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4"/>
  </p:sldMasterIdLst>
  <p:notesMasterIdLst>
    <p:notesMasterId r:id="rId55"/>
  </p:notesMasterIdLst>
  <p:handoutMasterIdLst>
    <p:handoutMasterId r:id="rId56"/>
  </p:handoutMasterIdLst>
  <p:sldIdLst>
    <p:sldId id="1192" r:id="rId5"/>
    <p:sldId id="1299" r:id="rId6"/>
    <p:sldId id="1745" r:id="rId7"/>
    <p:sldId id="1738" r:id="rId8"/>
    <p:sldId id="1751" r:id="rId9"/>
    <p:sldId id="1758" r:id="rId10"/>
    <p:sldId id="1752" r:id="rId11"/>
    <p:sldId id="1753" r:id="rId12"/>
    <p:sldId id="1754" r:id="rId13"/>
    <p:sldId id="1755" r:id="rId14"/>
    <p:sldId id="1675" r:id="rId15"/>
    <p:sldId id="1725" r:id="rId16"/>
    <p:sldId id="1726" r:id="rId17"/>
    <p:sldId id="1756" r:id="rId18"/>
    <p:sldId id="1727" r:id="rId19"/>
    <p:sldId id="1733" r:id="rId20"/>
    <p:sldId id="1734" r:id="rId21"/>
    <p:sldId id="1735" r:id="rId22"/>
    <p:sldId id="1728" r:id="rId23"/>
    <p:sldId id="1691" r:id="rId24"/>
    <p:sldId id="1692" r:id="rId25"/>
    <p:sldId id="1693" r:id="rId26"/>
    <p:sldId id="1720" r:id="rId27"/>
    <p:sldId id="1695" r:id="rId28"/>
    <p:sldId id="1696" r:id="rId29"/>
    <p:sldId id="1729" r:id="rId30"/>
    <p:sldId id="1698" r:id="rId31"/>
    <p:sldId id="1699" r:id="rId32"/>
    <p:sldId id="1700" r:id="rId33"/>
    <p:sldId id="1701" r:id="rId34"/>
    <p:sldId id="1702" r:id="rId35"/>
    <p:sldId id="1703" r:id="rId36"/>
    <p:sldId id="1730" r:id="rId37"/>
    <p:sldId id="1705" r:id="rId38"/>
    <p:sldId id="1706" r:id="rId39"/>
    <p:sldId id="1731" r:id="rId40"/>
    <p:sldId id="1708" r:id="rId41"/>
    <p:sldId id="1709" r:id="rId42"/>
    <p:sldId id="1710" r:id="rId43"/>
    <p:sldId id="1711" r:id="rId44"/>
    <p:sldId id="1749" r:id="rId45"/>
    <p:sldId id="1712" r:id="rId46"/>
    <p:sldId id="1713" r:id="rId47"/>
    <p:sldId id="1714" r:id="rId48"/>
    <p:sldId id="1715" r:id="rId49"/>
    <p:sldId id="1716" r:id="rId50"/>
    <p:sldId id="1722" r:id="rId51"/>
    <p:sldId id="1551" r:id="rId52"/>
    <p:sldId id="1717" r:id="rId53"/>
    <p:sldId id="1750" r:id="rId54"/>
  </p:sldIdLst>
  <p:sldSz cx="9144000" cy="6858000" type="screen4x3"/>
  <p:notesSz cx="6858000" cy="9296400"/>
  <p:defaultTextStyle>
    <a:defPPr>
      <a:defRPr lang="en-US"/>
    </a:defPPr>
    <a:lvl1pPr algn="ctr" rtl="0" fontAlgn="base">
      <a:spcBef>
        <a:spcPct val="50000"/>
      </a:spcBef>
      <a:spcAft>
        <a:spcPct val="30000"/>
      </a:spcAft>
      <a:buClr>
        <a:schemeClr val="tx1"/>
      </a:buClr>
      <a:defRPr sz="2000" b="1" kern="1200">
        <a:solidFill>
          <a:srgbClr val="FF0000"/>
        </a:solidFill>
        <a:latin typeface="Arial" pitchFamily="34" charset="0"/>
        <a:ea typeface="+mn-ea"/>
        <a:cs typeface="+mn-cs"/>
      </a:defRPr>
    </a:lvl1pPr>
    <a:lvl2pPr marL="457200" algn="ctr" rtl="0" fontAlgn="base">
      <a:spcBef>
        <a:spcPct val="50000"/>
      </a:spcBef>
      <a:spcAft>
        <a:spcPct val="30000"/>
      </a:spcAft>
      <a:buClr>
        <a:schemeClr val="tx1"/>
      </a:buClr>
      <a:defRPr sz="2000" b="1" kern="1200">
        <a:solidFill>
          <a:srgbClr val="FF0000"/>
        </a:solidFill>
        <a:latin typeface="Arial" pitchFamily="34" charset="0"/>
        <a:ea typeface="+mn-ea"/>
        <a:cs typeface="+mn-cs"/>
      </a:defRPr>
    </a:lvl2pPr>
    <a:lvl3pPr marL="914400" algn="ctr" rtl="0" fontAlgn="base">
      <a:spcBef>
        <a:spcPct val="50000"/>
      </a:spcBef>
      <a:spcAft>
        <a:spcPct val="30000"/>
      </a:spcAft>
      <a:buClr>
        <a:schemeClr val="tx1"/>
      </a:buClr>
      <a:defRPr sz="2000" b="1" kern="1200">
        <a:solidFill>
          <a:srgbClr val="FF0000"/>
        </a:solidFill>
        <a:latin typeface="Arial" pitchFamily="34" charset="0"/>
        <a:ea typeface="+mn-ea"/>
        <a:cs typeface="+mn-cs"/>
      </a:defRPr>
    </a:lvl3pPr>
    <a:lvl4pPr marL="1371600" algn="ctr" rtl="0" fontAlgn="base">
      <a:spcBef>
        <a:spcPct val="50000"/>
      </a:spcBef>
      <a:spcAft>
        <a:spcPct val="30000"/>
      </a:spcAft>
      <a:buClr>
        <a:schemeClr val="tx1"/>
      </a:buClr>
      <a:defRPr sz="2000" b="1" kern="1200">
        <a:solidFill>
          <a:srgbClr val="FF0000"/>
        </a:solidFill>
        <a:latin typeface="Arial" pitchFamily="34" charset="0"/>
        <a:ea typeface="+mn-ea"/>
        <a:cs typeface="+mn-cs"/>
      </a:defRPr>
    </a:lvl4pPr>
    <a:lvl5pPr marL="1828800" algn="ctr" rtl="0" fontAlgn="base">
      <a:spcBef>
        <a:spcPct val="50000"/>
      </a:spcBef>
      <a:spcAft>
        <a:spcPct val="30000"/>
      </a:spcAft>
      <a:buClr>
        <a:schemeClr val="tx1"/>
      </a:buClr>
      <a:defRPr sz="2000" b="1" kern="1200">
        <a:solidFill>
          <a:srgbClr val="FF0000"/>
        </a:solidFill>
        <a:latin typeface="Arial" pitchFamily="34" charset="0"/>
        <a:ea typeface="+mn-ea"/>
        <a:cs typeface="+mn-cs"/>
      </a:defRPr>
    </a:lvl5pPr>
    <a:lvl6pPr marL="2286000" algn="l" defTabSz="914400" rtl="0" eaLnBrk="1" latinLnBrk="0" hangingPunct="1">
      <a:defRPr sz="2000" b="1" kern="1200">
        <a:solidFill>
          <a:srgbClr val="FF0000"/>
        </a:solidFill>
        <a:latin typeface="Arial" pitchFamily="34" charset="0"/>
        <a:ea typeface="+mn-ea"/>
        <a:cs typeface="+mn-cs"/>
      </a:defRPr>
    </a:lvl6pPr>
    <a:lvl7pPr marL="2743200" algn="l" defTabSz="914400" rtl="0" eaLnBrk="1" latinLnBrk="0" hangingPunct="1">
      <a:defRPr sz="2000" b="1" kern="1200">
        <a:solidFill>
          <a:srgbClr val="FF0000"/>
        </a:solidFill>
        <a:latin typeface="Arial" pitchFamily="34" charset="0"/>
        <a:ea typeface="+mn-ea"/>
        <a:cs typeface="+mn-cs"/>
      </a:defRPr>
    </a:lvl7pPr>
    <a:lvl8pPr marL="3200400" algn="l" defTabSz="914400" rtl="0" eaLnBrk="1" latinLnBrk="0" hangingPunct="1">
      <a:defRPr sz="2000" b="1" kern="1200">
        <a:solidFill>
          <a:srgbClr val="FF0000"/>
        </a:solidFill>
        <a:latin typeface="Arial" pitchFamily="34" charset="0"/>
        <a:ea typeface="+mn-ea"/>
        <a:cs typeface="+mn-cs"/>
      </a:defRPr>
    </a:lvl8pPr>
    <a:lvl9pPr marL="3657600" algn="l" defTabSz="914400" rtl="0" eaLnBrk="1" latinLnBrk="0" hangingPunct="1">
      <a:defRPr sz="2000" b="1" kern="1200">
        <a:solidFill>
          <a:srgbClr val="FF0000"/>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Rhoades" initials="T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33CC"/>
    <a:srgbClr val="FF0000"/>
    <a:srgbClr val="FFFF00"/>
    <a:srgbClr val="CCFFCC"/>
    <a:srgbClr val="CC0099"/>
    <a:srgbClr val="0099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8" autoAdjust="0"/>
    <p:restoredTop sz="78794" autoAdjust="0"/>
  </p:normalViewPr>
  <p:slideViewPr>
    <p:cSldViewPr snapToGrid="0">
      <p:cViewPr varScale="1">
        <p:scale>
          <a:sx n="91" d="100"/>
          <a:sy n="91" d="100"/>
        </p:scale>
        <p:origin x="2328" y="78"/>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962" y="181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11.xml"/><Relationship Id="rId1" Type="http://schemas.openxmlformats.org/officeDocument/2006/relationships/slide" Target="slides/slide3.xml"/><Relationship Id="rId6" Type="http://schemas.openxmlformats.org/officeDocument/2006/relationships/slide" Target="slides/slide36.xml"/><Relationship Id="rId5" Type="http://schemas.openxmlformats.org/officeDocument/2006/relationships/slide" Target="slides/slide33.xml"/><Relationship Id="rId4"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5"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6"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defRPr sz="1200">
                <a:solidFill>
                  <a:schemeClr val="tx1"/>
                </a:solidFill>
                <a:latin typeface="Times New Roman" pitchFamily="18" charset="0"/>
              </a:defRPr>
            </a:lvl1pPr>
          </a:lstStyle>
          <a:p>
            <a:pPr>
              <a:defRPr/>
            </a:pPr>
            <a:endParaRPr lang="en-US" altLang="en-US"/>
          </a:p>
        </p:txBody>
      </p:sp>
      <p:sp>
        <p:nvSpPr>
          <p:cNvPr id="44037"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spcBef>
                <a:spcPct val="0"/>
              </a:spcBef>
              <a:spcAft>
                <a:spcPct val="0"/>
              </a:spcAft>
              <a:buClrTx/>
              <a:defRPr sz="1200">
                <a:solidFill>
                  <a:schemeClr val="tx1"/>
                </a:solidFill>
                <a:latin typeface="Times New Roman" pitchFamily="18" charset="0"/>
              </a:defRPr>
            </a:lvl1pPr>
          </a:lstStyle>
          <a:p>
            <a:pPr>
              <a:defRPr/>
            </a:pPr>
            <a:fld id="{2152F3AA-969A-45D3-83F6-9971BEEFDF91}" type="slidenum">
              <a:rPr lang="en-US" altLang="en-US"/>
              <a:pPr>
                <a:defRPr/>
              </a:pPr>
              <a:t>‹#›</a:t>
            </a:fld>
            <a:endParaRPr lang="en-US" altLang="en-US"/>
          </a:p>
        </p:txBody>
      </p:sp>
    </p:spTree>
    <p:extLst>
      <p:ext uri="{BB962C8B-B14F-4D97-AF65-F5344CB8AC3E}">
        <p14:creationId xmlns:p14="http://schemas.microsoft.com/office/powerpoint/2010/main" val="1296137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Overhead"/>
          <p:cNvSpPr>
            <a:spLocks noGrp="1" noRot="1" noChangeAspect="1" noChangeArrowheads="1" noTextEdit="1"/>
          </p:cNvSpPr>
          <p:nvPr>
            <p:ph type="sldImg" idx="2"/>
          </p:nvPr>
        </p:nvSpPr>
        <p:spPr bwMode="auto">
          <a:xfrm>
            <a:off x="717550" y="630238"/>
            <a:ext cx="5430838" cy="4073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StudentNote"/>
          <p:cNvSpPr>
            <a:spLocks noGrp="1" noChangeArrowheads="1"/>
          </p:cNvSpPr>
          <p:nvPr>
            <p:ph type="body" sz="quarter" idx="3"/>
          </p:nvPr>
        </p:nvSpPr>
        <p:spPr bwMode="auto">
          <a:xfrm>
            <a:off x="406400" y="4899025"/>
            <a:ext cx="6069013" cy="383540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22543" name="SectionName"/>
          <p:cNvSpPr>
            <a:spLocks noGrp="1" noChangeArrowheads="1"/>
          </p:cNvSpPr>
          <p:nvPr>
            <p:ph type="hdr" sz="quarter"/>
          </p:nvPr>
        </p:nvSpPr>
        <p:spPr bwMode="auto">
          <a:xfrm>
            <a:off x="692150" y="320675"/>
            <a:ext cx="5480050" cy="2127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defTabSz="942975" eaLnBrk="0" hangingPunct="0">
              <a:lnSpc>
                <a:spcPts val="1875"/>
              </a:lnSpc>
              <a:spcBef>
                <a:spcPts val="625"/>
              </a:spcBef>
              <a:spcAft>
                <a:spcPct val="0"/>
              </a:spcAft>
              <a:buClrTx/>
              <a:buFont typeface="Wingdings" pitchFamily="2" charset="2"/>
              <a:buNone/>
              <a:tabLst>
                <a:tab pos="5591175" algn="r"/>
              </a:tabLst>
              <a:defRPr sz="1200" b="0">
                <a:solidFill>
                  <a:schemeClr val="tx1"/>
                </a:solidFill>
                <a:latin typeface="Arial" charset="0"/>
              </a:defRPr>
            </a:lvl1pPr>
          </a:lstStyle>
          <a:p>
            <a:pPr>
              <a:defRPr/>
            </a:pPr>
            <a:r>
              <a:rPr lang="en-US" altLang="en-US"/>
              <a:t>	</a:t>
            </a:r>
            <a:endParaRPr lang="en-US"/>
          </a:p>
        </p:txBody>
      </p:sp>
      <p:sp>
        <p:nvSpPr>
          <p:cNvPr id="22544" name="ModuleNumber" hidden="1"/>
          <p:cNvSpPr>
            <a:spLocks noChangeArrowheads="1"/>
          </p:cNvSpPr>
          <p:nvPr/>
        </p:nvSpPr>
        <p:spPr bwMode="auto">
          <a:xfrm>
            <a:off x="4157663" y="320675"/>
            <a:ext cx="2551112" cy="157163"/>
          </a:xfrm>
          <a:prstGeom prst="rect">
            <a:avLst/>
          </a:prstGeom>
          <a:noFill/>
          <a:ln w="9525">
            <a:noFill/>
            <a:miter lim="800000"/>
            <a:headEnd/>
            <a:tailEnd/>
          </a:ln>
          <a:effectLst/>
        </p:spPr>
        <p:txBody>
          <a:bodyPr lIns="0" tIns="0" rIns="0" bIns="0" anchor="b"/>
          <a:lstStyle/>
          <a:p>
            <a:pPr algn="r" defTabSz="942975" eaLnBrk="0" hangingPunct="0">
              <a:lnSpc>
                <a:spcPts val="1875"/>
              </a:lnSpc>
              <a:spcBef>
                <a:spcPts val="625"/>
              </a:spcBef>
              <a:spcAft>
                <a:spcPct val="0"/>
              </a:spcAft>
              <a:buClrTx/>
              <a:buFont typeface="Wingdings" pitchFamily="2" charset="2"/>
              <a:buNone/>
              <a:defRPr/>
            </a:pPr>
            <a:r>
              <a:rPr lang="en-US" sz="1100" b="0" i="1">
                <a:solidFill>
                  <a:srgbClr val="000000"/>
                </a:solidFill>
                <a:latin typeface="Times New Roman" pitchFamily="18" charset="0"/>
                <a:cs typeface="Times New Roman" pitchFamily="18" charset="0"/>
              </a:rPr>
              <a:t>Introduction, 2.</a:t>
            </a:r>
            <a:fld id="{8DC9E5C4-B5DE-4C3F-8267-D62ED5FDC829}" type="slidenum">
              <a:rPr lang="en-US" sz="1100" b="0" i="1">
                <a:solidFill>
                  <a:srgbClr val="000000"/>
                </a:solidFill>
                <a:latin typeface="Times New Roman" pitchFamily="18" charset="0"/>
                <a:cs typeface="Times New Roman" pitchFamily="18" charset="0"/>
              </a:rPr>
              <a:pPr algn="r" defTabSz="942975" eaLnBrk="0" hangingPunct="0">
                <a:lnSpc>
                  <a:spcPts val="1875"/>
                </a:lnSpc>
                <a:spcBef>
                  <a:spcPts val="625"/>
                </a:spcBef>
                <a:spcAft>
                  <a:spcPct val="0"/>
                </a:spcAft>
                <a:buClrTx/>
                <a:buFont typeface="Wingdings" pitchFamily="2" charset="2"/>
                <a:buNone/>
                <a:defRPr/>
              </a:pPr>
              <a:t>‹#›</a:t>
            </a:fld>
            <a:endParaRPr lang="en-US" sz="1100" b="0" i="1">
              <a:solidFill>
                <a:srgbClr val="000000"/>
              </a:solidFill>
              <a:latin typeface="Times New Roman" pitchFamily="18" charset="0"/>
              <a:cs typeface="Times New Roman" pitchFamily="18" charset="0"/>
            </a:endParaRPr>
          </a:p>
        </p:txBody>
      </p:sp>
      <p:sp>
        <p:nvSpPr>
          <p:cNvPr id="22546" name="Line 18"/>
          <p:cNvSpPr>
            <a:spLocks noChangeShapeType="1"/>
          </p:cNvSpPr>
          <p:nvPr/>
        </p:nvSpPr>
        <p:spPr bwMode="auto">
          <a:xfrm>
            <a:off x="406400" y="8905875"/>
            <a:ext cx="6069013" cy="0"/>
          </a:xfrm>
          <a:prstGeom prst="line">
            <a:avLst/>
          </a:prstGeom>
          <a:noFill/>
          <a:ln w="6350">
            <a:solidFill>
              <a:schemeClr val="tx2"/>
            </a:solidFill>
            <a:round/>
            <a:headEnd/>
            <a:tailEnd/>
          </a:ln>
          <a:effectLst/>
        </p:spPr>
        <p:txBody>
          <a:bodyPr lIns="0" tIns="0" rIns="0" bIns="0" anchor="ctr">
            <a:spAutoFit/>
          </a:bodyPr>
          <a:lstStyle/>
          <a:p>
            <a:pPr>
              <a:defRPr/>
            </a:pPr>
            <a:endParaRPr lang="en-US">
              <a:latin typeface="Arial" charset="0"/>
            </a:endParaRPr>
          </a:p>
        </p:txBody>
      </p:sp>
      <p:sp>
        <p:nvSpPr>
          <p:cNvPr id="22548" name="Copyright"/>
          <p:cNvSpPr>
            <a:spLocks noGrp="1" noChangeArrowheads="1"/>
          </p:cNvSpPr>
          <p:nvPr>
            <p:ph type="sldNum" sz="quarter" idx="5"/>
          </p:nvPr>
        </p:nvSpPr>
        <p:spPr bwMode="auto">
          <a:xfrm>
            <a:off x="454025" y="8905875"/>
            <a:ext cx="5951538" cy="2619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spcBef>
                <a:spcPct val="0"/>
              </a:spcBef>
              <a:spcAft>
                <a:spcPct val="0"/>
              </a:spcAft>
              <a:buClrTx/>
              <a:tabLst>
                <a:tab pos="2743200" algn="ctr"/>
              </a:tabLst>
              <a:defRPr sz="1200" b="0">
                <a:solidFill>
                  <a:schemeClr val="tx1"/>
                </a:solidFill>
                <a:latin typeface="Arial" charset="0"/>
              </a:defRPr>
            </a:lvl1pPr>
          </a:lstStyle>
          <a:p>
            <a:pPr>
              <a:defRPr/>
            </a:pPr>
            <a:r>
              <a:rPr lang="en-US" altLang="en-US"/>
              <a:t>	Contact Roles - </a:t>
            </a:r>
            <a:fld id="{F30175F9-B77C-4D31-9688-6A50F6DCDABA}" type="slidenum">
              <a:rPr lang="en-US" altLang="en-US"/>
              <a:pPr>
                <a:defRPr/>
              </a:pPr>
              <a:t>‹#›</a:t>
            </a:fld>
            <a:endParaRPr lang="en-US" altLang="en-US"/>
          </a:p>
        </p:txBody>
      </p:sp>
    </p:spTree>
    <p:extLst>
      <p:ext uri="{BB962C8B-B14F-4D97-AF65-F5344CB8AC3E}">
        <p14:creationId xmlns:p14="http://schemas.microsoft.com/office/powerpoint/2010/main" val="505564227"/>
      </p:ext>
    </p:extLst>
  </p:cSld>
  <p:clrMap bg1="lt1" tx1="dk1" bg2="lt2" tx2="dk2" accent1="accent1" accent2="accent2" accent3="accent3" accent4="accent4" accent5="accent5" accent6="accent6" hlink="hlink" folHlink="folHlink"/>
  <p:hf ftr="0" dt="0"/>
  <p:notesStyle>
    <a:lvl1pPr algn="l" rtl="0" eaLnBrk="0" fontAlgn="base" hangingPunct="0">
      <a:spcBef>
        <a:spcPct val="10000"/>
      </a:spcBef>
      <a:spcAft>
        <a:spcPct val="0"/>
      </a:spcAft>
      <a:defRPr sz="1000" kern="1200">
        <a:solidFill>
          <a:schemeClr val="tx1"/>
        </a:solidFill>
        <a:latin typeface="Arial" charset="0"/>
        <a:ea typeface="+mn-ea"/>
        <a:cs typeface="+mn-cs"/>
      </a:defRPr>
    </a:lvl1pPr>
    <a:lvl2pPr marL="342900" indent="-114300" algn="l" rtl="0" eaLnBrk="0" fontAlgn="base" hangingPunct="0">
      <a:spcBef>
        <a:spcPct val="10000"/>
      </a:spcBef>
      <a:spcAft>
        <a:spcPct val="0"/>
      </a:spcAft>
      <a:buChar char="•"/>
      <a:defRPr sz="1000" kern="1200">
        <a:solidFill>
          <a:schemeClr val="tx1"/>
        </a:solidFill>
        <a:latin typeface="Arial" charset="0"/>
        <a:ea typeface="+mn-ea"/>
        <a:cs typeface="+mn-cs"/>
      </a:defRPr>
    </a:lvl2pPr>
    <a:lvl3pPr marL="571500" indent="-114300" algn="l" rtl="0" eaLnBrk="0" fontAlgn="base" hangingPunct="0">
      <a:spcBef>
        <a:spcPct val="10000"/>
      </a:spcBef>
      <a:spcAft>
        <a:spcPct val="0"/>
      </a:spcAft>
      <a:buChar char="•"/>
      <a:defRPr sz="1000" kern="1200">
        <a:solidFill>
          <a:schemeClr val="tx1"/>
        </a:solidFill>
        <a:latin typeface="Arial" charset="0"/>
        <a:ea typeface="+mn-ea"/>
        <a:cs typeface="+mn-cs"/>
      </a:defRPr>
    </a:lvl3pPr>
    <a:lvl4pPr marL="800100" indent="-114300" algn="l" rtl="0" eaLnBrk="0" fontAlgn="base" hangingPunct="0">
      <a:spcBef>
        <a:spcPct val="10000"/>
      </a:spcBef>
      <a:spcAft>
        <a:spcPct val="0"/>
      </a:spcAft>
      <a:buChar char="•"/>
      <a:defRPr sz="1000" kern="1200">
        <a:solidFill>
          <a:schemeClr val="tx1"/>
        </a:solidFill>
        <a:latin typeface="Arial" charset="0"/>
        <a:ea typeface="+mn-ea"/>
        <a:cs typeface="+mn-cs"/>
      </a:defRPr>
    </a:lvl4pPr>
    <a:lvl5pPr marL="1028700" indent="-114300" algn="l" rtl="0" eaLnBrk="0" fontAlgn="base" hangingPunct="0">
      <a:spcBef>
        <a:spcPct val="10000"/>
      </a:spcBef>
      <a:spcAft>
        <a:spcPct val="0"/>
      </a:spcAft>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5632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57BFCAF-FCFC-497E-B81E-EF3B05BF8F2A}" type="slidenum">
              <a:rPr lang="en-US" altLang="en-US" sz="1200" b="0" smtClean="0">
                <a:solidFill>
                  <a:schemeClr val="tx1"/>
                </a:solidFill>
              </a:rPr>
              <a:pPr eaLnBrk="1" hangingPunct="1"/>
              <a:t>1</a:t>
            </a:fld>
            <a:endParaRPr lang="en-US" altLang="en-US" sz="1200" b="0" smtClean="0">
              <a:solidFill>
                <a:schemeClr val="tx1"/>
              </a:solidFill>
            </a:endParaRPr>
          </a:p>
        </p:txBody>
      </p:sp>
      <p:sp>
        <p:nvSpPr>
          <p:cNvPr id="56324" name="Rectangle 2"/>
          <p:cNvSpPr>
            <a:spLocks noGrp="1" noRot="1" noChangeAspect="1" noChangeArrowheads="1" noTextEdit="1"/>
          </p:cNvSpPr>
          <p:nvPr>
            <p:ph type="sldImg"/>
          </p:nvPr>
        </p:nvSpPr>
        <p:spPr>
          <a:xfrm>
            <a:off x="715963" y="630238"/>
            <a:ext cx="5430837" cy="4073525"/>
          </a:xfrm>
          <a:ln/>
        </p:spPr>
      </p:sp>
      <p:sp>
        <p:nvSpPr>
          <p:cNvPr id="563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Guidewire training materials contain Guidewire proprietary information that is subject to confidentiality and non-disclosure agreements. You agree to use the information in this manual solely for the purpose of training to implement Guidewire software solutions. You also agree not to disclose the information in this manual to third parties or copy this manual without prior written consent from Guidewire. Guidewire training may be given only by Guidewire employees or certified Guidewire partners under the appropriate agreement with Guidewire.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78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D53067C7-B16A-44CE-97EC-2EAE17ED83F2}" type="slidenum">
              <a:rPr lang="en-US" altLang="en-US" sz="1200" smtClean="0">
                <a:solidFill>
                  <a:schemeClr val="tx1"/>
                </a:solidFill>
              </a:rPr>
              <a:pPr eaLnBrk="1" hangingPunct="1"/>
              <a:t>10</a:t>
            </a:fld>
            <a:endParaRPr lang="en-US" altLang="en-US" sz="1200" dirty="0" smtClean="0">
              <a:solidFill>
                <a:schemeClr val="tx1"/>
              </a:solidFill>
            </a:endParaRPr>
          </a:p>
        </p:txBody>
      </p:sp>
      <p:sp>
        <p:nvSpPr>
          <p:cNvPr id="77828" name="Rectangle 2"/>
          <p:cNvSpPr>
            <a:spLocks noGrp="1" noChangeArrowheads="1"/>
          </p:cNvSpPr>
          <p:nvPr>
            <p:ph type="body" idx="1"/>
          </p:nvPr>
        </p:nvSpPr>
        <p:spPr>
          <a:xfrm>
            <a:off x="406400" y="620713"/>
            <a:ext cx="6069013" cy="8113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When two objects (contacts) are linked, modifications to one of the objects are generally replicated to the other linked objects. For example, a change made to the contact in ClaimCenter is copied to the </a:t>
            </a:r>
            <a:r>
              <a:rPr lang="en-US" dirty="0" err="1" smtClean="0">
                <a:latin typeface="Arial" pitchFamily="34" charset="0"/>
              </a:rPr>
              <a:t>ContactManager</a:t>
            </a:r>
            <a:r>
              <a:rPr lang="en-US" dirty="0" smtClean="0">
                <a:latin typeface="Arial" pitchFamily="34" charset="0"/>
              </a:rPr>
              <a:t> (and may require approval). A change made to the contact in the </a:t>
            </a:r>
            <a:r>
              <a:rPr lang="en-US" dirty="0" err="1" smtClean="0">
                <a:latin typeface="Arial" pitchFamily="34" charset="0"/>
              </a:rPr>
              <a:t>ContactManager</a:t>
            </a:r>
            <a:r>
              <a:rPr lang="en-US" dirty="0" smtClean="0">
                <a:latin typeface="Arial" pitchFamily="34" charset="0"/>
              </a:rPr>
              <a:t> is immediately copied to all instances of the contact in ClaimCenter. </a:t>
            </a:r>
          </a:p>
          <a:p>
            <a:pPr eaLnBrk="1" hangingPunct="1"/>
            <a:r>
              <a:rPr lang="en-US" dirty="0" smtClean="0">
                <a:latin typeface="Arial" pitchFamily="34" charset="0"/>
              </a:rPr>
              <a:t>These behaviors depend on user permissions. Contact changes or additions made in ClaimCenter by an adjuster user are not immediately replicated because they are placed in a “pending approval” state. But the object is still linked and awaiting approval.</a:t>
            </a:r>
          </a:p>
          <a:p>
            <a:pPr eaLnBrk="1" hangingPunct="1"/>
            <a:endParaRPr lang="en-US" dirty="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6656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5D978A3-1BEB-46C0-8AA9-5C68310678D1}" type="slidenum">
              <a:rPr lang="en-US" altLang="en-US" sz="1200" b="0" smtClean="0">
                <a:solidFill>
                  <a:schemeClr val="tx1"/>
                </a:solidFill>
              </a:rPr>
              <a:pPr eaLnBrk="1" hangingPunct="1"/>
              <a:t>11</a:t>
            </a:fld>
            <a:endParaRPr lang="en-US" altLang="en-US" sz="1200" b="0" smtClean="0">
              <a:solidFill>
                <a:schemeClr val="tx1"/>
              </a:solidFill>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6758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DFCBD708-6211-43BD-9198-820366E57BD0}" type="slidenum">
              <a:rPr lang="en-US" altLang="en-US" sz="1200" b="0" smtClean="0">
                <a:solidFill>
                  <a:schemeClr val="tx1"/>
                </a:solidFill>
              </a:rPr>
              <a:pPr eaLnBrk="1" hangingPunct="1"/>
              <a:t>12</a:t>
            </a:fld>
            <a:endParaRPr lang="en-US" altLang="en-US" sz="1200" b="0" dirty="0" smtClean="0">
              <a:solidFill>
                <a:schemeClr val="tx1"/>
              </a:solidFill>
            </a:endParaRPr>
          </a:p>
        </p:txBody>
      </p:sp>
      <p:sp>
        <p:nvSpPr>
          <p:cNvPr id="67588" name="Rectangle 2"/>
          <p:cNvSpPr>
            <a:spLocks noGrp="1" noRot="1" noChangeAspect="1" noChangeArrowheads="1" noTextEdit="1"/>
          </p:cNvSpPr>
          <p:nvPr>
            <p:ph type="sldImg"/>
          </p:nvPr>
        </p:nvSpPr>
        <p:spPr>
          <a:xfrm>
            <a:off x="715963" y="630238"/>
            <a:ext cx="5432425" cy="4073525"/>
          </a:xfrm>
          <a:ln/>
        </p:spPr>
      </p:sp>
      <p:sp>
        <p:nvSpPr>
          <p:cNvPr id="675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Whenever a contact is associated to a claim, the contact has one or more roles on the claim. Each role identifies a relationship between the contact and the claim. Each role can be “related to” the claim or one of its parts. This relationship designates if the contact has this role for the entire claim, for the policy, for a specific exposure, or for a specific incident.</a:t>
            </a:r>
          </a:p>
          <a:p>
            <a:pPr eaLnBrk="1" hangingPunct="1"/>
            <a:r>
              <a:rPr lang="en-US" dirty="0" smtClean="0">
                <a:latin typeface="Arial" pitchFamily="34" charset="0"/>
              </a:rPr>
              <a:t>Keep in mind that every contact object in ClaimCenter is unique. It is possible for a single person to be a contact on multiple claims. (In the example above, Matt Sawyer is a doctor for the auto claim and the workers' comp claim.) In this case, there are two unique objects corresponding to the same person. Fields within one object may have the same values as or different values than the corresponding fields in the other object. For example, Matt Sawyer's address may be the same in both contact objects, but his "okay to contact" field may be different. (It could be okay to contact him for the workers' comp claim but not okay to contact him for the auto claim.)</a:t>
            </a:r>
          </a:p>
          <a:p>
            <a:pPr algn="ctr" eaLnBrk="1" hangingPunct="1"/>
            <a:r>
              <a:rPr lang="en-US" dirty="0" smtClean="0">
                <a:latin typeface="Arial" pitchFamily="34" charset="0"/>
              </a:rPr>
              <a:t>(continued)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6861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E5337E53-C69B-4103-AE9E-AF0986FEC20F}" type="slidenum">
              <a:rPr lang="en-US" altLang="en-US" sz="1200" b="0" smtClean="0">
                <a:solidFill>
                  <a:schemeClr val="tx1"/>
                </a:solidFill>
              </a:rPr>
              <a:pPr eaLnBrk="1" hangingPunct="1"/>
              <a:t>13</a:t>
            </a:fld>
            <a:endParaRPr lang="en-US" altLang="en-US" sz="1200" b="0" dirty="0" smtClean="0">
              <a:solidFill>
                <a:schemeClr val="tx1"/>
              </a:solidFill>
            </a:endParaRPr>
          </a:p>
        </p:txBody>
      </p:sp>
      <p:sp>
        <p:nvSpPr>
          <p:cNvPr id="68612" name="Rectangle 2"/>
          <p:cNvSpPr>
            <a:spLocks noGrp="1" noChangeArrowheads="1"/>
          </p:cNvSpPr>
          <p:nvPr>
            <p:ph type="body" idx="1"/>
          </p:nvPr>
        </p:nvSpPr>
        <p:spPr>
          <a:xfrm>
            <a:off x="406400" y="620713"/>
            <a:ext cx="6069013" cy="8113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ClaimCenter has a "role constraint" feature which adds additional business logic around contact roles. Role constraints can be used to:</a:t>
            </a:r>
          </a:p>
          <a:p>
            <a:pPr lvl="1" eaLnBrk="1" hangingPunct="1"/>
            <a:r>
              <a:rPr lang="en-US" dirty="0" smtClean="0">
                <a:latin typeface="Arial" pitchFamily="34" charset="0"/>
              </a:rPr>
              <a:t>Identify which contact subtypes can hold a given role (such as a contact must be of subtype "person vendor" to hold to role of inspector")</a:t>
            </a:r>
          </a:p>
          <a:p>
            <a:pPr lvl="1" eaLnBrk="1" hangingPunct="1"/>
            <a:r>
              <a:rPr lang="en-US" dirty="0" smtClean="0">
                <a:latin typeface="Arial" pitchFamily="34" charset="0"/>
              </a:rPr>
              <a:t>Identify if there must be a contact on the claim with a given role (such as every claim must have a "reporter" and at least one "claimant")</a:t>
            </a:r>
          </a:p>
          <a:p>
            <a:pPr lvl="1" eaLnBrk="1" hangingPunct="1"/>
            <a:r>
              <a:rPr lang="en-US" dirty="0" smtClean="0">
                <a:latin typeface="Arial" pitchFamily="34" charset="0"/>
              </a:rPr>
              <a:t>Identify the cardinality of the claim to the role (which identifies if there can only be one contact with that role for a given claim, such as "reporter", or whether there can be many contacts with that role for a given claim, such as "claimants")</a:t>
            </a:r>
          </a:p>
          <a:p>
            <a:pPr lvl="1" eaLnBrk="1" hangingPunct="1"/>
            <a:r>
              <a:rPr lang="en-US" dirty="0" smtClean="0">
                <a:latin typeface="Arial" pitchFamily="34" charset="0"/>
              </a:rPr>
              <a:t>Identify whether a contact with a given role can be related to a given entity (such as the role of "driver", which can be related to a vehicle but cannot be related to an exposure)</a:t>
            </a:r>
          </a:p>
          <a:p>
            <a:pPr eaLnBrk="1" hangingPunct="1">
              <a:buFontTx/>
              <a:buChar char="•"/>
            </a:pPr>
            <a:endParaRPr lang="en-US" dirty="0" smtClean="0">
              <a:latin typeface="Arial" pitchFamily="34" charset="0"/>
            </a:endParaRPr>
          </a:p>
          <a:p>
            <a:pPr eaLnBrk="1" hangingPunct="1"/>
            <a:endParaRPr lang="en-US" dirty="0"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9113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3AEE8485-A22B-4859-A5B5-E7E1C9C35FEA}" type="slidenum">
              <a:rPr lang="en-US" altLang="en-US" sz="1200" smtClean="0">
                <a:solidFill>
                  <a:schemeClr val="tx1"/>
                </a:solidFill>
              </a:rPr>
              <a:pPr eaLnBrk="1" hangingPunct="1"/>
              <a:t>14</a:t>
            </a:fld>
            <a:endParaRPr lang="en-US" altLang="en-US" sz="1200" dirty="0" smtClean="0">
              <a:solidFill>
                <a:schemeClr val="tx1"/>
              </a:solidFill>
            </a:endParaRPr>
          </a:p>
        </p:txBody>
      </p:sp>
      <p:sp>
        <p:nvSpPr>
          <p:cNvPr id="91140" name="Rectangle 2"/>
          <p:cNvSpPr>
            <a:spLocks noGrp="1" noRot="1" noChangeAspect="1" noChangeArrowheads="1" noTextEdit="1"/>
          </p:cNvSpPr>
          <p:nvPr>
            <p:ph type="sldImg"/>
          </p:nvPr>
        </p:nvSpPr>
        <p:spPr>
          <a:xfrm>
            <a:off x="715963" y="630238"/>
            <a:ext cx="5432425" cy="4073525"/>
          </a:xfrm>
          <a:ln/>
        </p:spPr>
      </p:sp>
      <p:sp>
        <p:nvSpPr>
          <p:cNvPr id="911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During the New Claim wizard, you can add contacts to a claim at multiple points, including the Basic Information step and the Parties Involved step.</a:t>
            </a:r>
          </a:p>
          <a:p>
            <a:pPr lvl="1" eaLnBrk="1" hangingPunct="1"/>
            <a:r>
              <a:rPr lang="en-US" dirty="0" smtClean="0">
                <a:latin typeface="Arial" pitchFamily="34" charset="0"/>
              </a:rPr>
              <a:t>In some places, such as the Basic Information step, a given contact has a pre-defined role. For example, the contact specified in the Reported By section has the role "reporter". The contact specified in the Main Contact section has the role "main contact".</a:t>
            </a:r>
          </a:p>
          <a:p>
            <a:pPr lvl="1" eaLnBrk="1" hangingPunct="1"/>
            <a:r>
              <a:rPr lang="en-US" dirty="0" smtClean="0">
                <a:latin typeface="Arial" pitchFamily="34" charset="0"/>
              </a:rPr>
              <a:t>In some places, such as the Parties Involved step, a given contact can have any role. For example, a contact added here could be "insured", "witness", "doctor" and so on.</a:t>
            </a:r>
          </a:p>
          <a:p>
            <a:pPr lvl="1" eaLnBrk="1" hangingPunct="1"/>
            <a:endParaRPr lang="en-US" dirty="0" smtClean="0">
              <a:latin typeface="Arial" pitchFamily="34" charset="0"/>
            </a:endParaRPr>
          </a:p>
          <a:p>
            <a:pPr marL="0" lvl="0" indent="-114300" eaLnBrk="1" hangingPunct="1">
              <a:buNone/>
            </a:pPr>
            <a:r>
              <a:rPr lang="en-US" dirty="0" smtClean="0">
                <a:latin typeface="Arial" pitchFamily="34" charset="0"/>
              </a:rPr>
              <a:t>You may also create contacts in the New Claim Wizard when adding service requests to a claim. This topic is covered in the “</a:t>
            </a:r>
            <a:r>
              <a:rPr lang="en-US" baseline="0" dirty="0" smtClean="0">
                <a:latin typeface="Arial" pitchFamily="34" charset="0"/>
              </a:rPr>
              <a:t>Vendor Service Requests” lesson (in the </a:t>
            </a:r>
            <a:r>
              <a:rPr lang="en-US" b="1" baseline="0" dirty="0" err="1" smtClean="0">
                <a:latin typeface="Arial" pitchFamily="34" charset="0"/>
              </a:rPr>
              <a:t>ClaimCenter</a:t>
            </a:r>
            <a:r>
              <a:rPr lang="en-US" b="1" baseline="0" dirty="0" smtClean="0">
                <a:latin typeface="Arial" pitchFamily="34" charset="0"/>
              </a:rPr>
              <a:t> </a:t>
            </a:r>
            <a:r>
              <a:rPr lang="en-US" b="1" baseline="0" dirty="0" smtClean="0">
                <a:latin typeface="Arial" pitchFamily="34" charset="0"/>
              </a:rPr>
              <a:t>Introduction</a:t>
            </a:r>
            <a:r>
              <a:rPr lang="en-US" b="0" baseline="0" dirty="0" smtClean="0">
                <a:latin typeface="Arial" pitchFamily="34" charset="0"/>
              </a:rPr>
              <a:t> </a:t>
            </a:r>
            <a:r>
              <a:rPr lang="en-US" b="0" baseline="0" dirty="0" smtClean="0">
                <a:latin typeface="Arial" pitchFamily="34" charset="0"/>
              </a:rPr>
              <a:t>training course).</a:t>
            </a:r>
            <a:endParaRPr lang="en-US" dirty="0"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065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698D2DED-88FE-41BA-99E6-5DC4F1B84AB0}" type="slidenum">
              <a:rPr lang="en-US" altLang="en-US" sz="1200" b="0" smtClean="0">
                <a:solidFill>
                  <a:schemeClr val="tx1"/>
                </a:solidFill>
              </a:rPr>
              <a:pPr eaLnBrk="1" hangingPunct="1"/>
              <a:t>15</a:t>
            </a:fld>
            <a:endParaRPr lang="en-US" altLang="en-US" sz="1200" b="0" dirty="0" smtClean="0">
              <a:solidFill>
                <a:schemeClr val="tx1"/>
              </a:solidFill>
            </a:endParaRPr>
          </a:p>
        </p:txBody>
      </p:sp>
      <p:sp>
        <p:nvSpPr>
          <p:cNvPr id="70660" name="Rectangle 2"/>
          <p:cNvSpPr>
            <a:spLocks noGrp="1" noRot="1" noChangeAspect="1" noChangeArrowheads="1" noTextEdit="1"/>
          </p:cNvSpPr>
          <p:nvPr>
            <p:ph type="sldImg"/>
          </p:nvPr>
        </p:nvSpPr>
        <p:spPr>
          <a:xfrm>
            <a:off x="715963" y="630238"/>
            <a:ext cx="5432425" cy="4073525"/>
          </a:xfrm>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Recall that a contact may have more than one role and that each role is held in relation to the entire claim or to a specific exposure, incident, or policy.</a:t>
            </a:r>
          </a:p>
          <a:p>
            <a:pPr eaLnBrk="1" hangingPunct="1"/>
            <a:r>
              <a:rPr lang="en-US" dirty="0" smtClean="0">
                <a:latin typeface="Arial" pitchFamily="34" charset="0"/>
              </a:rPr>
              <a:t>The default relationship for each role is the entire claim, which appears in the Owner dropdown as the claim number.</a:t>
            </a:r>
          </a:p>
          <a:p>
            <a:pPr eaLnBrk="1" hangingPunct="1"/>
            <a:r>
              <a:rPr lang="en-US" dirty="0" smtClean="0">
                <a:latin typeface="Arial" pitchFamily="34" charset="0"/>
              </a:rPr>
              <a:t>In the example above, Helen Nixon:</a:t>
            </a:r>
          </a:p>
          <a:p>
            <a:pPr lvl="1" eaLnBrk="1" hangingPunct="1"/>
            <a:r>
              <a:rPr lang="en-US" dirty="0" smtClean="0">
                <a:latin typeface="Arial" pitchFamily="34" charset="0"/>
              </a:rPr>
              <a:t>Has the role of witness for the entire claim.</a:t>
            </a:r>
          </a:p>
          <a:p>
            <a:pPr lvl="1" eaLnBrk="1" hangingPunct="1"/>
            <a:r>
              <a:rPr lang="en-US" dirty="0" smtClean="0">
                <a:latin typeface="Arial" pitchFamily="34" charset="0"/>
              </a:rPr>
              <a:t>Has the role of passenger only for the 2003 BMW 355i incident.</a:t>
            </a:r>
          </a:p>
          <a:p>
            <a:pPr eaLnBrk="1" hangingPunct="1"/>
            <a:endParaRPr lang="en-US" dirty="0"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168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36708175-5044-47AB-AF1B-A8DD0EA26246}" type="slidenum">
              <a:rPr lang="en-US" altLang="en-US" sz="1200" b="0" smtClean="0">
                <a:solidFill>
                  <a:schemeClr val="tx1"/>
                </a:solidFill>
              </a:rPr>
              <a:pPr eaLnBrk="1" hangingPunct="1"/>
              <a:t>16</a:t>
            </a:fld>
            <a:endParaRPr lang="en-US" altLang="en-US" sz="1200" b="0" dirty="0" smtClean="0">
              <a:solidFill>
                <a:schemeClr val="tx1"/>
              </a:solidFill>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When a given contact is selected, you can find the </a:t>
            </a:r>
            <a:r>
              <a:rPr lang="en-US" i="1" smtClean="0">
                <a:latin typeface="Arial" pitchFamily="34" charset="0"/>
              </a:rPr>
              <a:t>Transfer roles from other contacts… </a:t>
            </a:r>
            <a:r>
              <a:rPr lang="en-US" smtClean="0">
                <a:latin typeface="Arial" pitchFamily="34" charset="0"/>
              </a:rPr>
              <a:t>button on the Basics card for that contact. </a:t>
            </a:r>
          </a:p>
          <a:p>
            <a:r>
              <a:rPr lang="en-US" smtClean="0">
                <a:latin typeface="Arial" pitchFamily="34" charset="0"/>
              </a:rPr>
              <a:t>This button takes you to a popup where you can decide what other contact(s)’ roles to transfer to this contact. </a:t>
            </a:r>
          </a:p>
          <a:p>
            <a:r>
              <a:rPr lang="en-US" smtClean="0">
                <a:latin typeface="Arial" pitchFamily="34" charset="0"/>
              </a:rPr>
              <a:t>This contact (the "survivor") remains on the claim and inherits all roles of the other selected contacts. The other selected contacts are then removed from the claim.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28600" indent="-228600">
              <a:buFont typeface="+mj-lt"/>
              <a:buAutoNum type="arabicPeriod"/>
              <a:defRPr/>
            </a:pPr>
            <a:r>
              <a:rPr lang="en-US" dirty="0" smtClean="0"/>
              <a:t>Select the checkboxes for one or more other contacts by checking the checkboxes. These contacts will be removed from the claim, and their roles added to the surviving contact. </a:t>
            </a:r>
          </a:p>
          <a:p>
            <a:pPr marL="228600" indent="-228600">
              <a:buFont typeface="+mj-lt"/>
              <a:buAutoNum type="arabicPeriod"/>
              <a:defRPr/>
            </a:pPr>
            <a:r>
              <a:rPr lang="en-US" dirty="0" smtClean="0"/>
              <a:t>Click Select. The contacts selected in step 1 are moves to a “to be removed” list view, and all roles from these contacts are added to the new list of roles for the surviving contact.</a:t>
            </a:r>
          </a:p>
          <a:p>
            <a:pPr marL="228600" indent="-228600">
              <a:buFont typeface="+mj-lt"/>
              <a:buNone/>
              <a:defRPr/>
            </a:pPr>
            <a:r>
              <a:rPr lang="en-US" dirty="0" smtClean="0"/>
              <a:t>Note that the title of this screen highlights the name of the surviving contact.</a:t>
            </a:r>
          </a:p>
          <a:p>
            <a:pPr>
              <a:defRPr/>
            </a:pPr>
            <a:endParaRPr lang="en-US" dirty="0" smtClean="0"/>
          </a:p>
          <a:p>
            <a:pPr>
              <a:defRPr/>
            </a:pPr>
            <a:endParaRPr lang="en-US" dirty="0"/>
          </a:p>
        </p:txBody>
      </p:sp>
      <p:sp>
        <p:nvSpPr>
          <p:cNvPr id="7270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27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F1A7AAC6-C65F-49AE-83BE-3A28662A3B40}" type="slidenum">
              <a:rPr lang="en-US" altLang="en-US" sz="1200" b="0" smtClean="0">
                <a:solidFill>
                  <a:schemeClr val="tx1"/>
                </a:solidFill>
              </a:rPr>
              <a:pPr eaLnBrk="1" hangingPunct="1"/>
              <a:t>17</a:t>
            </a:fld>
            <a:endParaRPr lang="en-US" altLang="en-US" sz="1200" b="0" dirty="0" smtClean="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73732"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37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9646F203-5C2C-4179-92A0-FBC2A9E5CD6F}" type="slidenum">
              <a:rPr lang="en-US" altLang="en-US" sz="1200" b="0" smtClean="0">
                <a:solidFill>
                  <a:schemeClr val="tx1"/>
                </a:solidFill>
              </a:rPr>
              <a:pPr eaLnBrk="1" hangingPunct="1"/>
              <a:t>18</a:t>
            </a:fld>
            <a:endParaRPr lang="en-US" altLang="en-US" sz="1200" b="0" dirty="0" smtClean="0">
              <a:solidFill>
                <a:schemeClr val="tx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475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A2C2EBBC-7923-48B0-9155-77BE529A21FE}" type="slidenum">
              <a:rPr lang="en-US" altLang="en-US" sz="1200" b="0" smtClean="0">
                <a:solidFill>
                  <a:schemeClr val="tx1"/>
                </a:solidFill>
              </a:rPr>
              <a:pPr eaLnBrk="1" hangingPunct="1"/>
              <a:t>19</a:t>
            </a:fld>
            <a:endParaRPr lang="en-US" altLang="en-US" sz="1200" b="0" smtClean="0">
              <a:solidFill>
                <a:schemeClr val="tx1"/>
              </a:solidFill>
            </a:endParaRP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5734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7F7F3AE-7549-4A5B-A1AF-2DDCBA720846}" type="slidenum">
              <a:rPr lang="en-US" altLang="en-US" sz="1200" b="0" smtClean="0">
                <a:solidFill>
                  <a:schemeClr val="tx1"/>
                </a:solidFill>
              </a:rPr>
              <a:pPr eaLnBrk="1" hangingPunct="1"/>
              <a:t>2</a:t>
            </a:fld>
            <a:endParaRPr lang="en-US" altLang="en-US" sz="1200" b="0" smtClean="0">
              <a:solidFill>
                <a:schemeClr val="tx1"/>
              </a:solidFill>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57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B6AE254-4121-4AB8-BE5B-C36ADC26ECED}" type="slidenum">
              <a:rPr lang="en-US" altLang="en-US" sz="1200" b="0" smtClean="0">
                <a:solidFill>
                  <a:schemeClr val="tx1"/>
                </a:solidFill>
              </a:rPr>
              <a:pPr eaLnBrk="1" hangingPunct="1"/>
              <a:t>20</a:t>
            </a:fld>
            <a:endParaRPr lang="en-US" altLang="en-US" sz="1200" b="0" smtClean="0">
              <a:solidFill>
                <a:schemeClr val="tx1"/>
              </a:solidFill>
            </a:endParaRPr>
          </a:p>
        </p:txBody>
      </p:sp>
      <p:sp>
        <p:nvSpPr>
          <p:cNvPr id="75780" name="Rectangle 2"/>
          <p:cNvSpPr>
            <a:spLocks noGrp="1" noRot="1" noChangeAspect="1" noChangeArrowheads="1" noTextEdit="1"/>
          </p:cNvSpPr>
          <p:nvPr>
            <p:ph type="sldImg"/>
          </p:nvPr>
        </p:nvSpPr>
        <p:spPr>
          <a:xfrm>
            <a:off x="715963" y="630238"/>
            <a:ext cx="5432425" cy="4073525"/>
          </a:xfrm>
          <a:ln/>
        </p:spPr>
      </p:sp>
      <p:sp>
        <p:nvSpPr>
          <p:cNvPr id="757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68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C646B707-CAF1-4FCD-88F9-6A72F6D70FCB}" type="slidenum">
              <a:rPr lang="en-US" altLang="en-US" sz="1200" b="0" smtClean="0">
                <a:solidFill>
                  <a:schemeClr val="tx1"/>
                </a:solidFill>
              </a:rPr>
              <a:pPr eaLnBrk="1" hangingPunct="1"/>
              <a:t>21</a:t>
            </a:fld>
            <a:endParaRPr lang="en-US" altLang="en-US" sz="1200" b="0" smtClean="0">
              <a:solidFill>
                <a:schemeClr val="tx1"/>
              </a:solidFill>
            </a:endParaRPr>
          </a:p>
        </p:txBody>
      </p:sp>
      <p:sp>
        <p:nvSpPr>
          <p:cNvPr id="76804" name="Rectangle 2"/>
          <p:cNvSpPr>
            <a:spLocks noGrp="1" noRot="1" noChangeAspect="1" noChangeArrowheads="1" noTextEdit="1"/>
          </p:cNvSpPr>
          <p:nvPr>
            <p:ph type="sldImg"/>
          </p:nvPr>
        </p:nvSpPr>
        <p:spPr>
          <a:xfrm>
            <a:off x="715963" y="630238"/>
            <a:ext cx="5432425" cy="4073525"/>
          </a:xfrm>
          <a:ln/>
        </p:spPr>
      </p:sp>
      <p:sp>
        <p:nvSpPr>
          <p:cNvPr id="768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78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0B945680-82FA-463E-8C95-FB743A66E0BD}" type="slidenum">
              <a:rPr lang="en-US" altLang="en-US" sz="1200" b="0" smtClean="0">
                <a:solidFill>
                  <a:schemeClr val="tx1"/>
                </a:solidFill>
              </a:rPr>
              <a:pPr eaLnBrk="1" hangingPunct="1"/>
              <a:t>22</a:t>
            </a:fld>
            <a:endParaRPr lang="en-US" altLang="en-US" sz="1200" b="0" smtClean="0">
              <a:solidFill>
                <a:schemeClr val="tx1"/>
              </a:solidFill>
            </a:endParaRPr>
          </a:p>
        </p:txBody>
      </p:sp>
      <p:sp>
        <p:nvSpPr>
          <p:cNvPr id="77828" name="Rectangle 2"/>
          <p:cNvSpPr>
            <a:spLocks noGrp="1" noRot="1" noChangeAspect="1" noChangeArrowheads="1" noTextEdit="1"/>
          </p:cNvSpPr>
          <p:nvPr>
            <p:ph type="sldImg"/>
          </p:nvPr>
        </p:nvSpPr>
        <p:spPr>
          <a:xfrm>
            <a:off x="715963" y="630238"/>
            <a:ext cx="5432425" cy="4073525"/>
          </a:xfrm>
          <a:ln/>
        </p:spPr>
      </p:sp>
      <p:sp>
        <p:nvSpPr>
          <p:cNvPr id="778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Role configuration involves specifying how roles and the "Related To" entities interact</a:t>
            </a:r>
          </a:p>
          <a:p>
            <a:pPr lvl="1" eaLnBrk="1" hangingPunct="1"/>
            <a:r>
              <a:rPr lang="en-US" smtClean="0">
                <a:latin typeface="Arial" pitchFamily="34" charset="0"/>
              </a:rPr>
              <a:t>For example, a claim must have exactly one reporter and can have zero to many claimants</a:t>
            </a:r>
          </a:p>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885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65A1C8E-6EA7-4715-A1AE-1B2771668EA1}" type="slidenum">
              <a:rPr lang="en-US" altLang="en-US" sz="1200" b="0" smtClean="0">
                <a:solidFill>
                  <a:schemeClr val="tx1"/>
                </a:solidFill>
              </a:rPr>
              <a:pPr eaLnBrk="1" hangingPunct="1"/>
              <a:t>23</a:t>
            </a:fld>
            <a:endParaRPr lang="en-US" altLang="en-US" sz="1200" b="0" smtClean="0">
              <a:solidFill>
                <a:schemeClr val="tx1"/>
              </a:solidFill>
            </a:endParaRPr>
          </a:p>
        </p:txBody>
      </p:sp>
      <p:sp>
        <p:nvSpPr>
          <p:cNvPr id="78852" name="Rectangle 2"/>
          <p:cNvSpPr>
            <a:spLocks noGrp="1" noRot="1" noChangeAspect="1" noChangeArrowheads="1" noTextEdit="1"/>
          </p:cNvSpPr>
          <p:nvPr>
            <p:ph type="sldImg"/>
          </p:nvPr>
        </p:nvSpPr>
        <p:spPr>
          <a:xfrm>
            <a:off x="715963" y="630238"/>
            <a:ext cx="5432425" cy="4073525"/>
          </a:xfrm>
          <a:ln/>
        </p:spPr>
      </p:sp>
      <p:sp>
        <p:nvSpPr>
          <p:cNvPr id="788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In the base application, matters and evaluations can also be role owners. (For example, a contact could be the "assessor" for an evaluation or the "primary defense attorney" for a matter.)</a:t>
            </a:r>
          </a:p>
          <a:p>
            <a:pPr eaLnBrk="1" hangingPunct="1"/>
            <a:r>
              <a:rPr lang="en-US" smtClean="0">
                <a:latin typeface="Arial" pitchFamily="34" charset="0"/>
              </a:rPr>
              <a:t>Claim.RoleOwners is an array of all Role Owners.</a:t>
            </a:r>
          </a:p>
          <a:p>
            <a:pPr eaLnBrk="1" hangingPunct="1"/>
            <a:r>
              <a:rPr lang="en-US" smtClean="0">
                <a:latin typeface="Arial" pitchFamily="34" charset="0"/>
              </a:rPr>
              <a:t>Categorization "by subtype" occurs within the Contact entity. When a contact is created, it is created as one of the subtypes, which in turn categorizes the kind of contact it is.</a:t>
            </a:r>
          </a:p>
          <a:p>
            <a:pPr eaLnBrk="1" hangingPunct="1"/>
            <a:r>
              <a:rPr lang="en-US" smtClean="0">
                <a:latin typeface="Arial" pitchFamily="34" charset="0"/>
              </a:rPr>
              <a:t>Categorization "by role" occurs within the ClaimContactRole and ClaimContactRoleOwner entities. When a contact is associated with a claim, it must have at least one role (which is linked to the contact through the ClaimContact entity), and this role has a role owner (the entity for which the contact's role is relevant).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7987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10D48E49-06F1-49C9-AEB6-499EABD0EEA5}" type="slidenum">
              <a:rPr lang="en-US" altLang="en-US" sz="1200" b="0" smtClean="0">
                <a:solidFill>
                  <a:schemeClr val="tx1"/>
                </a:solidFill>
              </a:rPr>
              <a:pPr eaLnBrk="1" hangingPunct="1"/>
              <a:t>24</a:t>
            </a:fld>
            <a:endParaRPr lang="en-US" altLang="en-US" sz="1200" b="0" smtClean="0">
              <a:solidFill>
                <a:schemeClr val="tx1"/>
              </a:solidFill>
            </a:endParaRPr>
          </a:p>
        </p:txBody>
      </p:sp>
      <p:sp>
        <p:nvSpPr>
          <p:cNvPr id="79876" name="Rectangle 2"/>
          <p:cNvSpPr>
            <a:spLocks noGrp="1" noRot="1" noChangeAspect="1" noChangeArrowheads="1" noTextEdit="1"/>
          </p:cNvSpPr>
          <p:nvPr>
            <p:ph type="sldImg"/>
          </p:nvPr>
        </p:nvSpPr>
        <p:spPr>
          <a:xfrm>
            <a:off x="715963" y="630238"/>
            <a:ext cx="5432425" cy="4073525"/>
          </a:xfrm>
          <a:ln/>
        </p:spPr>
      </p:sp>
      <p:sp>
        <p:nvSpPr>
          <p:cNvPr id="798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The example above is a visual illustration of the four main entities in the "contact data model".</a:t>
            </a:r>
          </a:p>
          <a:p>
            <a:pPr eaLnBrk="1" hangingPunct="1"/>
            <a:r>
              <a:rPr lang="en-US" smtClean="0">
                <a:latin typeface="Arial" pitchFamily="34" charset="0"/>
              </a:rPr>
              <a:t>The base contact information is stored inside one of the subtypes of contact.</a:t>
            </a:r>
          </a:p>
          <a:p>
            <a:pPr eaLnBrk="1" hangingPunct="1"/>
            <a:r>
              <a:rPr lang="en-US" smtClean="0">
                <a:latin typeface="Arial" pitchFamily="34" charset="0"/>
              </a:rPr>
              <a:t>The contact has one or more roles on the claim. These are stored in ClaimContactRole objects and appear in the user interface in the Role column of the Roles list. Note that the relationship between ClaimContact and ClaimContactRole is one-to-many, which manifests itself in the user interface as a single contact with a list of one to many roles.</a:t>
            </a:r>
          </a:p>
          <a:p>
            <a:pPr eaLnBrk="1" hangingPunct="1"/>
            <a:r>
              <a:rPr lang="en-US" smtClean="0">
                <a:latin typeface="Arial" pitchFamily="34" charset="0"/>
              </a:rPr>
              <a:t>Each role that the contact holds has a "Related To" entity, also known as the role owner. These are stored in ClaimContactRoleOwner objects and appear in the user interface in the Related To column of the Roles list. Note that the relationship between ClaimContactRole and ClaimContactRoleOwner is one-to-one. Each role is owned by only one object.</a:t>
            </a:r>
          </a:p>
          <a:p>
            <a:pPr eaLnBrk="1" hangingPunct="1"/>
            <a:r>
              <a:rPr lang="en-US" smtClean="0">
                <a:latin typeface="Arial" pitchFamily="34" charset="0"/>
              </a:rPr>
              <a:t>Finally, the ClaimContact object links all of the information together and attaches it to the claim.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089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A052A20E-391C-4196-A453-C24A2B5D4C81}" type="slidenum">
              <a:rPr lang="en-US" altLang="en-US" sz="1200" b="0" smtClean="0">
                <a:solidFill>
                  <a:schemeClr val="tx1"/>
                </a:solidFill>
              </a:rPr>
              <a:pPr eaLnBrk="1" hangingPunct="1"/>
              <a:t>25</a:t>
            </a:fld>
            <a:endParaRPr lang="en-US" altLang="en-US" sz="1200" b="0" smtClean="0">
              <a:solidFill>
                <a:schemeClr val="tx1"/>
              </a:solidFill>
            </a:endParaRPr>
          </a:p>
        </p:txBody>
      </p:sp>
      <p:sp>
        <p:nvSpPr>
          <p:cNvPr id="80900" name="Rectangle 2"/>
          <p:cNvSpPr>
            <a:spLocks noGrp="1" noRot="1" noChangeAspect="1" noChangeArrowheads="1" noTextEdit="1"/>
          </p:cNvSpPr>
          <p:nvPr>
            <p:ph type="sldImg"/>
          </p:nvPr>
        </p:nvSpPr>
        <p:spPr>
          <a:xfrm>
            <a:off x="715963" y="630238"/>
            <a:ext cx="5432425" cy="4073525"/>
          </a:xfrm>
          <a:ln/>
        </p:spPr>
      </p:sp>
      <p:sp>
        <p:nvSpPr>
          <p:cNvPr id="809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Roles and subtypes classify contacts in different ways. This raises the question of whether or not you can have two contacts which have the same subtype but different roles and vice versa.</a:t>
            </a:r>
          </a:p>
          <a:p>
            <a:pPr lvl="1" eaLnBrk="1" hangingPunct="1"/>
            <a:r>
              <a:rPr lang="en-US" dirty="0" smtClean="0">
                <a:latin typeface="Arial" pitchFamily="34" charset="0"/>
              </a:rPr>
              <a:t>It is common for two contacts to have the same subtype but different roles. For example, two contacts of subtype Doctor could be associated with a claim, one with the role of primary doctor, the other with physical therapist. (This could occur if a claim involved an injury in which the primary doctor referred the injured party to a physical therapist.)</a:t>
            </a:r>
          </a:p>
          <a:p>
            <a:pPr lvl="1" eaLnBrk="1" hangingPunct="1"/>
            <a:r>
              <a:rPr lang="en-US" dirty="0" smtClean="0">
                <a:latin typeface="Arial" pitchFamily="34" charset="0"/>
              </a:rPr>
              <a:t>As a general practice, each role can only be assigned to contacts of a single subtype. Therefore, it is rare to have two contacts of different subtype with the same role. (The one exception to this in the base application is the role "claimant". A "claimant" is always of subtype person, except when it is on an exposure, in which case it can also be of subtype company. So a claimant must be either a Person or, if being assigned to an exposure, a Person or Company.)</a:t>
            </a:r>
          </a:p>
          <a:p>
            <a:pPr eaLnBrk="1" hangingPunct="1"/>
            <a:r>
              <a:rPr lang="en-US" dirty="0" smtClean="0">
                <a:latin typeface="Arial" pitchFamily="34" charset="0"/>
              </a:rPr>
              <a:t>One thing to keep in mind is that a contact has a subtype inherently, but a contact has a role only with relationship to a given claim. A contact of subtype adjudicator is always of subtype adjudicator, regardless of the claims it may or may not be associated to. A contact with role "arbitrator" on a given claim is (potentially) an arbitrator only for that claim and only by virtue of being associated with that claim.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192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2D7EB98C-8ABE-404E-8F2D-B38C64B03CDA}" type="slidenum">
              <a:rPr lang="en-US" altLang="en-US" sz="1200" b="0" smtClean="0">
                <a:solidFill>
                  <a:schemeClr val="tx1"/>
                </a:solidFill>
              </a:rPr>
              <a:pPr eaLnBrk="1" hangingPunct="1"/>
              <a:t>26</a:t>
            </a:fld>
            <a:endParaRPr lang="en-US" altLang="en-US" sz="1200" b="0" smtClean="0">
              <a:solidFill>
                <a:schemeClr val="tx1"/>
              </a:solidFill>
            </a:endParaRPr>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294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6B8FF44-9DBB-43A2-8111-E142E81C2414}" type="slidenum">
              <a:rPr lang="en-US" altLang="en-US" sz="1200" b="0" smtClean="0">
                <a:solidFill>
                  <a:schemeClr val="tx1"/>
                </a:solidFill>
              </a:rPr>
              <a:pPr eaLnBrk="1" hangingPunct="1"/>
              <a:t>27</a:t>
            </a:fld>
            <a:endParaRPr lang="en-US" altLang="en-US" sz="1200" b="0" smtClean="0">
              <a:solidFill>
                <a:schemeClr val="tx1"/>
              </a:solidFill>
            </a:endParaRPr>
          </a:p>
        </p:txBody>
      </p:sp>
      <p:sp>
        <p:nvSpPr>
          <p:cNvPr id="82948" name="Rectangle 2"/>
          <p:cNvSpPr>
            <a:spLocks noGrp="1" noRot="1" noChangeAspect="1" noChangeArrowheads="1" noTextEdit="1"/>
          </p:cNvSpPr>
          <p:nvPr>
            <p:ph type="sldImg"/>
          </p:nvPr>
        </p:nvSpPr>
        <p:spPr>
          <a:xfrm>
            <a:off x="715963" y="630238"/>
            <a:ext cx="5432425" cy="4073525"/>
          </a:xfrm>
          <a:ln/>
        </p:spPr>
      </p:sp>
      <p:sp>
        <p:nvSpPr>
          <p:cNvPr id="829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397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A84F269-DE8E-4108-AE55-D02D32AED9FA}" type="slidenum">
              <a:rPr lang="en-US" altLang="en-US" sz="1200" b="0" smtClean="0">
                <a:solidFill>
                  <a:schemeClr val="tx1"/>
                </a:solidFill>
              </a:rPr>
              <a:pPr eaLnBrk="1" hangingPunct="1"/>
              <a:t>28</a:t>
            </a:fld>
            <a:endParaRPr lang="en-US" altLang="en-US" sz="1200" b="0" smtClean="0">
              <a:solidFill>
                <a:schemeClr val="tx1"/>
              </a:solidFill>
            </a:endParaRPr>
          </a:p>
        </p:txBody>
      </p:sp>
      <p:sp>
        <p:nvSpPr>
          <p:cNvPr id="83972" name="Rectangle 2"/>
          <p:cNvSpPr>
            <a:spLocks noGrp="1" noRot="1" noChangeAspect="1" noChangeArrowheads="1" noTextEdit="1"/>
          </p:cNvSpPr>
          <p:nvPr>
            <p:ph type="sldImg"/>
          </p:nvPr>
        </p:nvSpPr>
        <p:spPr>
          <a:xfrm>
            <a:off x="715963" y="630238"/>
            <a:ext cx="5432425" cy="4073525"/>
          </a:xfrm>
          <a:ln/>
        </p:spPr>
      </p:sp>
      <p:sp>
        <p:nvSpPr>
          <p:cNvPr id="839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The contacts list view has a filter in the toolbar that can be used to filter the contacts listed in the list. There are two types of filters:</a:t>
            </a:r>
          </a:p>
          <a:p>
            <a:pPr lvl="1" eaLnBrk="1" hangingPunct="1"/>
            <a:r>
              <a:rPr lang="en-US" smtClean="0">
                <a:latin typeface="Arial" pitchFamily="34" charset="0"/>
              </a:rPr>
              <a:t>Entity filters let the user select the claim or one of its exposures. The list then contains only contacts who have a role that is owned by the selected entity.</a:t>
            </a:r>
          </a:p>
          <a:p>
            <a:pPr lvl="1" eaLnBrk="1" hangingPunct="1"/>
            <a:r>
              <a:rPr lang="en-US" smtClean="0">
                <a:latin typeface="Arial" pitchFamily="34" charset="0"/>
              </a:rPr>
              <a:t>Role category filters let the user select a role category. The list then contains only contacts that have a role that fits the selected category.</a:t>
            </a:r>
          </a:p>
          <a:p>
            <a:pPr eaLnBrk="1" hangingPunct="1"/>
            <a:r>
              <a:rPr lang="en-US" smtClean="0">
                <a:latin typeface="Arial" pitchFamily="34" charset="0"/>
              </a:rPr>
              <a:t>Roles are assigned to categories through the ContactRoleCategory typelist, which is discussed on the next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499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FD95DBBA-41C0-4619-A547-F963A98A069A}" type="slidenum">
              <a:rPr lang="en-US" altLang="en-US" sz="1200" b="0" smtClean="0">
                <a:solidFill>
                  <a:schemeClr val="tx1"/>
                </a:solidFill>
              </a:rPr>
              <a:pPr eaLnBrk="1" hangingPunct="1"/>
              <a:t>29</a:t>
            </a:fld>
            <a:endParaRPr lang="en-US" altLang="en-US" sz="1200" b="0" smtClean="0">
              <a:solidFill>
                <a:schemeClr val="tx1"/>
              </a:solidFill>
            </a:endParaRPr>
          </a:p>
        </p:txBody>
      </p:sp>
      <p:sp>
        <p:nvSpPr>
          <p:cNvPr id="84996" name="Rectangle 2"/>
          <p:cNvSpPr>
            <a:spLocks noGrp="1" noRot="1" noChangeAspect="1" noChangeArrowheads="1" noTextEdit="1"/>
          </p:cNvSpPr>
          <p:nvPr>
            <p:ph type="sldImg"/>
          </p:nvPr>
        </p:nvSpPr>
        <p:spPr>
          <a:xfrm>
            <a:off x="715963" y="630238"/>
            <a:ext cx="5432425" cy="4073525"/>
          </a:xfrm>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09550" indent="-209550" eaLnBrk="1" hangingPunct="1"/>
            <a:r>
              <a:rPr lang="en-US" dirty="0" smtClean="0">
                <a:latin typeface="Arial" pitchFamily="34" charset="0"/>
              </a:rPr>
              <a:t>To assign a </a:t>
            </a:r>
            <a:r>
              <a:rPr lang="en-US" dirty="0" err="1" smtClean="0">
                <a:latin typeface="Arial" pitchFamily="34" charset="0"/>
              </a:rPr>
              <a:t>ContactRole</a:t>
            </a:r>
            <a:r>
              <a:rPr lang="en-US" dirty="0" smtClean="0">
                <a:latin typeface="Arial" pitchFamily="34" charset="0"/>
              </a:rPr>
              <a:t> </a:t>
            </a:r>
            <a:r>
              <a:rPr lang="en-US" dirty="0" err="1" smtClean="0">
                <a:latin typeface="Arial" pitchFamily="34" charset="0"/>
              </a:rPr>
              <a:t>typecode</a:t>
            </a:r>
            <a:r>
              <a:rPr lang="en-US" dirty="0" smtClean="0">
                <a:latin typeface="Arial" pitchFamily="34" charset="0"/>
              </a:rPr>
              <a:t> to a given category:</a:t>
            </a:r>
          </a:p>
          <a:p>
            <a:pPr marL="438150" lvl="1" indent="-209550" eaLnBrk="1" hangingPunct="1">
              <a:buFontTx/>
              <a:buAutoNum type="arabicPeriod"/>
            </a:pPr>
            <a:r>
              <a:rPr lang="en-US" dirty="0" smtClean="0">
                <a:latin typeface="Arial" pitchFamily="34" charset="0"/>
              </a:rPr>
              <a:t>Go to the </a:t>
            </a:r>
            <a:r>
              <a:rPr lang="en-US" dirty="0" err="1" smtClean="0">
                <a:latin typeface="Arial" pitchFamily="34" charset="0"/>
              </a:rPr>
              <a:t>ContactRoleCategory</a:t>
            </a:r>
            <a:r>
              <a:rPr lang="en-US" dirty="0" smtClean="0">
                <a:latin typeface="Arial" pitchFamily="34" charset="0"/>
              </a:rPr>
              <a:t> typelist.</a:t>
            </a:r>
          </a:p>
          <a:p>
            <a:pPr marL="438150" lvl="1" indent="-209550" eaLnBrk="1" hangingPunct="1">
              <a:buFontTx/>
              <a:buAutoNum type="arabicPeriod"/>
            </a:pPr>
            <a:r>
              <a:rPr lang="en-US" dirty="0" smtClean="0">
                <a:latin typeface="Arial" pitchFamily="34" charset="0"/>
              </a:rPr>
              <a:t>Select the desired category </a:t>
            </a:r>
            <a:r>
              <a:rPr lang="en-US" dirty="0" err="1" smtClean="0">
                <a:latin typeface="Arial" pitchFamily="34" charset="0"/>
              </a:rPr>
              <a:t>typecode</a:t>
            </a:r>
            <a:r>
              <a:rPr lang="en-US" dirty="0" smtClean="0">
                <a:latin typeface="Arial" pitchFamily="34" charset="0"/>
              </a:rPr>
              <a:t>.</a:t>
            </a:r>
          </a:p>
          <a:p>
            <a:pPr marL="438150" lvl="1" indent="-209550" eaLnBrk="1" hangingPunct="1">
              <a:buFontTx/>
              <a:buAutoNum type="arabicPeriod"/>
            </a:pPr>
            <a:r>
              <a:rPr lang="en-US" dirty="0" smtClean="0">
                <a:latin typeface="Arial" pitchFamily="34" charset="0"/>
              </a:rPr>
              <a:t>Add the desired role using</a:t>
            </a:r>
            <a:r>
              <a:rPr lang="en-US" baseline="0" dirty="0" smtClean="0">
                <a:latin typeface="Arial" pitchFamily="34" charset="0"/>
              </a:rPr>
              <a:t> the right-click context menu shown above</a:t>
            </a:r>
            <a:r>
              <a:rPr lang="en-US" dirty="0" smtClean="0">
                <a:latin typeface="Arial" pitchFamily="34"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5837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86DACD93-97B5-4936-B7B4-8E541E1A3E92}" type="slidenum">
              <a:rPr lang="en-US" altLang="en-US" sz="1200" b="0" smtClean="0">
                <a:solidFill>
                  <a:schemeClr val="tx1"/>
                </a:solidFill>
              </a:rPr>
              <a:pPr eaLnBrk="1" hangingPunct="1"/>
              <a:t>3</a:t>
            </a:fld>
            <a:endParaRPr lang="en-US" altLang="en-US" sz="1200" b="0" smtClean="0">
              <a:solidFill>
                <a:schemeClr val="tx1"/>
              </a:solidFill>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601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ED89A575-E339-4912-92F3-32F700C94B91}" type="slidenum">
              <a:rPr lang="en-US" altLang="en-US" sz="1200" b="0" smtClean="0">
                <a:solidFill>
                  <a:schemeClr val="tx1"/>
                </a:solidFill>
              </a:rPr>
              <a:pPr eaLnBrk="1" hangingPunct="1"/>
              <a:t>30</a:t>
            </a:fld>
            <a:endParaRPr lang="en-US" altLang="en-US" sz="1200" b="0" smtClean="0">
              <a:solidFill>
                <a:schemeClr val="tx1"/>
              </a:solidFill>
            </a:endParaRPr>
          </a:p>
        </p:txBody>
      </p:sp>
      <p:sp>
        <p:nvSpPr>
          <p:cNvPr id="86020" name="Rectangle 2"/>
          <p:cNvSpPr>
            <a:spLocks noGrp="1" noRot="1" noChangeAspect="1" noChangeArrowheads="1" noTextEdit="1"/>
          </p:cNvSpPr>
          <p:nvPr>
            <p:ph type="sldImg"/>
          </p:nvPr>
        </p:nvSpPr>
        <p:spPr>
          <a:xfrm>
            <a:off x="715963" y="630238"/>
            <a:ext cx="5432425" cy="4073525"/>
          </a:xfrm>
          <a:ln/>
        </p:spPr>
      </p:sp>
      <p:sp>
        <p:nvSpPr>
          <p:cNvPr id="860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704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4F7BC870-96D7-4EC3-BDED-61DCE62063A1}" type="slidenum">
              <a:rPr lang="en-US" altLang="en-US" sz="1200" b="0" smtClean="0">
                <a:solidFill>
                  <a:schemeClr val="tx1"/>
                </a:solidFill>
              </a:rPr>
              <a:pPr eaLnBrk="1" hangingPunct="1"/>
              <a:t>31</a:t>
            </a:fld>
            <a:endParaRPr lang="en-US" altLang="en-US" sz="1200" b="0" smtClean="0">
              <a:solidFill>
                <a:schemeClr val="tx1"/>
              </a:solidFill>
            </a:endParaRPr>
          </a:p>
        </p:txBody>
      </p:sp>
      <p:sp>
        <p:nvSpPr>
          <p:cNvPr id="87044" name="Rectangle 2"/>
          <p:cNvSpPr>
            <a:spLocks noGrp="1" noRot="1" noChangeAspect="1" noChangeArrowheads="1" noTextEdit="1"/>
          </p:cNvSpPr>
          <p:nvPr>
            <p:ph type="sldImg"/>
          </p:nvPr>
        </p:nvSpPr>
        <p:spPr>
          <a:xfrm>
            <a:off x="715963" y="630238"/>
            <a:ext cx="5432425" cy="4073525"/>
          </a:xfrm>
          <a:ln/>
        </p:spPr>
      </p:sp>
      <p:sp>
        <p:nvSpPr>
          <p:cNvPr id="87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A contact role type constraint can be thought of as a "which subtype" constraint. It identifies the subtype for which a given role is allowed. In the example above, the role primary doctor can be held by anyone of the subtype doctor but not by someone of the subtype attorney.</a:t>
            </a:r>
          </a:p>
          <a:p>
            <a:pPr eaLnBrk="1" hangingPunct="1"/>
            <a:r>
              <a:rPr lang="en-US" smtClean="0">
                <a:latin typeface="Arial" pitchFamily="34" charset="0"/>
              </a:rPr>
              <a:t>An entity role constraint can be thought of as both a "which owner" constraint and a "how many" constraint. It identifies which entities can be the owner of a role, and how many contacts can be associated with that entity with that role (exactly one, at least one, at most one, or unlimited). In the example (on the right) above, an exposure (for a non-workers' comp claim) must have exactly one claimant. A policy cannot have any claimants.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806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9DCDE3E-A062-4D04-8196-BE5BABC80CFA}" type="slidenum">
              <a:rPr lang="en-US" altLang="en-US" sz="1200" b="0" smtClean="0">
                <a:solidFill>
                  <a:schemeClr val="tx1"/>
                </a:solidFill>
              </a:rPr>
              <a:pPr eaLnBrk="1" hangingPunct="1"/>
              <a:t>32</a:t>
            </a:fld>
            <a:endParaRPr lang="en-US" altLang="en-US" sz="1200" b="0" smtClean="0">
              <a:solidFill>
                <a:schemeClr val="tx1"/>
              </a:solidFill>
            </a:endParaRPr>
          </a:p>
        </p:txBody>
      </p:sp>
      <p:sp>
        <p:nvSpPr>
          <p:cNvPr id="88068" name="Rectangle 2"/>
          <p:cNvSpPr>
            <a:spLocks noGrp="1" noRot="1" noChangeAspect="1" noChangeArrowheads="1" noTextEdit="1"/>
          </p:cNvSpPr>
          <p:nvPr>
            <p:ph type="sldImg"/>
          </p:nvPr>
        </p:nvSpPr>
        <p:spPr>
          <a:xfrm>
            <a:off x="715963" y="630238"/>
            <a:ext cx="5432425" cy="4073525"/>
          </a:xfrm>
          <a:ln/>
        </p:spPr>
      </p:sp>
      <p:sp>
        <p:nvSpPr>
          <p:cNvPr id="88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The following sections of this lesson discuss how to configure each type of role constraints</a:t>
            </a:r>
            <a:r>
              <a:rPr lang="en-US" baseline="0" dirty="0" smtClean="0">
                <a:latin typeface="Arial" pitchFamily="34" charset="0"/>
              </a:rPr>
              <a:t> in entityroleconstraints-config.xml. </a:t>
            </a:r>
            <a:endParaRPr lang="en-US" dirty="0" smtClean="0">
              <a:latin typeface="Arial" pitchFamily="34" charset="0"/>
            </a:endParaRPr>
          </a:p>
          <a:p>
            <a:pPr eaLnBrk="1" hangingPunct="1"/>
            <a:r>
              <a:rPr lang="en-US" dirty="0" smtClean="0">
                <a:latin typeface="Arial" pitchFamily="34" charset="0"/>
              </a:rPr>
              <a:t>Recall you can use CTRL+SHIFT+N to search for and open xml files by name in Studio for</a:t>
            </a:r>
            <a:r>
              <a:rPr lang="en-US" baseline="0" dirty="0" smtClean="0">
                <a:latin typeface="Arial" pitchFamily="34" charset="0"/>
              </a:rPr>
              <a:t> editing</a:t>
            </a:r>
            <a:r>
              <a:rPr lang="en-US" dirty="0" smtClean="0">
                <a:latin typeface="Arial" pitchFamily="34"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8909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0F8CE32-2EE9-4BFE-9600-E515665F4504}" type="slidenum">
              <a:rPr lang="en-US" altLang="en-US" sz="1200" b="0" smtClean="0">
                <a:solidFill>
                  <a:schemeClr val="tx1"/>
                </a:solidFill>
              </a:rPr>
              <a:pPr eaLnBrk="1" hangingPunct="1"/>
              <a:t>33</a:t>
            </a:fld>
            <a:endParaRPr lang="en-US" altLang="en-US" sz="1200" b="0" smtClean="0">
              <a:solidFill>
                <a:schemeClr val="tx1"/>
              </a:solidFill>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011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04BCEB7A-B9DB-4915-848C-39B79AD21975}" type="slidenum">
              <a:rPr lang="en-US" altLang="en-US" sz="1200" b="0" smtClean="0">
                <a:solidFill>
                  <a:schemeClr val="tx1"/>
                </a:solidFill>
              </a:rPr>
              <a:pPr eaLnBrk="1" hangingPunct="1"/>
              <a:t>34</a:t>
            </a:fld>
            <a:endParaRPr lang="en-US" altLang="en-US" sz="1200" b="0" smtClean="0">
              <a:solidFill>
                <a:schemeClr val="tx1"/>
              </a:solidFill>
            </a:endParaRPr>
          </a:p>
        </p:txBody>
      </p:sp>
      <p:sp>
        <p:nvSpPr>
          <p:cNvPr id="90116" name="Rectangle 2"/>
          <p:cNvSpPr>
            <a:spLocks noGrp="1" noRot="1" noChangeAspect="1" noChangeArrowheads="1" noTextEdit="1"/>
          </p:cNvSpPr>
          <p:nvPr>
            <p:ph type="sldImg"/>
          </p:nvPr>
        </p:nvSpPr>
        <p:spPr>
          <a:xfrm>
            <a:off x="715963" y="630238"/>
            <a:ext cx="5432425" cy="4073525"/>
          </a:xfrm>
          <a:ln/>
        </p:spPr>
      </p:sp>
      <p:sp>
        <p:nvSpPr>
          <p:cNvPr id="90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10000"/>
              </a:spcBef>
              <a:spcAft>
                <a:spcPct val="0"/>
              </a:spcAft>
              <a:buClrTx/>
              <a:buSzTx/>
              <a:buFontTx/>
              <a:buNone/>
              <a:tabLst/>
              <a:defRPr/>
            </a:pPr>
            <a:r>
              <a:rPr lang="en-US" dirty="0" smtClean="0">
                <a:latin typeface="Arial" pitchFamily="34" charset="0"/>
              </a:rPr>
              <a:t>The base application contains a role constraint that states "The role </a:t>
            </a:r>
            <a:r>
              <a:rPr lang="en-US" dirty="0" smtClean="0">
                <a:latin typeface="Arial" pitchFamily="34" charset="0"/>
              </a:rPr>
              <a:t>‘Doctor’ </a:t>
            </a:r>
            <a:r>
              <a:rPr lang="en-US" dirty="0" smtClean="0">
                <a:latin typeface="Arial" pitchFamily="34" charset="0"/>
              </a:rPr>
              <a:t>can only be assigned to a contact of subtype 'doctor'." In the screenshot above, the user is attempting to assign the role of </a:t>
            </a:r>
            <a:r>
              <a:rPr lang="en-US" dirty="0" smtClean="0">
                <a:latin typeface="Arial" pitchFamily="34" charset="0"/>
              </a:rPr>
              <a:t>doctor </a:t>
            </a:r>
            <a:r>
              <a:rPr lang="en-US" dirty="0" smtClean="0">
                <a:latin typeface="Arial" pitchFamily="34" charset="0"/>
              </a:rPr>
              <a:t>to a contact of subtype 'attorney'. The constraint prevents the role assignment from occurring, and the error message details the reason.</a:t>
            </a:r>
          </a:p>
          <a:p>
            <a:pPr eaLnBrk="1" hangingPunct="1"/>
            <a:endParaRPr lang="en-US" dirty="0"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113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76262629-EACA-4488-9708-6F1D3BA1455B}" type="slidenum">
              <a:rPr lang="en-US" altLang="en-US" sz="1200" b="0" smtClean="0">
                <a:solidFill>
                  <a:schemeClr val="tx1"/>
                </a:solidFill>
              </a:rPr>
              <a:pPr eaLnBrk="1" hangingPunct="1"/>
              <a:t>35</a:t>
            </a:fld>
            <a:endParaRPr lang="en-US" altLang="en-US" sz="1200" b="0" smtClean="0">
              <a:solidFill>
                <a:schemeClr val="tx1"/>
              </a:solidFill>
            </a:endParaRPr>
          </a:p>
        </p:txBody>
      </p:sp>
      <p:sp>
        <p:nvSpPr>
          <p:cNvPr id="91140" name="Rectangle 2"/>
          <p:cNvSpPr>
            <a:spLocks noGrp="1" noRot="1" noChangeAspect="1" noChangeArrowheads="1" noTextEdit="1"/>
          </p:cNvSpPr>
          <p:nvPr>
            <p:ph type="sldImg"/>
          </p:nvPr>
        </p:nvSpPr>
        <p:spPr>
          <a:xfrm>
            <a:off x="715963" y="630238"/>
            <a:ext cx="5432425" cy="4073525"/>
          </a:xfrm>
          <a:ln/>
        </p:spPr>
      </p:sp>
      <p:sp>
        <p:nvSpPr>
          <p:cNvPr id="911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If a contact role does not have any </a:t>
            </a:r>
            <a:r>
              <a:rPr lang="en-US" dirty="0" err="1" smtClean="0">
                <a:latin typeface="Arial" pitchFamily="34" charset="0"/>
              </a:rPr>
              <a:t>ContactRoleTypeConstraint</a:t>
            </a:r>
            <a:r>
              <a:rPr lang="en-US" dirty="0" smtClean="0">
                <a:latin typeface="Arial" pitchFamily="34" charset="0"/>
              </a:rPr>
              <a:t> defined, then the role may be any contact subtype.</a:t>
            </a:r>
          </a:p>
          <a:p>
            <a:pPr eaLnBrk="1" hangingPunct="1"/>
            <a:r>
              <a:rPr lang="en-US" dirty="0" smtClean="0">
                <a:latin typeface="Arial" pitchFamily="34" charset="0"/>
              </a:rPr>
              <a:t>Children of the base subtype are also valid. For example, if the base subtype is “Person”, then a contact whose subtype is “Doctor” would also be valid.</a:t>
            </a:r>
          </a:p>
          <a:p>
            <a:pPr eaLnBrk="1" hangingPunct="1"/>
            <a:r>
              <a:rPr lang="en-US" dirty="0" smtClean="0">
                <a:latin typeface="Arial" pitchFamily="34" charset="0"/>
              </a:rPr>
              <a:t>Typically a contact role should have only one possible contact subtype but in the base application there is one exception:</a:t>
            </a:r>
          </a:p>
          <a:p>
            <a:pPr eaLnBrk="1" hangingPunct="1"/>
            <a:r>
              <a:rPr lang="en-US" dirty="0" smtClean="0">
                <a:latin typeface="Arial" pitchFamily="34" charset="0"/>
              </a:rPr>
              <a:t> &lt;</a:t>
            </a:r>
            <a:r>
              <a:rPr lang="en-US" dirty="0" err="1" smtClean="0">
                <a:latin typeface="Arial" pitchFamily="34" charset="0"/>
              </a:rPr>
              <a:t>ContactRoleTypeConstraint</a:t>
            </a:r>
            <a:r>
              <a:rPr lang="en-US" dirty="0" smtClean="0">
                <a:latin typeface="Arial" pitchFamily="34" charset="0"/>
              </a:rPr>
              <a:t> </a:t>
            </a:r>
            <a:r>
              <a:rPr lang="en-US" dirty="0" err="1" smtClean="0">
                <a:latin typeface="Arial" pitchFamily="34" charset="0"/>
              </a:rPr>
              <a:t>contactRoleCode</a:t>
            </a:r>
            <a:r>
              <a:rPr lang="en-US" dirty="0" smtClean="0">
                <a:latin typeface="Arial" pitchFamily="34" charset="0"/>
              </a:rPr>
              <a:t>="claimant" </a:t>
            </a:r>
            <a:r>
              <a:rPr lang="en-US" dirty="0" err="1" smtClean="0">
                <a:latin typeface="Arial" pitchFamily="34" charset="0"/>
              </a:rPr>
              <a:t>contactSubtype</a:t>
            </a:r>
            <a:r>
              <a:rPr lang="en-US" dirty="0" smtClean="0">
                <a:latin typeface="Arial" pitchFamily="34" charset="0"/>
              </a:rPr>
              <a:t>="Person"&gt;</a:t>
            </a:r>
          </a:p>
          <a:p>
            <a:pPr eaLnBrk="1" hangingPunct="1"/>
            <a:r>
              <a:rPr lang="en-US" dirty="0" smtClean="0">
                <a:latin typeface="Arial" pitchFamily="34" charset="0"/>
              </a:rPr>
              <a:t>    &lt;</a:t>
            </a:r>
            <a:r>
              <a:rPr lang="en-US" dirty="0" err="1" smtClean="0">
                <a:latin typeface="Arial" pitchFamily="34" charset="0"/>
              </a:rPr>
              <a:t>ExceptionConstraint</a:t>
            </a:r>
            <a:r>
              <a:rPr lang="en-US" dirty="0" smtClean="0">
                <a:latin typeface="Arial" pitchFamily="34" charset="0"/>
              </a:rPr>
              <a:t> </a:t>
            </a:r>
            <a:r>
              <a:rPr lang="en-US" dirty="0" err="1" smtClean="0">
                <a:latin typeface="Arial" pitchFamily="34" charset="0"/>
              </a:rPr>
              <a:t>contactSubtype</a:t>
            </a:r>
            <a:r>
              <a:rPr lang="en-US" dirty="0" smtClean="0">
                <a:latin typeface="Arial" pitchFamily="34" charset="0"/>
              </a:rPr>
              <a:t>="Company" </a:t>
            </a:r>
            <a:r>
              <a:rPr lang="en-US" dirty="0" err="1" smtClean="0">
                <a:latin typeface="Arial" pitchFamily="34" charset="0"/>
              </a:rPr>
              <a:t>entityRef</a:t>
            </a:r>
            <a:r>
              <a:rPr lang="en-US" dirty="0" smtClean="0">
                <a:latin typeface="Arial" pitchFamily="34" charset="0"/>
              </a:rPr>
              <a:t>="Exposure"/&gt;</a:t>
            </a:r>
          </a:p>
          <a:p>
            <a:pPr eaLnBrk="1" hangingPunct="1"/>
            <a:r>
              <a:rPr lang="en-US" dirty="0" smtClean="0">
                <a:latin typeface="Arial" pitchFamily="34" charset="0"/>
              </a:rPr>
              <a:t>  &lt;/</a:t>
            </a:r>
            <a:r>
              <a:rPr lang="en-US" dirty="0" err="1" smtClean="0">
                <a:latin typeface="Arial" pitchFamily="34" charset="0"/>
              </a:rPr>
              <a:t>ContactRoleTypeConstraint</a:t>
            </a:r>
            <a:r>
              <a:rPr lang="en-US" dirty="0" smtClean="0">
                <a:latin typeface="Arial" pitchFamily="34" charset="0"/>
              </a:rPr>
              <a:t>&gt;</a:t>
            </a:r>
          </a:p>
          <a:p>
            <a:pPr eaLnBrk="1" hangingPunct="1"/>
            <a:r>
              <a:rPr lang="en-US" dirty="0" smtClean="0">
                <a:latin typeface="Arial" pitchFamily="34" charset="0"/>
              </a:rPr>
              <a:t>This is the special case that occurs only once in the base application. In the example above, claimant is always of subtype person, except when on exposure, it can also be of subtype company. So a claimant must be either a Person or, if being assigned to an exposure, a Person or Company.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216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5B89CD3-887C-4D1F-9EBC-2BAF4C30A13E}" type="slidenum">
              <a:rPr lang="en-US" altLang="en-US" sz="1200" b="0" smtClean="0">
                <a:solidFill>
                  <a:schemeClr val="tx1"/>
                </a:solidFill>
              </a:rPr>
              <a:pPr eaLnBrk="1" hangingPunct="1"/>
              <a:t>36</a:t>
            </a:fld>
            <a:endParaRPr lang="en-US" altLang="en-US" sz="1200" b="0" smtClean="0">
              <a:solidFill>
                <a:schemeClr val="tx1"/>
              </a:solidFill>
            </a:endParaRPr>
          </a:p>
        </p:txBody>
      </p:sp>
      <p:sp>
        <p:nvSpPr>
          <p:cNvPr id="92164" name="Rectangle 2"/>
          <p:cNvSpPr>
            <a:spLocks noGrp="1" noRot="1" noChangeAspect="1" noChangeArrowheads="1" noTextEdit="1"/>
          </p:cNvSpPr>
          <p:nvPr>
            <p:ph type="sldImg"/>
          </p:nvPr>
        </p:nvSpPr>
        <p:spPr>
          <a:ln/>
        </p:spPr>
      </p:sp>
      <p:sp>
        <p:nvSpPr>
          <p:cNvPr id="921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318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35D955EB-8B46-4C34-9C35-15C27AFBCE6C}" type="slidenum">
              <a:rPr lang="en-US" altLang="en-US" sz="1200" b="0" smtClean="0">
                <a:solidFill>
                  <a:schemeClr val="tx1"/>
                </a:solidFill>
              </a:rPr>
              <a:pPr eaLnBrk="1" hangingPunct="1"/>
              <a:t>37</a:t>
            </a:fld>
            <a:endParaRPr lang="en-US" altLang="en-US" sz="1200" b="0" smtClean="0">
              <a:solidFill>
                <a:schemeClr val="tx1"/>
              </a:solidFill>
            </a:endParaRPr>
          </a:p>
        </p:txBody>
      </p:sp>
      <p:sp>
        <p:nvSpPr>
          <p:cNvPr id="93188" name="Rectangle 2"/>
          <p:cNvSpPr>
            <a:spLocks noGrp="1" noRot="1" noChangeAspect="1" noChangeArrowheads="1" noTextEdit="1"/>
          </p:cNvSpPr>
          <p:nvPr>
            <p:ph type="sldImg"/>
          </p:nvPr>
        </p:nvSpPr>
        <p:spPr>
          <a:xfrm>
            <a:off x="715963" y="630238"/>
            <a:ext cx="5432425" cy="4073525"/>
          </a:xfrm>
          <a:ln/>
        </p:spPr>
      </p:sp>
      <p:sp>
        <p:nvSpPr>
          <p:cNvPr id="931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With regards to the "reporter" role:</a:t>
            </a:r>
          </a:p>
          <a:p>
            <a:pPr lvl="1" eaLnBrk="1" hangingPunct="1"/>
            <a:r>
              <a:rPr lang="en-US" dirty="0" smtClean="0">
                <a:latin typeface="Arial" pitchFamily="34" charset="0"/>
              </a:rPr>
              <a:t>A claim must have exactly one reporter.</a:t>
            </a:r>
          </a:p>
          <a:p>
            <a:pPr lvl="1" eaLnBrk="1" hangingPunct="1"/>
            <a:r>
              <a:rPr lang="en-US" dirty="0" smtClean="0">
                <a:latin typeface="Arial" pitchFamily="34" charset="0"/>
              </a:rPr>
              <a:t>A policy, exposure, or incident cannot have a reporter.</a:t>
            </a:r>
          </a:p>
          <a:p>
            <a:pPr eaLnBrk="1" hangingPunct="1"/>
            <a:r>
              <a:rPr lang="en-US" dirty="0" smtClean="0">
                <a:latin typeface="Arial" pitchFamily="34" charset="0"/>
              </a:rPr>
              <a:t>With regards to the "claimant" role:</a:t>
            </a:r>
          </a:p>
          <a:p>
            <a:pPr lvl="1" eaLnBrk="1" hangingPunct="1"/>
            <a:r>
              <a:rPr lang="en-US" dirty="0" smtClean="0">
                <a:latin typeface="Arial" pitchFamily="34" charset="0"/>
              </a:rPr>
              <a:t>An exposure must have exactly one claimant.</a:t>
            </a:r>
          </a:p>
          <a:p>
            <a:pPr lvl="1" eaLnBrk="1" hangingPunct="1"/>
            <a:r>
              <a:rPr lang="en-US" dirty="0" smtClean="0">
                <a:latin typeface="Arial" pitchFamily="34" charset="0"/>
              </a:rPr>
              <a:t>A claim*, policy or incident cannot have a claimant.</a:t>
            </a:r>
          </a:p>
          <a:p>
            <a:pPr eaLnBrk="1" hangingPunct="1"/>
            <a:r>
              <a:rPr lang="en-US" dirty="0" smtClean="0">
                <a:latin typeface="Arial" pitchFamily="34" charset="0"/>
              </a:rPr>
              <a:t>With regards to the "driver" role:</a:t>
            </a:r>
          </a:p>
          <a:p>
            <a:pPr lvl="1" eaLnBrk="1" hangingPunct="1"/>
            <a:r>
              <a:rPr lang="en-US" dirty="0" smtClean="0">
                <a:latin typeface="Arial" pitchFamily="34" charset="0"/>
              </a:rPr>
              <a:t>A claim, policy, exposure, injury incident or property incident cannot have a driver.</a:t>
            </a:r>
          </a:p>
          <a:p>
            <a:pPr lvl="1" eaLnBrk="1" hangingPunct="1"/>
            <a:r>
              <a:rPr lang="en-US" dirty="0" smtClean="0">
                <a:latin typeface="Arial" pitchFamily="34" charset="0"/>
              </a:rPr>
              <a:t>A vehicle incident can have up to one driver.</a:t>
            </a: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r>
              <a:rPr lang="en-US" dirty="0" smtClean="0">
                <a:latin typeface="Arial" pitchFamily="34" charset="0"/>
              </a:rPr>
              <a:t>*The behavior of the claimant constraint actually varies based upon the loss type. For auto, property, and general liability claims, the claimants do not exist at the claim level. You cannot add a contact as a claimant until you have exposures, and the "claimant" contacts are owned by the exposures, not by the claim itself. For workers' comp claims, there is always a single claim, regardless of the number of exposures. Therefore, a workers' comp claim can (and must) own a contact with the role of claimant.</a:t>
            </a:r>
          </a:p>
          <a:p>
            <a:pPr lvl="1" eaLnBrk="1" hangingPunct="1"/>
            <a:endParaRPr lang="en-US" dirty="0"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421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E976993F-4724-4724-B2DC-81FC2390F931}" type="slidenum">
              <a:rPr lang="en-US" altLang="en-US" sz="1200" b="0" smtClean="0">
                <a:solidFill>
                  <a:schemeClr val="tx1"/>
                </a:solidFill>
              </a:rPr>
              <a:pPr eaLnBrk="1" hangingPunct="1"/>
              <a:t>38</a:t>
            </a:fld>
            <a:endParaRPr lang="en-US" altLang="en-US" sz="1200" b="0" smtClean="0">
              <a:solidFill>
                <a:schemeClr val="tx1"/>
              </a:solidFill>
            </a:endParaRPr>
          </a:p>
        </p:txBody>
      </p:sp>
      <p:sp>
        <p:nvSpPr>
          <p:cNvPr id="94212" name="Rectangle 2"/>
          <p:cNvSpPr>
            <a:spLocks noGrp="1" noRot="1" noChangeAspect="1" noChangeArrowheads="1" noTextEdit="1"/>
          </p:cNvSpPr>
          <p:nvPr>
            <p:ph type="sldImg"/>
          </p:nvPr>
        </p:nvSpPr>
        <p:spPr>
          <a:xfrm>
            <a:off x="715963" y="630238"/>
            <a:ext cx="5432425" cy="4073525"/>
          </a:xfrm>
          <a:ln/>
        </p:spPr>
      </p:sp>
      <p:sp>
        <p:nvSpPr>
          <p:cNvPr id="942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In the example above, the role "claimant" is required for the exposure entity. (Every entity must have exactly one claimant.) Therefore:</a:t>
            </a:r>
          </a:p>
          <a:p>
            <a:pPr lvl="1" eaLnBrk="1" hangingPunct="1"/>
            <a:r>
              <a:rPr lang="en-US" dirty="0" smtClean="0">
                <a:latin typeface="Arial" pitchFamily="34" charset="0"/>
              </a:rPr>
              <a:t>During the creation of the exposure, the Claimant field is required. The selected contact is added to the claim with the role "claimant" for the given exposure.</a:t>
            </a:r>
          </a:p>
          <a:p>
            <a:pPr lvl="1" eaLnBrk="1" hangingPunct="1"/>
            <a:r>
              <a:rPr lang="en-US" dirty="0" smtClean="0">
                <a:latin typeface="Arial" pitchFamily="34" charset="0"/>
              </a:rPr>
              <a:t>Once created, the row in the Roles list view for the exposure claimant remains read-only, even if the list view itself is in edit mode.</a:t>
            </a:r>
          </a:p>
          <a:p>
            <a:pPr eaLnBrk="1" hangingPunct="1"/>
            <a:r>
              <a:rPr lang="en-US" dirty="0" smtClean="0">
                <a:latin typeface="Arial" pitchFamily="34" charset="0"/>
              </a:rPr>
              <a:t>From the Parties Involved screen (shown</a:t>
            </a:r>
            <a:r>
              <a:rPr lang="en-US" baseline="0" dirty="0" smtClean="0">
                <a:latin typeface="Arial" pitchFamily="34" charset="0"/>
              </a:rPr>
              <a:t> in the bottom screenshot)</a:t>
            </a:r>
            <a:r>
              <a:rPr lang="en-US" dirty="0" smtClean="0">
                <a:latin typeface="Arial" pitchFamily="34" charset="0"/>
              </a:rPr>
              <a:t>, you cannot modify a role that is required (such as the "Reporter" role shown above (middle</a:t>
            </a:r>
            <a:r>
              <a:rPr lang="en-US" baseline="0" dirty="0" smtClean="0">
                <a:latin typeface="Arial" pitchFamily="34" charset="0"/>
              </a:rPr>
              <a:t> screenshot</a:t>
            </a:r>
            <a:r>
              <a:rPr lang="en-US" dirty="0" smtClean="0">
                <a:latin typeface="Arial" pitchFamily="34" charset="0"/>
              </a:rPr>
              <a:t>). However, there may be other places in the application where you could move the role from one contact to another. (For example, the Loss Details screen has a "Reported By" widget that can be used to select a different contact to have the role of reporter.)</a:t>
            </a:r>
          </a:p>
          <a:p>
            <a:pPr lvl="1" eaLnBrk="1" hangingPunct="1">
              <a:buFontTx/>
              <a:buNone/>
            </a:pPr>
            <a:endParaRPr lang="en-US" dirty="0"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523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38A3FDB9-174A-4880-B20A-2361BECDB570}" type="slidenum">
              <a:rPr lang="en-US" altLang="en-US" sz="1200" b="0" smtClean="0">
                <a:solidFill>
                  <a:schemeClr val="tx1"/>
                </a:solidFill>
              </a:rPr>
              <a:pPr eaLnBrk="1" hangingPunct="1"/>
              <a:t>39</a:t>
            </a:fld>
            <a:endParaRPr lang="en-US" altLang="en-US" sz="1200" b="0" smtClean="0">
              <a:solidFill>
                <a:schemeClr val="tx1"/>
              </a:solidFill>
            </a:endParaRPr>
          </a:p>
        </p:txBody>
      </p:sp>
      <p:sp>
        <p:nvSpPr>
          <p:cNvPr id="95236" name="Rectangle 2"/>
          <p:cNvSpPr>
            <a:spLocks noGrp="1" noRot="1" noChangeAspect="1" noChangeArrowheads="1" noTextEdit="1"/>
          </p:cNvSpPr>
          <p:nvPr>
            <p:ph type="sldImg"/>
          </p:nvPr>
        </p:nvSpPr>
        <p:spPr>
          <a:xfrm>
            <a:off x="715963" y="630238"/>
            <a:ext cx="5432425" cy="4073525"/>
          </a:xfrm>
          <a:ln/>
        </p:spPr>
      </p:sp>
      <p:sp>
        <p:nvSpPr>
          <p:cNvPr id="952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5939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dirty="0" smtClean="0">
                <a:solidFill>
                  <a:schemeClr val="tx1"/>
                </a:solidFill>
              </a:rPr>
              <a:t>	Contact Roles - </a:t>
            </a:r>
            <a:fld id="{211496B9-53DD-4CB2-ADC7-85F3ECFAC60A}" type="slidenum">
              <a:rPr lang="en-US" altLang="en-US" sz="1200" b="0" smtClean="0">
                <a:solidFill>
                  <a:schemeClr val="tx1"/>
                </a:solidFill>
              </a:rPr>
              <a:pPr eaLnBrk="1" hangingPunct="1"/>
              <a:t>4</a:t>
            </a:fld>
            <a:endParaRPr lang="en-US" altLang="en-US" sz="1200" b="0" dirty="0" smtClean="0">
              <a:solidFill>
                <a:schemeClr val="tx1"/>
              </a:solidFill>
            </a:endParaRPr>
          </a:p>
        </p:txBody>
      </p:sp>
      <p:sp>
        <p:nvSpPr>
          <p:cNvPr id="59396" name="Rectangle 2"/>
          <p:cNvSpPr>
            <a:spLocks noGrp="1" noRot="1" noChangeAspect="1" noChangeArrowheads="1" noTextEdit="1"/>
          </p:cNvSpPr>
          <p:nvPr>
            <p:ph type="sldImg"/>
          </p:nvPr>
        </p:nvSpPr>
        <p:spPr>
          <a:xfrm>
            <a:off x="715963" y="630238"/>
            <a:ext cx="5432425" cy="4073525"/>
          </a:xfrm>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A venue is a location for a scheduled event relevant to claims processing. Typically, venues are places where dispute resolution occurs, such as a courthouse or a conference room used for arbitration.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625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E12058DD-70A6-4713-A7CB-C0871880AA85}" type="slidenum">
              <a:rPr lang="en-US" altLang="en-US" sz="1200" b="0" smtClean="0">
                <a:solidFill>
                  <a:schemeClr val="tx1"/>
                </a:solidFill>
              </a:rPr>
              <a:pPr eaLnBrk="1" hangingPunct="1"/>
              <a:t>40</a:t>
            </a:fld>
            <a:endParaRPr lang="en-US" altLang="en-US" sz="1200" b="0" smtClean="0">
              <a:solidFill>
                <a:schemeClr val="tx1"/>
              </a:solidFill>
            </a:endParaRPr>
          </a:p>
        </p:txBody>
      </p:sp>
      <p:sp>
        <p:nvSpPr>
          <p:cNvPr id="96260" name="Rectangle 2"/>
          <p:cNvSpPr>
            <a:spLocks noGrp="1" noRot="1" noChangeAspect="1" noChangeArrowheads="1" noTextEdit="1"/>
          </p:cNvSpPr>
          <p:nvPr>
            <p:ph type="sldImg"/>
          </p:nvPr>
        </p:nvSpPr>
        <p:spPr>
          <a:xfrm>
            <a:off x="715963" y="630238"/>
            <a:ext cx="5432425" cy="4073525"/>
          </a:xfrm>
          <a:ln/>
        </p:spPr>
      </p:sp>
      <p:sp>
        <p:nvSpPr>
          <p:cNvPr id="962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In the example above, there is already a contact associated with the claim with the role of "driver" for the 1997 Saturn SL incident. Therefore, a second contact cannot be given that same role on that same incident.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en-US" smtClean="0"/>
              <a:t>	</a:t>
            </a:r>
            <a:endParaRPr lang="en-US"/>
          </a:p>
        </p:txBody>
      </p:sp>
      <p:sp>
        <p:nvSpPr>
          <p:cNvPr id="5" name="Slide Number Placeholder 4"/>
          <p:cNvSpPr>
            <a:spLocks noGrp="1"/>
          </p:cNvSpPr>
          <p:nvPr>
            <p:ph type="sldNum" sz="quarter" idx="11"/>
          </p:nvPr>
        </p:nvSpPr>
        <p:spPr/>
        <p:txBody>
          <a:bodyPr/>
          <a:lstStyle/>
          <a:p>
            <a:pPr>
              <a:defRPr/>
            </a:pPr>
            <a:r>
              <a:rPr lang="en-US" altLang="en-US" smtClean="0"/>
              <a:t>	Contact Roles - </a:t>
            </a:r>
            <a:fld id="{F30175F9-B77C-4D31-9688-6A50F6DCDABA}" type="slidenum">
              <a:rPr lang="en-US" altLang="en-US" smtClean="0"/>
              <a:pPr>
                <a:defRPr/>
              </a:pPr>
              <a:t>41</a:t>
            </a:fld>
            <a:endParaRPr lang="en-US" altLang="en-US"/>
          </a:p>
        </p:txBody>
      </p:sp>
    </p:spTree>
    <p:extLst>
      <p:ext uri="{BB962C8B-B14F-4D97-AF65-F5344CB8AC3E}">
        <p14:creationId xmlns:p14="http://schemas.microsoft.com/office/powerpoint/2010/main" val="3587204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728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DD4F7409-3878-4E7C-8E14-452DAA31ACCC}" type="slidenum">
              <a:rPr lang="en-US" altLang="en-US" sz="1200" b="0" smtClean="0">
                <a:solidFill>
                  <a:schemeClr val="tx1"/>
                </a:solidFill>
              </a:rPr>
              <a:pPr eaLnBrk="1" hangingPunct="1"/>
              <a:t>42</a:t>
            </a:fld>
            <a:endParaRPr lang="en-US" altLang="en-US" sz="1200" b="0" smtClean="0">
              <a:solidFill>
                <a:schemeClr val="tx1"/>
              </a:solidFill>
            </a:endParaRPr>
          </a:p>
        </p:txBody>
      </p:sp>
      <p:sp>
        <p:nvSpPr>
          <p:cNvPr id="97284" name="Rectangle 2"/>
          <p:cNvSpPr>
            <a:spLocks noGrp="1" noRot="1" noChangeAspect="1" noChangeArrowheads="1" noTextEdit="1"/>
          </p:cNvSpPr>
          <p:nvPr>
            <p:ph type="sldImg"/>
          </p:nvPr>
        </p:nvSpPr>
        <p:spPr>
          <a:xfrm>
            <a:off x="715963" y="630238"/>
            <a:ext cx="5432425" cy="4073525"/>
          </a:xfrm>
          <a:ln/>
        </p:spPr>
      </p:sp>
      <p:sp>
        <p:nvSpPr>
          <p:cNvPr id="972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The examples shown in</a:t>
            </a:r>
            <a:r>
              <a:rPr lang="en-US" baseline="0" dirty="0" smtClean="0">
                <a:latin typeface="Arial" pitchFamily="34" charset="0"/>
              </a:rPr>
              <a:t> this lesson are </a:t>
            </a:r>
            <a:r>
              <a:rPr lang="en-US" dirty="0" smtClean="0">
                <a:latin typeface="Arial" pitchFamily="34" charset="0"/>
              </a:rPr>
              <a:t>taken from the base applicatio</a:t>
            </a:r>
            <a:r>
              <a:rPr lang="en-US" baseline="0" dirty="0" smtClean="0">
                <a:latin typeface="Arial" pitchFamily="34" charset="0"/>
              </a:rPr>
              <a:t>n and not configured differently. </a:t>
            </a:r>
            <a:endParaRPr lang="en-US" dirty="0"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830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5300DA95-AEAC-4499-BEA5-8CDC1258B3D9}" type="slidenum">
              <a:rPr lang="en-US" altLang="en-US" sz="1200" b="0" smtClean="0">
                <a:solidFill>
                  <a:schemeClr val="tx1"/>
                </a:solidFill>
              </a:rPr>
              <a:pPr eaLnBrk="1" hangingPunct="1"/>
              <a:t>43</a:t>
            </a:fld>
            <a:endParaRPr lang="en-US" altLang="en-US" sz="1200" b="0" smtClean="0">
              <a:solidFill>
                <a:schemeClr val="tx1"/>
              </a:solidFill>
            </a:endParaRPr>
          </a:p>
        </p:txBody>
      </p:sp>
      <p:sp>
        <p:nvSpPr>
          <p:cNvPr id="98308" name="Rectangle 2"/>
          <p:cNvSpPr>
            <a:spLocks noGrp="1" noRot="1" noChangeAspect="1" noChangeArrowheads="1" noTextEdit="1"/>
          </p:cNvSpPr>
          <p:nvPr>
            <p:ph type="sldImg"/>
          </p:nvPr>
        </p:nvSpPr>
        <p:spPr>
          <a:xfrm>
            <a:off x="715963" y="630238"/>
            <a:ext cx="5432425" cy="4073525"/>
          </a:xfrm>
          <a:ln/>
        </p:spPr>
      </p:sp>
      <p:sp>
        <p:nvSpPr>
          <p:cNvPr id="983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In the example above, a claim is not required to have a FirstIntakeDoctor, but it can have up to one FirstIntakeDoctor.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9933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1F9CA7F8-0AE9-4EAD-84FC-BA71DEF455ED}" type="slidenum">
              <a:rPr lang="en-US" altLang="en-US" sz="1200" b="0" smtClean="0">
                <a:solidFill>
                  <a:schemeClr val="tx1"/>
                </a:solidFill>
              </a:rPr>
              <a:pPr eaLnBrk="1" hangingPunct="1"/>
              <a:t>44</a:t>
            </a:fld>
            <a:endParaRPr lang="en-US" altLang="en-US" sz="1200" b="0" smtClean="0">
              <a:solidFill>
                <a:schemeClr val="tx1"/>
              </a:solidFill>
            </a:endParaRPr>
          </a:p>
        </p:txBody>
      </p:sp>
      <p:sp>
        <p:nvSpPr>
          <p:cNvPr id="99332" name="Rectangle 2"/>
          <p:cNvSpPr>
            <a:spLocks noGrp="1" noRot="1" noChangeAspect="1" noChangeArrowheads="1" noTextEdit="1"/>
          </p:cNvSpPr>
          <p:nvPr>
            <p:ph type="sldImg"/>
          </p:nvPr>
        </p:nvSpPr>
        <p:spPr>
          <a:xfrm>
            <a:off x="715963" y="630238"/>
            <a:ext cx="5432425" cy="4073525"/>
          </a:xfrm>
          <a:ln/>
        </p:spPr>
      </p:sp>
      <p:sp>
        <p:nvSpPr>
          <p:cNvPr id="993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In the example above, a Policy </a:t>
            </a:r>
            <a:r>
              <a:rPr lang="en-US" b="1" dirty="0" smtClean="0">
                <a:latin typeface="Arial" pitchFamily="34" charset="0"/>
              </a:rPr>
              <a:t>must</a:t>
            </a:r>
            <a:r>
              <a:rPr lang="en-US" dirty="0" smtClean="0">
                <a:latin typeface="Arial" pitchFamily="34" charset="0"/>
              </a:rPr>
              <a:t> have </a:t>
            </a:r>
            <a:r>
              <a:rPr lang="en-US" b="1" dirty="0" smtClean="0">
                <a:latin typeface="Arial" pitchFamily="34" charset="0"/>
              </a:rPr>
              <a:t>exactly one </a:t>
            </a:r>
            <a:r>
              <a:rPr lang="en-US" dirty="0" smtClean="0">
                <a:latin typeface="Arial" pitchFamily="34" charset="0"/>
              </a:rPr>
              <a:t>contact with the role insured. Several</a:t>
            </a:r>
            <a:r>
              <a:rPr lang="en-US" baseline="0" dirty="0" smtClean="0">
                <a:latin typeface="Arial" pitchFamily="34" charset="0"/>
              </a:rPr>
              <a:t> lines have been omitted from the screenshot (in between the </a:t>
            </a:r>
            <a:r>
              <a:rPr lang="en-US" baseline="0" dirty="0" err="1" smtClean="0">
                <a:latin typeface="Arial" pitchFamily="34" charset="0"/>
              </a:rPr>
              <a:t>EntityRef</a:t>
            </a:r>
            <a:r>
              <a:rPr lang="en-US" baseline="0" dirty="0" smtClean="0">
                <a:latin typeface="Arial" pitchFamily="34" charset="0"/>
              </a:rPr>
              <a:t> and the </a:t>
            </a:r>
            <a:r>
              <a:rPr lang="en-US" baseline="0" dirty="0" err="1" smtClean="0">
                <a:latin typeface="Arial" pitchFamily="34" charset="0"/>
              </a:rPr>
              <a:t>RoleRef</a:t>
            </a:r>
            <a:r>
              <a:rPr lang="en-US" baseline="0" dirty="0" smtClean="0">
                <a:latin typeface="Arial" pitchFamily="34" charset="0"/>
              </a:rPr>
              <a:t>) for instructional purposes and for legibility.</a:t>
            </a:r>
            <a:endParaRPr lang="en-US" dirty="0"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10035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A555DD68-656D-495D-A208-4F44E60A698B}" type="slidenum">
              <a:rPr lang="en-US" altLang="en-US" sz="1200" b="0" smtClean="0">
                <a:solidFill>
                  <a:schemeClr val="tx1"/>
                </a:solidFill>
              </a:rPr>
              <a:pPr eaLnBrk="1" hangingPunct="1"/>
              <a:t>45</a:t>
            </a:fld>
            <a:endParaRPr lang="en-US" altLang="en-US" sz="1200" b="0" smtClean="0">
              <a:solidFill>
                <a:schemeClr val="tx1"/>
              </a:solidFill>
            </a:endParaRPr>
          </a:p>
        </p:txBody>
      </p:sp>
      <p:sp>
        <p:nvSpPr>
          <p:cNvPr id="100356" name="Rectangle 2"/>
          <p:cNvSpPr>
            <a:spLocks noGrp="1" noRot="1" noChangeAspect="1" noChangeArrowheads="1" noTextEdit="1"/>
          </p:cNvSpPr>
          <p:nvPr>
            <p:ph type="sldImg"/>
          </p:nvPr>
        </p:nvSpPr>
        <p:spPr>
          <a:xfrm>
            <a:off x="715963" y="630238"/>
            <a:ext cx="5432425" cy="4073525"/>
          </a:xfrm>
          <a:ln/>
        </p:spPr>
      </p:sp>
      <p:sp>
        <p:nvSpPr>
          <p:cNvPr id="100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In the example above, the role "claimant" is exclusive on a claim and required for a claim if the claim's loss type is "WC" (workers' comp). This is because all exposures in a workers' comp claim have a single claimant, and it makes the most sense to track the claimant at the claim level. The role "claimant" is prohibited for a claim if the claim's loss type is "AUTO", "PR" (property), or "GL" (general liability). This is because each exposure in these types of claims can have a different claimant. Therefore, the "claimant" role is owned by the exposures and is not owned at the claim level itself. (If it were owned at the claim level, a user could create a claimant that was not assigned to any exposure, which users shouldn't be allowed to do.)</a:t>
            </a:r>
          </a:p>
          <a:p>
            <a:pPr eaLnBrk="1" hangingPunct="1"/>
            <a:r>
              <a:rPr lang="en-US" dirty="0" smtClean="0">
                <a:latin typeface="Arial" pitchFamily="34" charset="0"/>
              </a:rPr>
              <a:t>If a </a:t>
            </a:r>
            <a:r>
              <a:rPr lang="en-US" dirty="0" err="1" smtClean="0">
                <a:latin typeface="Arial" pitchFamily="34" charset="0"/>
              </a:rPr>
              <a:t>RoleRef</a:t>
            </a:r>
            <a:r>
              <a:rPr lang="en-US" dirty="0" smtClean="0">
                <a:latin typeface="Arial" pitchFamily="34" charset="0"/>
              </a:rPr>
              <a:t> has any conditional </a:t>
            </a:r>
            <a:r>
              <a:rPr lang="en-US" dirty="0" err="1" smtClean="0">
                <a:latin typeface="Arial" pitchFamily="34" charset="0"/>
              </a:rPr>
              <a:t>RoleConstraints</a:t>
            </a:r>
            <a:r>
              <a:rPr lang="en-US" dirty="0" smtClean="0">
                <a:latin typeface="Arial" pitchFamily="34" charset="0"/>
              </a:rPr>
              <a:t>, then it must have a "default" unconditional </a:t>
            </a:r>
            <a:r>
              <a:rPr lang="en-US" dirty="0" err="1" smtClean="0">
                <a:latin typeface="Arial" pitchFamily="34" charset="0"/>
              </a:rPr>
              <a:t>RoleConstraint</a:t>
            </a:r>
            <a:r>
              <a:rPr lang="en-US" dirty="0" smtClean="0">
                <a:latin typeface="Arial" pitchFamily="34" charset="0"/>
              </a:rPr>
              <a:t> as well. This is required for internal processing. The unconditional </a:t>
            </a:r>
            <a:r>
              <a:rPr lang="en-US" dirty="0" err="1" smtClean="0">
                <a:latin typeface="Arial" pitchFamily="34" charset="0"/>
              </a:rPr>
              <a:t>RoleConstraint</a:t>
            </a:r>
            <a:r>
              <a:rPr lang="en-US" dirty="0" smtClean="0">
                <a:latin typeface="Arial" pitchFamily="34" charset="0"/>
              </a:rPr>
              <a:t> should be at the most relaxed level possible, which typically is "</a:t>
            </a:r>
            <a:r>
              <a:rPr lang="en-US" dirty="0" err="1" smtClean="0">
                <a:latin typeface="Arial" pitchFamily="34" charset="0"/>
              </a:rPr>
              <a:t>ZeroToMany</a:t>
            </a:r>
            <a:r>
              <a:rPr lang="en-US" dirty="0" smtClean="0">
                <a:latin typeface="Arial" pitchFamily="34" charset="0"/>
              </a:rPr>
              <a:t>". In the example above, </a:t>
            </a:r>
            <a:r>
              <a:rPr lang="en-US" dirty="0" smtClean="0">
                <a:latin typeface="Arial" pitchFamily="34" charset="0"/>
              </a:rPr>
              <a:t>there</a:t>
            </a:r>
            <a:r>
              <a:rPr lang="en-US" baseline="0" dirty="0" smtClean="0">
                <a:latin typeface="Arial" pitchFamily="34" charset="0"/>
              </a:rPr>
              <a:t> is a</a:t>
            </a:r>
            <a:r>
              <a:rPr lang="en-US" dirty="0" smtClean="0">
                <a:latin typeface="Arial" pitchFamily="34" charset="0"/>
              </a:rPr>
              <a:t> </a:t>
            </a:r>
            <a:r>
              <a:rPr lang="en-US" dirty="0" smtClean="0">
                <a:latin typeface="Arial" pitchFamily="34" charset="0"/>
              </a:rPr>
              <a:t>default </a:t>
            </a:r>
            <a:r>
              <a:rPr lang="en-US" dirty="0" err="1" smtClean="0">
                <a:latin typeface="Arial" pitchFamily="34" charset="0"/>
              </a:rPr>
              <a:t>RoleConstraint</a:t>
            </a:r>
            <a:r>
              <a:rPr lang="en-US" dirty="0" smtClean="0">
                <a:latin typeface="Arial" pitchFamily="34" charset="0"/>
              </a:rPr>
              <a:t>. If the instance of ClaimCenter has only four possible loss types (WC, AUTO, PR, and GL), then the role constraint will never be enacted. Nevertheless, an unconditional role constraint is still required.</a:t>
            </a:r>
          </a:p>
          <a:p>
            <a:pPr eaLnBrk="1" hangingPunct="1"/>
            <a:endParaRPr lang="en-US" dirty="0">
              <a:latin typeface="Arial" pitchFamily="34" charset="0"/>
            </a:endParaRPr>
          </a:p>
          <a:p>
            <a:pPr eaLnBrk="1" hangingPunct="1"/>
            <a:r>
              <a:rPr lang="en-US" dirty="0">
                <a:latin typeface="Arial" pitchFamily="34" charset="0"/>
              </a:rPr>
              <a:t>Several lines have been omitted from the screenshot (in between the </a:t>
            </a:r>
            <a:r>
              <a:rPr lang="en-US" dirty="0" err="1">
                <a:latin typeface="Arial" pitchFamily="34" charset="0"/>
              </a:rPr>
              <a:t>EntityRef</a:t>
            </a:r>
            <a:r>
              <a:rPr lang="en-US" dirty="0">
                <a:latin typeface="Arial" pitchFamily="34" charset="0"/>
              </a:rPr>
              <a:t> and the </a:t>
            </a:r>
            <a:r>
              <a:rPr lang="en-US" dirty="0" err="1">
                <a:latin typeface="Arial" pitchFamily="34" charset="0"/>
              </a:rPr>
              <a:t>RoleRef</a:t>
            </a:r>
            <a:r>
              <a:rPr lang="en-US" dirty="0">
                <a:latin typeface="Arial" pitchFamily="34" charset="0"/>
              </a:rPr>
              <a:t>) for instructional purposes and for legibility</a:t>
            </a:r>
            <a:r>
              <a:rPr lang="en-US" dirty="0" smtClean="0">
                <a:latin typeface="Arial" pitchFamily="34" charset="0"/>
              </a:rPr>
              <a:t>.</a:t>
            </a:r>
            <a:endParaRPr lang="en-US" dirty="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1013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B205DFA6-F2EA-4C67-8526-DF41C2A79864}" type="slidenum">
              <a:rPr lang="en-US" altLang="en-US" sz="1200" b="0" smtClean="0">
                <a:solidFill>
                  <a:schemeClr val="tx1"/>
                </a:solidFill>
              </a:rPr>
              <a:pPr eaLnBrk="1" hangingPunct="1"/>
              <a:t>46</a:t>
            </a:fld>
            <a:endParaRPr lang="en-US" altLang="en-US" sz="1200" b="0" smtClean="0">
              <a:solidFill>
                <a:schemeClr val="tx1"/>
              </a:solidFill>
            </a:endParaRPr>
          </a:p>
        </p:txBody>
      </p:sp>
      <p:sp>
        <p:nvSpPr>
          <p:cNvPr id="101380" name="Rectangle 2"/>
          <p:cNvSpPr>
            <a:spLocks noGrp="1" noRot="1" noChangeAspect="1" noChangeArrowheads="1" noTextEdit="1"/>
          </p:cNvSpPr>
          <p:nvPr>
            <p:ph type="sldImg"/>
          </p:nvPr>
        </p:nvSpPr>
        <p:spPr>
          <a:xfrm>
            <a:off x="715963" y="630238"/>
            <a:ext cx="5432425" cy="4073525"/>
          </a:xfrm>
          <a:ln/>
        </p:spPr>
      </p:sp>
      <p:sp>
        <p:nvSpPr>
          <p:cNvPr id="1013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en-US" smtClean="0"/>
              <a:t>	</a:t>
            </a:r>
            <a:endParaRPr lang="en-US"/>
          </a:p>
        </p:txBody>
      </p:sp>
      <p:sp>
        <p:nvSpPr>
          <p:cNvPr id="5" name="Slide Number Placeholder 4"/>
          <p:cNvSpPr>
            <a:spLocks noGrp="1"/>
          </p:cNvSpPr>
          <p:nvPr>
            <p:ph type="sldNum" sz="quarter" idx="11"/>
          </p:nvPr>
        </p:nvSpPr>
        <p:spPr/>
        <p:txBody>
          <a:bodyPr/>
          <a:lstStyle/>
          <a:p>
            <a:pPr>
              <a:defRPr/>
            </a:pPr>
            <a:r>
              <a:rPr lang="en-US" altLang="en-US" smtClean="0"/>
              <a:t>	Contact Roles - </a:t>
            </a:r>
            <a:fld id="{F30175F9-B77C-4D31-9688-6A50F6DCDABA}" type="slidenum">
              <a:rPr lang="en-US" altLang="en-US" smtClean="0"/>
              <a:pPr>
                <a:defRPr/>
              </a:pPr>
              <a:t>47</a:t>
            </a:fld>
            <a:endParaRPr lang="en-US" altLang="en-US"/>
          </a:p>
        </p:txBody>
      </p:sp>
    </p:spTree>
    <p:extLst>
      <p:ext uri="{BB962C8B-B14F-4D97-AF65-F5344CB8AC3E}">
        <p14:creationId xmlns:p14="http://schemas.microsoft.com/office/powerpoint/2010/main" val="3454206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102403"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823D237D-29BF-4F2E-B7C4-33A6204CC5A0}" type="slidenum">
              <a:rPr lang="en-US" altLang="en-US" sz="1200" b="0" smtClean="0">
                <a:solidFill>
                  <a:schemeClr val="tx1"/>
                </a:solidFill>
              </a:rPr>
              <a:pPr eaLnBrk="1" hangingPunct="1"/>
              <a:t>48</a:t>
            </a:fld>
            <a:endParaRPr lang="en-US" altLang="en-US" sz="1200" b="0" smtClean="0">
              <a:solidFill>
                <a:schemeClr val="tx1"/>
              </a:solidFill>
            </a:endParaRPr>
          </a:p>
        </p:txBody>
      </p:sp>
      <p:sp>
        <p:nvSpPr>
          <p:cNvPr id="102404" name="Rectangle 2"/>
          <p:cNvSpPr>
            <a:spLocks noGrp="1" noRot="1" noChangeAspect="1" noChangeArrowheads="1" noTextEdit="1"/>
          </p:cNvSpPr>
          <p:nvPr>
            <p:ph type="sldImg"/>
          </p:nvPr>
        </p:nvSpPr>
        <p:spPr>
          <a:xfrm>
            <a:off x="715963" y="630238"/>
            <a:ext cx="5432425" cy="4073525"/>
          </a:xfrm>
          <a:ln/>
        </p:spPr>
      </p:sp>
      <p:sp>
        <p:nvSpPr>
          <p:cNvPr id="1024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2000" b="1">
                <a:solidFill>
                  <a:srgbClr val="FF0000"/>
                </a:solidFill>
                <a:latin typeface="Arial" pitchFamily="34" charset="0"/>
              </a:defRPr>
            </a:lvl1pPr>
            <a:lvl2pPr marL="742950" indent="-285750" defTabSz="942975" eaLnBrk="0" hangingPunct="0">
              <a:tabLst>
                <a:tab pos="5591175" algn="r"/>
              </a:tabLst>
              <a:defRPr sz="2000" b="1">
                <a:solidFill>
                  <a:srgbClr val="FF0000"/>
                </a:solidFill>
                <a:latin typeface="Arial" pitchFamily="34" charset="0"/>
              </a:defRPr>
            </a:lvl2pPr>
            <a:lvl3pPr marL="1143000" indent="-228600" defTabSz="942975" eaLnBrk="0" hangingPunct="0">
              <a:tabLst>
                <a:tab pos="5591175" algn="r"/>
              </a:tabLst>
              <a:defRPr sz="2000" b="1">
                <a:solidFill>
                  <a:srgbClr val="FF0000"/>
                </a:solidFill>
                <a:latin typeface="Arial" pitchFamily="34" charset="0"/>
              </a:defRPr>
            </a:lvl3pPr>
            <a:lvl4pPr marL="1600200" indent="-228600" defTabSz="942975" eaLnBrk="0" hangingPunct="0">
              <a:tabLst>
                <a:tab pos="5591175" algn="r"/>
              </a:tabLst>
              <a:defRPr sz="2000" b="1">
                <a:solidFill>
                  <a:srgbClr val="FF0000"/>
                </a:solidFill>
                <a:latin typeface="Arial" pitchFamily="34" charset="0"/>
              </a:defRPr>
            </a:lvl4pPr>
            <a:lvl5pPr marL="2057400" indent="-228600" defTabSz="942975" eaLnBrk="0" hangingPunct="0">
              <a:tabLst>
                <a:tab pos="5591175" algn="r"/>
              </a:tabLst>
              <a:defRPr sz="2000" b="1">
                <a:solidFill>
                  <a:srgbClr val="FF0000"/>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2000" b="1">
                <a:solidFill>
                  <a:srgbClr val="FF0000"/>
                </a:solidFill>
                <a:latin typeface="Arial" pitchFamily="34" charset="0"/>
              </a:defRPr>
            </a:lvl9pPr>
          </a:lstStyle>
          <a:p>
            <a:r>
              <a:rPr lang="en-US" altLang="en-US" sz="1200" b="0" smtClean="0">
                <a:solidFill>
                  <a:schemeClr val="tx1"/>
                </a:solidFill>
              </a:rPr>
              <a:t>	</a:t>
            </a:r>
            <a:endParaRPr lang="en-US" sz="1200" b="0" smtClean="0">
              <a:solidFill>
                <a:schemeClr val="tx1"/>
              </a:solidFill>
            </a:endParaRPr>
          </a:p>
        </p:txBody>
      </p:sp>
      <p:sp>
        <p:nvSpPr>
          <p:cNvPr id="1034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2000" b="1">
                <a:solidFill>
                  <a:srgbClr val="FF0000"/>
                </a:solidFill>
                <a:latin typeface="Arial" pitchFamily="34" charset="0"/>
              </a:defRPr>
            </a:lvl1pPr>
            <a:lvl2pPr marL="742950" indent="-285750" defTabSz="931863" eaLnBrk="0" hangingPunct="0">
              <a:tabLst>
                <a:tab pos="2743200" algn="ctr"/>
              </a:tabLst>
              <a:defRPr sz="2000" b="1">
                <a:solidFill>
                  <a:srgbClr val="FF0000"/>
                </a:solidFill>
                <a:latin typeface="Arial" pitchFamily="34" charset="0"/>
              </a:defRPr>
            </a:lvl2pPr>
            <a:lvl3pPr marL="1143000" indent="-228600" defTabSz="931863" eaLnBrk="0" hangingPunct="0">
              <a:tabLst>
                <a:tab pos="2743200" algn="ctr"/>
              </a:tabLst>
              <a:defRPr sz="2000" b="1">
                <a:solidFill>
                  <a:srgbClr val="FF0000"/>
                </a:solidFill>
                <a:latin typeface="Arial" pitchFamily="34" charset="0"/>
              </a:defRPr>
            </a:lvl3pPr>
            <a:lvl4pPr marL="1600200" indent="-228600" defTabSz="931863" eaLnBrk="0" hangingPunct="0">
              <a:tabLst>
                <a:tab pos="2743200" algn="ctr"/>
              </a:tabLst>
              <a:defRPr sz="2000" b="1">
                <a:solidFill>
                  <a:srgbClr val="FF0000"/>
                </a:solidFill>
                <a:latin typeface="Arial" pitchFamily="34" charset="0"/>
              </a:defRPr>
            </a:lvl4pPr>
            <a:lvl5pPr marL="2057400" indent="-228600" defTabSz="931863" eaLnBrk="0" hangingPunct="0">
              <a:tabLst>
                <a:tab pos="2743200" algn="ctr"/>
              </a:tabLst>
              <a:defRPr sz="2000" b="1">
                <a:solidFill>
                  <a:srgbClr val="FF0000"/>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2000" b="1">
                <a:solidFill>
                  <a:srgbClr val="FF0000"/>
                </a:solidFill>
                <a:latin typeface="Arial" pitchFamily="34" charset="0"/>
              </a:defRPr>
            </a:lvl9pPr>
          </a:lstStyle>
          <a:p>
            <a:pPr eaLnBrk="1" hangingPunct="1"/>
            <a:r>
              <a:rPr lang="en-US" altLang="en-US" sz="1200" b="0" smtClean="0">
                <a:solidFill>
                  <a:schemeClr val="tx1"/>
                </a:solidFill>
              </a:rPr>
              <a:t>	Contact Roles - </a:t>
            </a:r>
            <a:fld id="{D9101C62-DFC6-414A-8A45-FFF7F4E6BF4D}" type="slidenum">
              <a:rPr lang="en-US" altLang="en-US" sz="1200" b="0" smtClean="0">
                <a:solidFill>
                  <a:schemeClr val="tx1"/>
                </a:solidFill>
              </a:rPr>
              <a:pPr eaLnBrk="1" hangingPunct="1"/>
              <a:t>49</a:t>
            </a:fld>
            <a:endParaRPr lang="en-US" altLang="en-US" sz="1200" b="0" smtClean="0">
              <a:solidFill>
                <a:schemeClr val="tx1"/>
              </a:solidFill>
            </a:endParaRPr>
          </a:p>
        </p:txBody>
      </p:sp>
      <p:sp>
        <p:nvSpPr>
          <p:cNvPr id="103428" name="Rectangle 2"/>
          <p:cNvSpPr>
            <a:spLocks noGrp="1" noRot="1" noChangeAspect="1" noChangeArrowheads="1" noTextEdit="1"/>
          </p:cNvSpPr>
          <p:nvPr>
            <p:ph type="sldImg"/>
          </p:nvPr>
        </p:nvSpPr>
        <p:spPr>
          <a:xfrm>
            <a:off x="715963" y="630238"/>
            <a:ext cx="5432425" cy="4073525"/>
          </a:xfrm>
          <a:ln/>
        </p:spPr>
      </p:sp>
      <p:sp>
        <p:nvSpPr>
          <p:cNvPr id="1034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09550" indent="-209550" eaLnBrk="1" hangingPunct="1"/>
            <a:r>
              <a:rPr lang="en-US" b="1" dirty="0" smtClean="0">
                <a:latin typeface="Arial" pitchFamily="34" charset="0"/>
              </a:rPr>
              <a:t>Answers</a:t>
            </a:r>
          </a:p>
          <a:p>
            <a:pPr marL="209550" indent="-209550" eaLnBrk="1" hangingPunct="1"/>
            <a:r>
              <a:rPr lang="en-US" dirty="0" smtClean="0">
                <a:latin typeface="Arial" pitchFamily="34" charset="0"/>
              </a:rPr>
              <a:t>1. The typelist is used for the contact filter which appears at the top of the Contacts list.</a:t>
            </a:r>
          </a:p>
          <a:p>
            <a:pPr marL="209550" indent="-209550" eaLnBrk="1" hangingPunct="1"/>
            <a:r>
              <a:rPr lang="en-US" dirty="0" smtClean="0">
                <a:latin typeface="Arial" pitchFamily="34" charset="0"/>
              </a:rPr>
              <a:t>2. 	a) Entity role constraint</a:t>
            </a:r>
          </a:p>
          <a:p>
            <a:pPr marL="209550" indent="-209550" eaLnBrk="1" hangingPunct="1"/>
            <a:r>
              <a:rPr lang="en-US" dirty="0" smtClean="0">
                <a:latin typeface="Arial" pitchFamily="34" charset="0"/>
              </a:rPr>
              <a:t>	b) Subtype</a:t>
            </a:r>
          </a:p>
          <a:p>
            <a:pPr marL="209550" indent="-209550" eaLnBrk="1" hangingPunct="1"/>
            <a:r>
              <a:rPr lang="en-US" dirty="0" smtClean="0">
                <a:latin typeface="Arial" pitchFamily="34" charset="0"/>
              </a:rPr>
              <a:t>	c) Entity role constraint</a:t>
            </a:r>
          </a:p>
          <a:p>
            <a:pPr marL="209550" indent="-209550" eaLnBrk="1" hangingPunct="1"/>
            <a:r>
              <a:rPr lang="en-US" dirty="0" smtClean="0">
                <a:latin typeface="Arial" pitchFamily="34" charset="0"/>
              </a:rPr>
              <a:t>	d) Contact role type constraint</a:t>
            </a:r>
          </a:p>
          <a:p>
            <a:pPr marL="209550" indent="-209550" eaLnBrk="1" hangingPunct="1"/>
            <a:r>
              <a:rPr lang="en-US" dirty="0" smtClean="0">
                <a:latin typeface="Arial" pitchFamily="34" charset="0"/>
              </a:rPr>
              <a:t>3. It is a derived property that returns the contact who has the role "reporter" on the claim.</a:t>
            </a:r>
          </a:p>
          <a:p>
            <a:pPr marL="209550" indent="-209550" eaLnBrk="1" hangingPunct="1"/>
            <a:endParaRPr lang="en-US" b="1" dirty="0"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270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A08383D0-C5FA-44C5-80AE-6D886718242B}" type="slidenum">
              <a:rPr lang="en-US" altLang="en-US" sz="1200" smtClean="0">
                <a:solidFill>
                  <a:schemeClr val="tx1"/>
                </a:solidFill>
              </a:rPr>
              <a:pPr eaLnBrk="1" hangingPunct="1"/>
              <a:t>5</a:t>
            </a:fld>
            <a:endParaRPr lang="en-US" altLang="en-US" sz="1200" dirty="0" smtClean="0">
              <a:solidFill>
                <a:schemeClr val="tx1"/>
              </a:solidFill>
            </a:endParaRPr>
          </a:p>
        </p:txBody>
      </p:sp>
      <p:sp>
        <p:nvSpPr>
          <p:cNvPr id="72708" name="Rectangle 2"/>
          <p:cNvSpPr>
            <a:spLocks noGrp="1" noRot="1" noChangeAspect="1" noChangeArrowheads="1" noTextEdit="1"/>
          </p:cNvSpPr>
          <p:nvPr>
            <p:ph type="sldImg"/>
          </p:nvPr>
        </p:nvSpPr>
        <p:spPr>
          <a:xfrm>
            <a:off x="715963" y="630238"/>
            <a:ext cx="5432425" cy="4073525"/>
          </a:xfrm>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Contacts within ClaimCenter are organized into a specific</a:t>
            </a:r>
            <a:r>
              <a:rPr lang="en-US" baseline="0" dirty="0" smtClean="0">
                <a:latin typeface="Arial" pitchFamily="34" charset="0"/>
              </a:rPr>
              <a:t> subtype hierarchy</a:t>
            </a:r>
            <a:r>
              <a:rPr lang="en-US" dirty="0" smtClean="0">
                <a:latin typeface="Arial" pitchFamily="34" charset="0"/>
              </a:rPr>
              <a:t>. The organization of the hierarchy helps to specify and enable certain types of functionality. For example:</a:t>
            </a:r>
          </a:p>
          <a:p>
            <a:pPr lvl="1" eaLnBrk="1" hangingPunct="1"/>
            <a:r>
              <a:rPr lang="en-US" dirty="0" smtClean="0">
                <a:latin typeface="Arial" pitchFamily="34" charset="0"/>
              </a:rPr>
              <a:t>The hierarchy helps to define the sorts of searches users can do. You can easily configure search screens for any node in the hierarchy. The search results will include matching contacts at or below that node. In the example above, a user could do a search for attorneys (which will return just attorneys), or for doctors (which will return just doctors), or for person vendors (which will return both attorneys and doctors, but not law firms or medical care organizations because they are not underneath the "Person Vendor" node of the hierarchy).</a:t>
            </a:r>
          </a:p>
          <a:p>
            <a:pPr lvl="1" eaLnBrk="1" hangingPunct="1"/>
            <a:r>
              <a:rPr lang="en-US" dirty="0" smtClean="0">
                <a:latin typeface="Arial" pitchFamily="34" charset="0"/>
              </a:rPr>
              <a:t>The hierarchy helps to define the criteria for identifying two objects as possible matches. For example, if the matching logic for law firms, medical care organizations, auto towing and auto repair shops is identical (the tax ID for the two objects must match), then this logic can be specified at the Company Vendor level.</a:t>
            </a:r>
          </a:p>
          <a:p>
            <a:pPr eaLnBrk="1" hangingPunct="1"/>
            <a:r>
              <a:rPr lang="en-US" dirty="0" smtClean="0">
                <a:latin typeface="Arial" pitchFamily="34" charset="0"/>
              </a:rPr>
              <a:t/>
            </a:r>
            <a:br>
              <a:rPr lang="en-US" dirty="0" smtClean="0">
                <a:latin typeface="Arial" pitchFamily="34" charset="0"/>
              </a:rPr>
            </a:br>
            <a:r>
              <a:rPr lang="en-US" dirty="0" smtClean="0">
                <a:latin typeface="Arial" pitchFamily="34" charset="0"/>
              </a:rPr>
              <a:t>There are three primary subtypes in the contact subtype hierarchy: person, company, and place. Below these three primary subtypes are several “child” subtypes. It is recommended that no</a:t>
            </a:r>
            <a:r>
              <a:rPr lang="en-US" baseline="0" dirty="0" smtClean="0">
                <a:latin typeface="Arial" pitchFamily="34" charset="0"/>
              </a:rPr>
              <a:t> new subtypes should be created. However, customization such as adding properties/fields is acceptable. Instead of creating new subtypes, use other configuration capabilities in ClaimCenter such as adding new contact roles, configuring contact tags (in ContactManager), or configuring the list of vendor services provided (for example, adding services under a category of “Landscaping” (lawn repair, tree repair, gardening, etc.)). That way, a new subtype of vendor such as “Landscaping Vendor” is not needed.</a:t>
            </a:r>
            <a:endParaRPr lang="en-US" dirty="0"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pyright"/>
          <p:cNvSpPr>
            <a:spLocks noGrp="1" noChangeArrowheads="1"/>
          </p:cNvSpPr>
          <p:nvPr>
            <p:ph type="sldNum" sz="quarter" idx="5"/>
          </p:nvPr>
        </p:nvSpPr>
        <p:spPr/>
        <p:txBody>
          <a:bodyPr/>
          <a:lstStyle/>
          <a:p>
            <a:pPr>
              <a:defRPr/>
            </a:pPr>
            <a:r>
              <a:rPr lang="en-US" altLang="en-US" dirty="0" smtClean="0"/>
              <a:t>	Contact Roles - </a:t>
            </a:r>
            <a:fld id="{211C349A-83C9-44D0-A356-DBEB3FC715FC}" type="slidenum">
              <a:rPr lang="en-US" altLang="en-US" smtClean="0"/>
              <a:pPr>
                <a:defRPr/>
              </a:pPr>
              <a:t>50</a:t>
            </a:fld>
            <a:endParaRPr lang="en-US" altLang="en-US" dirty="0" smtClean="0"/>
          </a:p>
        </p:txBody>
      </p:sp>
      <p:sp>
        <p:nvSpPr>
          <p:cNvPr id="100355" name="SectionName"/>
          <p:cNvSpPr>
            <a:spLocks noGrp="1" noChangeArrowheads="1"/>
          </p:cNvSpPr>
          <p:nvPr>
            <p:ph type="hdr" sz="quarter"/>
          </p:nvPr>
        </p:nvSpPr>
        <p:spPr/>
        <p:txBody>
          <a:bodyPr/>
          <a:lstStyle/>
          <a:p>
            <a:pPr>
              <a:defRPr/>
            </a:pPr>
            <a:r>
              <a:rPr lang="en-US" altLang="en-US" smtClean="0"/>
              <a:t>	</a:t>
            </a:r>
            <a:endParaRPr lang="en-US" smtClean="0"/>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7827"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D53067C7-B16A-44CE-97EC-2EAE17ED83F2}" type="slidenum">
              <a:rPr lang="en-US" altLang="en-US" sz="1200" smtClean="0">
                <a:solidFill>
                  <a:schemeClr val="tx1"/>
                </a:solidFill>
              </a:rPr>
              <a:pPr eaLnBrk="1" hangingPunct="1"/>
              <a:t>6</a:t>
            </a:fld>
            <a:endParaRPr lang="en-US" altLang="en-US" sz="1200" dirty="0" smtClean="0">
              <a:solidFill>
                <a:schemeClr val="tx1"/>
              </a:solidFill>
            </a:endParaRPr>
          </a:p>
        </p:txBody>
      </p:sp>
      <p:sp>
        <p:nvSpPr>
          <p:cNvPr id="77828" name="Rectangle 2"/>
          <p:cNvSpPr>
            <a:spLocks noGrp="1" noChangeArrowheads="1"/>
          </p:cNvSpPr>
          <p:nvPr>
            <p:ph type="body" idx="1"/>
          </p:nvPr>
        </p:nvSpPr>
        <p:spPr>
          <a:xfrm>
            <a:off x="406400" y="620713"/>
            <a:ext cx="6069013" cy="8113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latin typeface="Arial" pitchFamily="34" charset="0"/>
              </a:rPr>
              <a:t>Contact role configuration is discussed in this lesson. Configuring contact tags is discussed in the </a:t>
            </a:r>
            <a:r>
              <a:rPr lang="en-US" b="1" dirty="0" err="1" smtClean="0">
                <a:effectLst/>
              </a:rPr>
              <a:t>ContactManager</a:t>
            </a:r>
            <a:r>
              <a:rPr lang="en-US" b="1" dirty="0" smtClean="0">
                <a:effectLst/>
              </a:rPr>
              <a:t> Configuration for </a:t>
            </a:r>
            <a:r>
              <a:rPr lang="en-US" b="1" dirty="0" err="1" smtClean="0">
                <a:effectLst/>
              </a:rPr>
              <a:t>ClaimCenter</a:t>
            </a:r>
            <a:r>
              <a:rPr lang="en-US" b="1" dirty="0" smtClean="0">
                <a:effectLst/>
              </a:rPr>
              <a:t> </a:t>
            </a:r>
            <a:r>
              <a:rPr lang="en-US" b="1" baseline="0" dirty="0" smtClean="0">
                <a:effectLst/>
              </a:rPr>
              <a:t> </a:t>
            </a:r>
            <a:r>
              <a:rPr lang="en-US" baseline="0" dirty="0" smtClean="0">
                <a:latin typeface="Arial" pitchFamily="34" charset="0"/>
              </a:rPr>
              <a:t>training course. </a:t>
            </a:r>
            <a:r>
              <a:rPr lang="en-US" dirty="0" smtClean="0">
                <a:latin typeface="Arial" pitchFamily="34" charset="0"/>
              </a:rPr>
              <a:t/>
            </a:r>
            <a:br>
              <a:rPr lang="en-US" dirty="0" smtClean="0">
                <a:latin typeface="Arial" pitchFamily="34" charset="0"/>
              </a:rPr>
            </a:br>
            <a:r>
              <a:rPr lang="en-US" dirty="0" smtClean="0">
                <a:latin typeface="Arial" pitchFamily="34" charset="0"/>
              </a:rPr>
              <a:t>An adjudicator is not a claims adjuster. An adjudicator is a judge or arbitrator as a type of Person. An adjudicator may have a specific adjudicative domain. </a:t>
            </a:r>
          </a:p>
          <a:p>
            <a:pPr eaLnBrk="1" hangingPunct="1"/>
            <a:endParaRPr lang="en-US" dirty="0"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3731"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588B76F8-6C55-4A19-A2B4-C5665BE1B65A}" type="slidenum">
              <a:rPr lang="en-US" altLang="en-US" sz="1200" smtClean="0">
                <a:solidFill>
                  <a:schemeClr val="tx1"/>
                </a:solidFill>
              </a:rPr>
              <a:pPr eaLnBrk="1" hangingPunct="1"/>
              <a:t>7</a:t>
            </a:fld>
            <a:endParaRPr lang="en-US" altLang="en-US" sz="1200" dirty="0" smtClean="0">
              <a:solidFill>
                <a:schemeClr val="tx1"/>
              </a:solidFill>
            </a:endParaRPr>
          </a:p>
        </p:txBody>
      </p:sp>
      <p:sp>
        <p:nvSpPr>
          <p:cNvPr id="73732" name="Rectangle 2"/>
          <p:cNvSpPr>
            <a:spLocks noGrp="1" noRot="1" noChangeAspect="1" noChangeArrowheads="1" noTextEdit="1"/>
          </p:cNvSpPr>
          <p:nvPr>
            <p:ph type="sldImg"/>
          </p:nvPr>
        </p:nvSpPr>
        <p:spPr>
          <a:xfrm>
            <a:off x="715963" y="630238"/>
            <a:ext cx="5432425" cy="4073525"/>
          </a:xfrm>
          <a:ln/>
        </p:spPr>
      </p:sp>
      <p:sp>
        <p:nvSpPr>
          <p:cNvPr id="737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Most carriers with claims processing systems have a contact management application, which is often referred to in the industry as the "address book".</a:t>
            </a:r>
          </a:p>
          <a:p>
            <a:pPr eaLnBrk="1" hangingPunct="1"/>
            <a:r>
              <a:rPr lang="en-US" dirty="0" smtClean="0">
                <a:latin typeface="Arial" pitchFamily="34" charset="0"/>
              </a:rPr>
              <a:t>ClaimCenter comes with a separate contact management application called ContactManager. ClaimCenter and ContactManager are integrated, and most of the functionality belonging to ContactManager appears seamlessly in ClaimCenter. The ContactManager application functionality is typically referenced within ClaimCenter using the term "Address Book".</a:t>
            </a:r>
          </a:p>
          <a:p>
            <a:pPr eaLnBrk="1" hangingPunct="1"/>
            <a:r>
              <a:rPr lang="en-US" dirty="0" smtClean="0">
                <a:latin typeface="Arial" pitchFamily="34" charset="0"/>
              </a:rPr>
              <a:t>This course uses the term "Address Book" to reference functionality found in ContactManager.</a:t>
            </a:r>
          </a:p>
          <a:p>
            <a:pPr eaLnBrk="1" hangingPunct="1"/>
            <a:endParaRPr lang="en-US" dirty="0" smtClean="0">
              <a:latin typeface="Arial" pitchFamily="34" charset="0"/>
            </a:endParaRPr>
          </a:p>
          <a:p>
            <a:pPr marL="0" marR="0" indent="0" algn="l" defTabSz="914400" rtl="0" eaLnBrk="1" fontAlgn="base" latinLnBrk="0" hangingPunct="1">
              <a:lnSpc>
                <a:spcPct val="100000"/>
              </a:lnSpc>
              <a:spcBef>
                <a:spcPct val="10000"/>
              </a:spcBef>
              <a:spcAft>
                <a:spcPct val="0"/>
              </a:spcAft>
              <a:buClrTx/>
              <a:buSzTx/>
              <a:buFontTx/>
              <a:buNone/>
              <a:tabLst/>
              <a:defRPr/>
            </a:pPr>
            <a:r>
              <a:rPr lang="en-US" baseline="0" dirty="0" smtClean="0">
                <a:latin typeface="Arial" pitchFamily="34" charset="0"/>
              </a:rPr>
              <a:t>The functionality of how contacts are shared and synced across both applications is discussed in the </a:t>
            </a:r>
            <a:r>
              <a:rPr lang="en-US" b="1" baseline="0" dirty="0" err="1" smtClean="0">
                <a:latin typeface="Arial" pitchFamily="34" charset="0"/>
              </a:rPr>
              <a:t>ClaimCenter</a:t>
            </a:r>
            <a:r>
              <a:rPr lang="en-US" b="1" baseline="0" dirty="0" smtClean="0">
                <a:latin typeface="Arial" pitchFamily="34" charset="0"/>
              </a:rPr>
              <a:t> Introduction </a:t>
            </a:r>
            <a:r>
              <a:rPr lang="en-US" baseline="0" dirty="0" smtClean="0">
                <a:latin typeface="Arial" pitchFamily="34" charset="0"/>
              </a:rPr>
              <a:t>training course.</a:t>
            </a:r>
          </a:p>
          <a:p>
            <a:pPr eaLnBrk="1" hangingPunct="1"/>
            <a:endParaRPr lang="en-US" dirty="0"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4755"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FE2125DA-567A-4243-87D3-3834C831F734}" type="slidenum">
              <a:rPr lang="en-US" altLang="en-US" sz="1200" smtClean="0">
                <a:solidFill>
                  <a:schemeClr val="tx1"/>
                </a:solidFill>
              </a:rPr>
              <a:pPr eaLnBrk="1" hangingPunct="1"/>
              <a:t>8</a:t>
            </a:fld>
            <a:endParaRPr lang="en-US" altLang="en-US" sz="1200" dirty="0" smtClean="0">
              <a:solidFill>
                <a:schemeClr val="tx1"/>
              </a:solidFill>
            </a:endParaRPr>
          </a:p>
        </p:txBody>
      </p:sp>
      <p:sp>
        <p:nvSpPr>
          <p:cNvPr id="74756" name="Rectangle 2"/>
          <p:cNvSpPr>
            <a:spLocks noGrp="1" noRot="1" noChangeAspect="1" noChangeArrowheads="1" noTextEdit="1"/>
          </p:cNvSpPr>
          <p:nvPr>
            <p:ph type="sldImg"/>
          </p:nvPr>
        </p:nvSpPr>
        <p:spPr>
          <a:xfrm>
            <a:off x="715963" y="630238"/>
            <a:ext cx="5432425" cy="4073525"/>
          </a:xfrm>
          <a:ln/>
        </p:spPr>
      </p:sp>
      <p:sp>
        <p:nvSpPr>
          <p:cNvPr id="747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A ClaimCenter contact may exist only in ClaimCenter (and not in </a:t>
            </a:r>
            <a:r>
              <a:rPr lang="en-US" dirty="0" err="1" smtClean="0">
                <a:latin typeface="Arial" pitchFamily="34" charset="0"/>
              </a:rPr>
              <a:t>ContactManager</a:t>
            </a:r>
            <a:r>
              <a:rPr lang="en-US" dirty="0" smtClean="0">
                <a:latin typeface="Arial" pitchFamily="34" charset="0"/>
              </a:rPr>
              <a:t>). This is typical when the contact is not expected to be used for any other claim (such as a witness or a third-party claimant), which is typically true for a contact which is not a vendor or a venue. There is no need for contact information to be shared across multiple claims, so the contact is not stored in the </a:t>
            </a:r>
            <a:r>
              <a:rPr lang="en-US" dirty="0" err="1" smtClean="0">
                <a:latin typeface="Arial" pitchFamily="34" charset="0"/>
              </a:rPr>
              <a:t>ContactManager</a:t>
            </a:r>
            <a:r>
              <a:rPr lang="en-US" dirty="0" smtClean="0">
                <a:latin typeface="Arial" pitchFamily="34" charset="0"/>
              </a:rPr>
              <a:t>. This is also known</a:t>
            </a:r>
            <a:r>
              <a:rPr lang="en-US" baseline="0" dirty="0" smtClean="0">
                <a:latin typeface="Arial" pitchFamily="34" charset="0"/>
              </a:rPr>
              <a:t> as a “local” contact (local to ClaimCenter). </a:t>
            </a:r>
            <a:endParaRPr lang="en-US" dirty="0" smtClean="0">
              <a:latin typeface="Arial" pitchFamily="34" charset="0"/>
            </a:endParaRPr>
          </a:p>
          <a:p>
            <a:pPr eaLnBrk="1" hangingPunct="1"/>
            <a:endParaRPr lang="en-US" dirty="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ctionName"/>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tabLst>
                <a:tab pos="5591175" algn="r"/>
              </a:tabLst>
              <a:defRPr sz="1400">
                <a:solidFill>
                  <a:schemeClr val="bg1"/>
                </a:solidFill>
                <a:latin typeface="Arial" pitchFamily="34" charset="0"/>
              </a:defRPr>
            </a:lvl1pPr>
            <a:lvl2pPr marL="742950" indent="-285750" defTabSz="942975" eaLnBrk="0" hangingPunct="0">
              <a:tabLst>
                <a:tab pos="5591175" algn="r"/>
              </a:tabLst>
              <a:defRPr sz="1400">
                <a:solidFill>
                  <a:schemeClr val="bg1"/>
                </a:solidFill>
                <a:latin typeface="Arial" pitchFamily="34" charset="0"/>
              </a:defRPr>
            </a:lvl2pPr>
            <a:lvl3pPr marL="1143000" indent="-228600" defTabSz="942975" eaLnBrk="0" hangingPunct="0">
              <a:tabLst>
                <a:tab pos="5591175" algn="r"/>
              </a:tabLst>
              <a:defRPr sz="1400">
                <a:solidFill>
                  <a:schemeClr val="bg1"/>
                </a:solidFill>
                <a:latin typeface="Arial" pitchFamily="34" charset="0"/>
              </a:defRPr>
            </a:lvl3pPr>
            <a:lvl4pPr marL="1600200" indent="-228600" defTabSz="942975" eaLnBrk="0" hangingPunct="0">
              <a:tabLst>
                <a:tab pos="5591175" algn="r"/>
              </a:tabLst>
              <a:defRPr sz="1400">
                <a:solidFill>
                  <a:schemeClr val="bg1"/>
                </a:solidFill>
                <a:latin typeface="Arial" pitchFamily="34" charset="0"/>
              </a:defRPr>
            </a:lvl4pPr>
            <a:lvl5pPr marL="2057400" indent="-228600" defTabSz="942975" eaLnBrk="0" hangingPunct="0">
              <a:tabLst>
                <a:tab pos="5591175" algn="r"/>
              </a:tabLst>
              <a:defRPr sz="1400">
                <a:solidFill>
                  <a:schemeClr val="bg1"/>
                </a:solidFill>
                <a:latin typeface="Arial" pitchFamily="34" charset="0"/>
              </a:defRPr>
            </a:lvl5pPr>
            <a:lvl6pPr marL="25146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6pPr>
            <a:lvl7pPr marL="29718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7pPr>
            <a:lvl8pPr marL="34290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8pPr>
            <a:lvl9pPr marL="3886200" indent="-228600" algn="ctr" defTabSz="942975" eaLnBrk="0" fontAlgn="base" hangingPunct="0">
              <a:spcBef>
                <a:spcPct val="50000"/>
              </a:spcBef>
              <a:spcAft>
                <a:spcPct val="30000"/>
              </a:spcAft>
              <a:buClr>
                <a:schemeClr val="tx1"/>
              </a:buClr>
              <a:tabLst>
                <a:tab pos="5591175" algn="r"/>
              </a:tabLst>
              <a:defRPr sz="1400">
                <a:solidFill>
                  <a:schemeClr val="bg1"/>
                </a:solidFill>
                <a:latin typeface="Arial" pitchFamily="34" charset="0"/>
              </a:defRPr>
            </a:lvl9pPr>
          </a:lstStyle>
          <a:p>
            <a:r>
              <a:rPr lang="en-US" altLang="en-US" sz="1200" smtClean="0">
                <a:solidFill>
                  <a:schemeClr val="tx1"/>
                </a:solidFill>
              </a:rPr>
              <a:t>	</a:t>
            </a:r>
            <a:endParaRPr lang="en-US" sz="1200" smtClean="0">
              <a:solidFill>
                <a:schemeClr val="tx1"/>
              </a:solidFill>
            </a:endParaRPr>
          </a:p>
        </p:txBody>
      </p:sp>
      <p:sp>
        <p:nvSpPr>
          <p:cNvPr id="75779" name="Copyright"/>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tabLst>
                <a:tab pos="2743200" algn="ctr"/>
              </a:tabLst>
              <a:defRPr sz="1400">
                <a:solidFill>
                  <a:schemeClr val="bg1"/>
                </a:solidFill>
                <a:latin typeface="Arial" pitchFamily="34" charset="0"/>
              </a:defRPr>
            </a:lvl1pPr>
            <a:lvl2pPr marL="742950" indent="-285750" defTabSz="931863" eaLnBrk="0" hangingPunct="0">
              <a:tabLst>
                <a:tab pos="2743200" algn="ctr"/>
              </a:tabLst>
              <a:defRPr sz="1400">
                <a:solidFill>
                  <a:schemeClr val="bg1"/>
                </a:solidFill>
                <a:latin typeface="Arial" pitchFamily="34" charset="0"/>
              </a:defRPr>
            </a:lvl2pPr>
            <a:lvl3pPr marL="1143000" indent="-228600" defTabSz="931863" eaLnBrk="0" hangingPunct="0">
              <a:tabLst>
                <a:tab pos="2743200" algn="ctr"/>
              </a:tabLst>
              <a:defRPr sz="1400">
                <a:solidFill>
                  <a:schemeClr val="bg1"/>
                </a:solidFill>
                <a:latin typeface="Arial" pitchFamily="34" charset="0"/>
              </a:defRPr>
            </a:lvl3pPr>
            <a:lvl4pPr marL="1600200" indent="-228600" defTabSz="931863" eaLnBrk="0" hangingPunct="0">
              <a:tabLst>
                <a:tab pos="2743200" algn="ctr"/>
              </a:tabLst>
              <a:defRPr sz="1400">
                <a:solidFill>
                  <a:schemeClr val="bg1"/>
                </a:solidFill>
                <a:latin typeface="Arial" pitchFamily="34" charset="0"/>
              </a:defRPr>
            </a:lvl4pPr>
            <a:lvl5pPr marL="2057400" indent="-228600" defTabSz="931863" eaLnBrk="0" hangingPunct="0">
              <a:tabLst>
                <a:tab pos="2743200" algn="ctr"/>
              </a:tabLst>
              <a:defRPr sz="1400">
                <a:solidFill>
                  <a:schemeClr val="bg1"/>
                </a:solidFill>
                <a:latin typeface="Arial" pitchFamily="34" charset="0"/>
              </a:defRPr>
            </a:lvl5pPr>
            <a:lvl6pPr marL="25146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6pPr>
            <a:lvl7pPr marL="29718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7pPr>
            <a:lvl8pPr marL="34290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8pPr>
            <a:lvl9pPr marL="3886200" indent="-228600" algn="ctr" defTabSz="931863" eaLnBrk="0" fontAlgn="base" hangingPunct="0">
              <a:spcBef>
                <a:spcPct val="50000"/>
              </a:spcBef>
              <a:spcAft>
                <a:spcPct val="30000"/>
              </a:spcAft>
              <a:buClr>
                <a:schemeClr val="tx1"/>
              </a:buClr>
              <a:tabLst>
                <a:tab pos="2743200" algn="ctr"/>
              </a:tabLst>
              <a:defRPr sz="1400">
                <a:solidFill>
                  <a:schemeClr val="bg1"/>
                </a:solidFill>
                <a:latin typeface="Arial" pitchFamily="34" charset="0"/>
              </a:defRPr>
            </a:lvl9pPr>
          </a:lstStyle>
          <a:p>
            <a:pPr eaLnBrk="1" hangingPunct="1"/>
            <a:r>
              <a:rPr lang="en-US" altLang="en-US" sz="1200" dirty="0" smtClean="0">
                <a:solidFill>
                  <a:schemeClr val="tx1"/>
                </a:solidFill>
              </a:rPr>
              <a:t>	Contact Roles - </a:t>
            </a:r>
            <a:fld id="{E9B2A67B-E9EE-401D-AEDE-7822023F93A7}" type="slidenum">
              <a:rPr lang="en-US" altLang="en-US" sz="1200" smtClean="0">
                <a:solidFill>
                  <a:schemeClr val="tx1"/>
                </a:solidFill>
              </a:rPr>
              <a:pPr eaLnBrk="1" hangingPunct="1"/>
              <a:t>9</a:t>
            </a:fld>
            <a:endParaRPr lang="en-US" altLang="en-US" sz="1200" dirty="0" smtClean="0">
              <a:solidFill>
                <a:schemeClr val="tx1"/>
              </a:solidFill>
            </a:endParaRPr>
          </a:p>
        </p:txBody>
      </p:sp>
      <p:sp>
        <p:nvSpPr>
          <p:cNvPr id="75780" name="Rectangle 2"/>
          <p:cNvSpPr>
            <a:spLocks noGrp="1" noRot="1" noChangeAspect="1" noChangeArrowheads="1" noTextEdit="1"/>
          </p:cNvSpPr>
          <p:nvPr>
            <p:ph type="sldImg"/>
          </p:nvPr>
        </p:nvSpPr>
        <p:spPr>
          <a:xfrm>
            <a:off x="715963" y="630238"/>
            <a:ext cx="5432425" cy="4073525"/>
          </a:xfrm>
          <a:ln/>
        </p:spPr>
      </p:sp>
      <p:sp>
        <p:nvSpPr>
          <p:cNvPr id="757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rPr>
              <a:t>A ClaimCenter contact may also exist in the </a:t>
            </a:r>
            <a:r>
              <a:rPr lang="en-US" dirty="0" err="1" smtClean="0">
                <a:latin typeface="Arial" pitchFamily="34" charset="0"/>
              </a:rPr>
              <a:t>ContactManager</a:t>
            </a:r>
            <a:r>
              <a:rPr lang="en-US" dirty="0" smtClean="0">
                <a:latin typeface="Arial" pitchFamily="34" charset="0"/>
              </a:rPr>
              <a:t>. This is typical when the contact is used or is expected to be used for multiple claims. This is typically true for person vendors such as doctors, company vendors such as hospitals, or venues such as courts. Theoretically, it could also include a policy holder with a large number of potential claims, such as a large business with a workers' comp policy. Because there is a need for contact information to be shared across multiple claims, the contact is stored in the address book. (In the diagram above, the "AB" after the Address Book Matt Sawyer stands for "address book".)</a:t>
            </a:r>
          </a:p>
          <a:p>
            <a:pPr eaLnBrk="1" hangingPunct="1"/>
            <a:endParaRPr lang="en-US" dirty="0" smtClean="0">
              <a:latin typeface="Arial" pitchFamily="34" charset="0"/>
            </a:endParaRPr>
          </a:p>
          <a:p>
            <a:pPr marL="0" marR="0" indent="0" algn="l" defTabSz="914400" rtl="0" eaLnBrk="1" fontAlgn="base" latinLnBrk="0" hangingPunct="1">
              <a:lnSpc>
                <a:spcPct val="100000"/>
              </a:lnSpc>
              <a:spcBef>
                <a:spcPct val="10000"/>
              </a:spcBef>
              <a:spcAft>
                <a:spcPct val="0"/>
              </a:spcAft>
              <a:buClrTx/>
              <a:buSzTx/>
              <a:buFontTx/>
              <a:buNone/>
              <a:tabLst/>
              <a:defRPr/>
            </a:pPr>
            <a:r>
              <a:rPr lang="en-US" dirty="0" smtClean="0"/>
              <a:t>ContactManager is often referred to by the two-letter abbreviation AB, which stands for Address Book.</a:t>
            </a:r>
            <a:endParaRPr lang="en-US" dirty="0" smtClean="0">
              <a:latin typeface="Arial" pitchFamily="34" charset="0"/>
            </a:endParaRPr>
          </a:p>
          <a:p>
            <a:pPr eaLnBrk="1" hangingPunct="1"/>
            <a:endParaRPr lang="en-US" dirty="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2957371"/>
            <a:ext cx="8348662" cy="457200"/>
          </a:xfrm>
        </p:spPr>
        <p:txBody>
          <a:bodyPr/>
          <a:lstStyle>
            <a:lvl1pPr algn="r">
              <a:lnSpc>
                <a:spcPct val="100000"/>
              </a:lnSpc>
              <a:spcAft>
                <a:spcPct val="20000"/>
              </a:spcAft>
              <a:defRPr sz="3600" b="1">
                <a:solidFill>
                  <a:schemeClr val="tx1"/>
                </a:solidFill>
                <a:latin typeface="Calibri" pitchFamily="34" charset="0"/>
                <a:cs typeface="Calibri" pitchFamily="34" charset="0"/>
              </a:defRPr>
            </a:lvl1pPr>
          </a:lstStyle>
          <a:p>
            <a:r>
              <a:rPr lang="en-US" altLang="en-US" dirty="0"/>
              <a:t>Click to edit lesson title </a:t>
            </a:r>
          </a:p>
        </p:txBody>
      </p:sp>
      <p:sp>
        <p:nvSpPr>
          <p:cNvPr id="7" name="Text Placeholder 7"/>
          <p:cNvSpPr>
            <a:spLocks noGrp="1"/>
          </p:cNvSpPr>
          <p:nvPr>
            <p:ph type="body" sz="quarter" idx="10"/>
          </p:nvPr>
        </p:nvSpPr>
        <p:spPr>
          <a:xfrm>
            <a:off x="5718123" y="6167776"/>
            <a:ext cx="3089327" cy="273255"/>
          </a:xfrm>
        </p:spPr>
        <p:txBody>
          <a:bodyPr/>
          <a:lstStyle>
            <a:lvl1pPr algn="r">
              <a:buNone/>
              <a:defRPr sz="1400">
                <a:solidFill>
                  <a:schemeClr val="tx1"/>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86535347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3225" y="120650"/>
            <a:ext cx="2084388" cy="6269038"/>
          </a:xfrm>
        </p:spPr>
        <p:txBody>
          <a:bodyPr vert="eaVert"/>
          <a:lstStyle>
            <a:lvl1pPr>
              <a:defRPr sz="3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95300" y="120650"/>
            <a:ext cx="6105525" cy="6269038"/>
          </a:xfrm>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7368259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120650"/>
            <a:ext cx="8318500" cy="742950"/>
          </a:xfrm>
        </p:spPr>
        <p:txBody>
          <a:bodyPr/>
          <a:lstStyle>
            <a:lvl1pPr>
              <a:defRPr sz="3400"/>
            </a:lvl1pPr>
          </a:lstStyle>
          <a:p>
            <a:r>
              <a:rPr lang="en-US" dirty="0" smtClean="0"/>
              <a:t>Click to edit Master title style</a:t>
            </a:r>
            <a:endParaRPr lang="en-US" dirty="0"/>
          </a:p>
        </p:txBody>
      </p:sp>
      <p:sp>
        <p:nvSpPr>
          <p:cNvPr id="3" name="Table Placeholder 2"/>
          <p:cNvSpPr>
            <a:spLocks noGrp="1"/>
          </p:cNvSpPr>
          <p:nvPr>
            <p:ph type="tbl" idx="1"/>
          </p:nvPr>
        </p:nvSpPr>
        <p:spPr>
          <a:xfrm>
            <a:off x="519113" y="1192213"/>
            <a:ext cx="8318500" cy="5197475"/>
          </a:xfrm>
        </p:spPr>
        <p:txBody>
          <a:bodyPr/>
          <a:lstStyle>
            <a:lvl1pPr>
              <a:buSzPct val="90000"/>
              <a:buFont typeface="Arial" pitchFamily="34" charset="0"/>
              <a:buChar char="•"/>
              <a:defRPr/>
            </a:lvl1pPr>
          </a:lstStyle>
          <a:p>
            <a:pPr lvl="0"/>
            <a:endParaRPr lang="en-US" noProof="0" dirty="0"/>
          </a:p>
        </p:txBody>
      </p:sp>
    </p:spTree>
    <p:extLst>
      <p:ext uri="{BB962C8B-B14F-4D97-AF65-F5344CB8AC3E}">
        <p14:creationId xmlns:p14="http://schemas.microsoft.com/office/powerpoint/2010/main" val="160561827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59" descr="slidebkgrnd_titl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ctrTitle"/>
          </p:nvPr>
        </p:nvSpPr>
        <p:spPr>
          <a:xfrm>
            <a:off x="458788" y="4181475"/>
            <a:ext cx="8348662" cy="457200"/>
          </a:xfrm>
        </p:spPr>
        <p:txBody>
          <a:bodyPr/>
          <a:lstStyle>
            <a:lvl1pPr>
              <a:lnSpc>
                <a:spcPct val="100000"/>
              </a:lnSpc>
              <a:spcAft>
                <a:spcPct val="20000"/>
              </a:spcAft>
              <a:defRPr sz="3600" b="0">
                <a:solidFill>
                  <a:schemeClr val="bg1"/>
                </a:solidFill>
              </a:defRPr>
            </a:lvl1pPr>
          </a:lstStyle>
          <a:p>
            <a:r>
              <a:rPr lang="en-US" altLang="en-US"/>
              <a:t>Click to edit lesson title </a:t>
            </a:r>
          </a:p>
        </p:txBody>
      </p:sp>
      <p:sp>
        <p:nvSpPr>
          <p:cNvPr id="33795" name="Rectangle 3"/>
          <p:cNvSpPr>
            <a:spLocks noGrp="1" noChangeArrowheads="1"/>
          </p:cNvSpPr>
          <p:nvPr>
            <p:ph type="subTitle" idx="1"/>
          </p:nvPr>
        </p:nvSpPr>
        <p:spPr>
          <a:xfrm>
            <a:off x="455613" y="1452563"/>
            <a:ext cx="8342312" cy="228600"/>
          </a:xfrm>
          <a:ln algn="ctr"/>
        </p:spPr>
        <p:txBody>
          <a:bodyPr/>
          <a:lstStyle>
            <a:lvl1pPr marL="0" indent="0">
              <a:buClr>
                <a:srgbClr val="800000"/>
              </a:buClr>
              <a:buFont typeface="Wingdings 3" pitchFamily="18" charset="2"/>
              <a:buNone/>
              <a:defRPr sz="2500"/>
            </a:lvl1pPr>
          </a:lstStyle>
          <a:p>
            <a:r>
              <a:rPr lang="en-US" altLang="en-US"/>
              <a:t>Click to edit course title</a:t>
            </a:r>
          </a:p>
        </p:txBody>
      </p:sp>
    </p:spTree>
    <p:extLst>
      <p:ext uri="{BB962C8B-B14F-4D97-AF65-F5344CB8AC3E}">
        <p14:creationId xmlns:p14="http://schemas.microsoft.com/office/powerpoint/2010/main" val="340765789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a:solidFill>
                  <a:srgbClr val="04628C"/>
                </a:solidFill>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3" y="914400"/>
            <a:ext cx="831850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2969331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192213"/>
            <a:ext cx="4083050" cy="5197475"/>
          </a:xfrm>
        </p:spPr>
        <p:txBody>
          <a:bodyPr/>
          <a:lstStyle>
            <a:lvl1pPr>
              <a:buSzPct val="90000"/>
              <a:buFont typeface="Arial" pitchFamily="34" charset="0"/>
              <a:buChar char="•"/>
              <a:defRPr sz="2400"/>
            </a:lvl1pPr>
            <a:lvl2pPr>
              <a:buClr>
                <a:srgbClr val="04628C"/>
              </a:buClr>
              <a:buFont typeface="Arial" pitchFamily="34" charset="0"/>
              <a:buChar char="-"/>
              <a:defRPr sz="2200"/>
            </a:lvl2pPr>
            <a:lvl3pPr>
              <a:buClr>
                <a:srgbClr val="04628C"/>
              </a:buClr>
              <a:buFont typeface="Arial" pitchFamily="34" charset="0"/>
              <a:buChar char="-"/>
              <a:defRPr sz="2000"/>
            </a:lvl3pPr>
            <a:lvl4pPr>
              <a:buClr>
                <a:srgbClr val="04628C"/>
              </a:buClr>
              <a:buFont typeface="Arial" pitchFamily="34" charset="0"/>
              <a:buChar char="-"/>
              <a:defRPr sz="18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754563" y="1192213"/>
            <a:ext cx="4083050" cy="5197475"/>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200">
                <a:latin typeface="+mn-lt"/>
              </a:defRPr>
            </a:lvl2pPr>
            <a:lvl3pPr>
              <a:buClr>
                <a:srgbClr val="04628C"/>
              </a:buClr>
              <a:buFont typeface="Arial" pitchFamily="34" charset="0"/>
              <a:buChar char="-"/>
              <a:defRPr sz="2000">
                <a:latin typeface="+mn-lt"/>
              </a:defRPr>
            </a:lvl3pPr>
            <a:lvl4pPr>
              <a:buClr>
                <a:srgbClr val="04628C"/>
              </a:buClr>
              <a:buFont typeface="Arial" pitchFamily="34" charset="0"/>
              <a:buChar char="-"/>
              <a:defRPr sz="18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23199373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328580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98210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95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buSzPct val="90000"/>
              <a:buFont typeface="Arial" pitchFamily="34" charset="0"/>
              <a:buChar char="•"/>
              <a:defRPr sz="2400">
                <a:latin typeface="Calibri" pitchFamily="34" charset="0"/>
                <a:cs typeface="Calibri" pitchFamily="34" charset="0"/>
              </a:defRPr>
            </a:lvl1pPr>
            <a:lvl2pPr>
              <a:buClr>
                <a:srgbClr val="04628C"/>
              </a:buClr>
              <a:buFont typeface="Arial" pitchFamily="34" charset="0"/>
              <a:buChar char="-"/>
              <a:defRPr sz="2400">
                <a:latin typeface="Calibri" pitchFamily="34" charset="0"/>
                <a:cs typeface="Calibri" pitchFamily="34" charset="0"/>
              </a:defRPr>
            </a:lvl2pPr>
            <a:lvl3pPr>
              <a:buClr>
                <a:srgbClr val="04628C"/>
              </a:buClr>
              <a:buFont typeface="Arial" pitchFamily="34" charset="0"/>
              <a:buChar char="-"/>
              <a:defRPr sz="2200">
                <a:latin typeface="Calibri" pitchFamily="34" charset="0"/>
                <a:cs typeface="Calibri" pitchFamily="34" charset="0"/>
              </a:defRPr>
            </a:lvl3pPr>
            <a:lvl4pPr>
              <a:buClr>
                <a:srgbClr val="04628C"/>
              </a:buClr>
              <a:buFont typeface="Arial" pitchFamily="34" charset="0"/>
              <a:buChar char="-"/>
              <a:defRPr sz="1800">
                <a:latin typeface="Calibri" pitchFamily="34" charset="0"/>
                <a:cs typeface="Calibri" pitchFamily="34" charset="0"/>
              </a:defRPr>
            </a:lvl4pPr>
            <a:lvl5pPr>
              <a:buClr>
                <a:srgbClr val="04628C"/>
              </a:buClr>
              <a:buFont typeface="Arial" pitchFamily="34" charset="0"/>
              <a:buChar char="-"/>
              <a:defRPr sz="1800">
                <a:latin typeface="Calibri" pitchFamily="34" charset="0"/>
                <a:cs typeface="Calibr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4034974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8947082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buSzPct val="90000"/>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0384763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26" name="Group 110"/>
          <p:cNvGrpSpPr>
            <a:grpSpLocks/>
          </p:cNvGrpSpPr>
          <p:nvPr/>
        </p:nvGrpSpPr>
        <p:grpSpPr bwMode="auto">
          <a:xfrm>
            <a:off x="127000" y="0"/>
            <a:ext cx="8885238" cy="6858000"/>
            <a:chOff x="80" y="0"/>
            <a:chExt cx="5597" cy="4320"/>
          </a:xfrm>
        </p:grpSpPr>
        <p:sp>
          <p:nvSpPr>
            <p:cNvPr id="1131" name="Rectangle 107"/>
            <p:cNvSpPr>
              <a:spLocks noChangeArrowheads="1"/>
            </p:cNvSpPr>
            <p:nvPr userDrawn="1"/>
          </p:nvSpPr>
          <p:spPr bwMode="auto">
            <a:xfrm>
              <a:off x="80" y="80"/>
              <a:ext cx="5597" cy="4158"/>
            </a:xfrm>
            <a:prstGeom prst="rect">
              <a:avLst/>
            </a:prstGeom>
            <a:noFill/>
            <a:ln w="0" cap="rnd">
              <a:noFill/>
              <a:prstDash val="sysDot"/>
              <a:miter lim="800000"/>
              <a:headEnd/>
              <a:tailEnd/>
            </a:ln>
            <a:effectLst/>
          </p:spPr>
          <p:txBody>
            <a:bodyPr wrap="none" lIns="91418" tIns="45709" rIns="91418" bIns="45709" anchor="ctr"/>
            <a:lstStyle/>
            <a:p>
              <a:pPr eaLnBrk="0" hangingPunct="0">
                <a:defRPr/>
              </a:pPr>
              <a:endParaRPr lang="en-US" sz="1600" b="0">
                <a:solidFill>
                  <a:srgbClr val="000000"/>
                </a:solidFill>
                <a:latin typeface="Arial" charset="0"/>
              </a:endParaRPr>
            </a:p>
          </p:txBody>
        </p:sp>
        <p:sp>
          <p:nvSpPr>
            <p:cNvPr id="1132" name="Line 108"/>
            <p:cNvSpPr>
              <a:spLocks noChangeShapeType="1"/>
            </p:cNvSpPr>
            <p:nvPr userDrawn="1"/>
          </p:nvSpPr>
          <p:spPr bwMode="auto">
            <a:xfrm>
              <a:off x="292" y="0"/>
              <a:ext cx="0" cy="4320"/>
            </a:xfrm>
            <a:prstGeom prst="line">
              <a:avLst/>
            </a:prstGeom>
            <a:noFill/>
            <a:ln w="3175">
              <a:noFill/>
              <a:round/>
              <a:headEnd/>
              <a:tailEnd/>
            </a:ln>
            <a:effectLst/>
          </p:spPr>
          <p:txBody>
            <a:bodyPr wrap="none" lIns="0" tIns="0" rIns="0" bIns="0" anchor="ctr">
              <a:spAutoFit/>
            </a:bodyPr>
            <a:lstStyle/>
            <a:p>
              <a:pPr>
                <a:defRPr/>
              </a:pPr>
              <a:endParaRPr lang="en-US">
                <a:latin typeface="Arial" charset="0"/>
              </a:endParaRPr>
            </a:p>
          </p:txBody>
        </p:sp>
      </p:grpSp>
      <p:sp>
        <p:nvSpPr>
          <p:cNvPr id="1027" name="Rectangle 2"/>
          <p:cNvSpPr>
            <a:spLocks noGrp="1" noChangeArrowheads="1"/>
          </p:cNvSpPr>
          <p:nvPr>
            <p:ph type="title"/>
          </p:nvPr>
        </p:nvSpPr>
        <p:spPr bwMode="auto">
          <a:xfrm>
            <a:off x="495300" y="120650"/>
            <a:ext cx="8318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519113" y="1192213"/>
            <a:ext cx="83185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 </a:t>
            </a:r>
          </a:p>
          <a:p>
            <a:pPr lvl="1"/>
            <a:r>
              <a:rPr lang="en-US" altLang="en-US" smtClean="0"/>
              <a:t>Second level</a:t>
            </a:r>
          </a:p>
          <a:p>
            <a:pPr lvl="2"/>
            <a:r>
              <a:rPr lang="en-US" altLang="en-US" smtClean="0"/>
              <a:t>Third level</a:t>
            </a:r>
          </a:p>
          <a:p>
            <a:pPr lvl="3"/>
            <a:r>
              <a:rPr lang="en-US" altLang="en-US" smtClean="0"/>
              <a:t>Fourth level</a:t>
            </a:r>
          </a:p>
        </p:txBody>
      </p:sp>
      <p:sp>
        <p:nvSpPr>
          <p:cNvPr id="1127" name="PageNumberBox"/>
          <p:cNvSpPr txBox="1">
            <a:spLocks noChangeArrowheads="1"/>
          </p:cNvSpPr>
          <p:nvPr/>
        </p:nvSpPr>
        <p:spPr bwMode="auto">
          <a:xfrm>
            <a:off x="4327525" y="6518275"/>
            <a:ext cx="519113" cy="227013"/>
          </a:xfrm>
          <a:prstGeom prst="rect">
            <a:avLst/>
          </a:prstGeom>
          <a:noFill/>
          <a:ln w="6350" algn="ctr">
            <a:noFill/>
            <a:miter lim="800000"/>
            <a:headEnd/>
            <a:tailEnd/>
          </a:ln>
          <a:effectLst/>
        </p:spPr>
        <p:txBody>
          <a:bodyPr lIns="0" tIns="0" rIns="0" bIns="0"/>
          <a:lstStyle/>
          <a:p>
            <a:pPr eaLnBrk="0" hangingPunct="0">
              <a:lnSpc>
                <a:spcPts val="1800"/>
              </a:lnSpc>
              <a:spcBef>
                <a:spcPts val="600"/>
              </a:spcBef>
              <a:buFont typeface="Wingdings" pitchFamily="2" charset="2"/>
              <a:buNone/>
              <a:defRPr/>
            </a:pPr>
            <a:fld id="{7140CF68-03AF-4C15-9F5E-449ADC5CD282}" type="slidenum">
              <a:rPr lang="en-US" sz="1200">
                <a:solidFill>
                  <a:srgbClr val="B2B2B2"/>
                </a:solidFill>
                <a:latin typeface="Calibri" pitchFamily="34" charset="0"/>
                <a:cs typeface="Calibri" pitchFamily="34" charset="0"/>
              </a:rPr>
              <a:pPr eaLnBrk="0" hangingPunct="0">
                <a:lnSpc>
                  <a:spcPts val="1800"/>
                </a:lnSpc>
                <a:spcBef>
                  <a:spcPts val="600"/>
                </a:spcBef>
                <a:buFont typeface="Wingdings" pitchFamily="2" charset="2"/>
                <a:buNone/>
                <a:defRPr/>
              </a:pPr>
              <a:t>‹#›</a:t>
            </a:fld>
            <a:r>
              <a:rPr lang="en-US" sz="1800" i="1" dirty="0">
                <a:solidFill>
                  <a:srgbClr val="B2B2B2"/>
                </a:solidFill>
                <a:latin typeface="Arial" charset="0"/>
                <a:cs typeface="Times New Roman" pitchFamily="18" charset="0"/>
              </a:rPr>
              <a:t> </a:t>
            </a:r>
          </a:p>
        </p:txBody>
      </p:sp>
      <p:pic>
        <p:nvPicPr>
          <p:cNvPr id="1030" name="Picture 12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0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1" descr="guidewire.pn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412038" y="6543675"/>
            <a:ext cx="1608137"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560388" y="6570663"/>
            <a:ext cx="2647950" cy="93662"/>
          </a:xfrm>
          <a:prstGeom prst="rect">
            <a:avLst/>
          </a:prstGeom>
          <a:noFill/>
        </p:spPr>
        <p:txBody>
          <a:bodyPr wrap="none" lIns="0" tIns="0" rIns="0" bIns="0">
            <a:spAutoFit/>
          </a:bodyPr>
          <a:lstStyle/>
          <a:p>
            <a:pPr algn="r">
              <a:spcBef>
                <a:spcPts val="600"/>
              </a:spcBef>
              <a:buClr>
                <a:schemeClr val="tx2"/>
              </a:buClr>
              <a:buFont typeface="Arial" charset="0"/>
              <a:buNone/>
              <a:defRPr/>
            </a:pPr>
            <a:r>
              <a:rPr lang="en-US" sz="600" dirty="0">
                <a:solidFill>
                  <a:srgbClr val="B2B2B2"/>
                </a:solidFill>
                <a:latin typeface="+mn-lt"/>
              </a:rPr>
              <a:t>© Guidewire Software, Inc. All rights reserved. Do not distribute without permission.</a:t>
            </a:r>
          </a:p>
        </p:txBody>
      </p:sp>
    </p:spTree>
  </p:cSld>
  <p:clrMap bg1="dk2" tx1="lt1" bg2="dk1" tx2="lt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6" r:id="rId12"/>
  </p:sldLayoutIdLst>
  <p:transition/>
  <p:txStyles>
    <p:titleStyle>
      <a:lvl1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8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p:titleStyle>
    <p:bodyStyle>
      <a:lvl1pPr marL="285750" indent="-285750" algn="l" rtl="0" eaLnBrk="0" fontAlgn="base" hangingPunct="0">
        <a:spcBef>
          <a:spcPct val="40000"/>
        </a:spcBef>
        <a:spcAft>
          <a:spcPct val="0"/>
        </a:spcAft>
        <a:buClr>
          <a:srgbClr val="04628C"/>
        </a:buClr>
        <a:buSzPct val="90000"/>
        <a:buFont typeface="Arial" pitchFamily="34" charset="0"/>
        <a:buChar char="•"/>
        <a:defRPr sz="2400">
          <a:solidFill>
            <a:schemeClr val="bg1"/>
          </a:solidFill>
          <a:latin typeface="+mn-lt"/>
          <a:ea typeface="Calibri" pitchFamily="34" charset="0"/>
          <a:cs typeface="Calibri" pitchFamily="34" charset="0"/>
        </a:defRPr>
      </a:lvl1pPr>
      <a:lvl2pPr marL="628650" indent="-228600" algn="l" rtl="0" eaLnBrk="0" fontAlgn="base" hangingPunct="0">
        <a:spcBef>
          <a:spcPct val="20000"/>
        </a:spcBef>
        <a:spcAft>
          <a:spcPct val="0"/>
        </a:spcAft>
        <a:buClr>
          <a:srgbClr val="04628C"/>
        </a:buClr>
        <a:buSzPct val="90000"/>
        <a:buFont typeface="Arial" pitchFamily="34" charset="0"/>
        <a:buChar char="-"/>
        <a:defRPr sz="2200">
          <a:solidFill>
            <a:schemeClr val="bg1"/>
          </a:solidFill>
          <a:latin typeface="+mn-lt"/>
          <a:ea typeface="Calibri" pitchFamily="34" charset="0"/>
          <a:cs typeface="Calibri" pitchFamily="34" charset="0"/>
        </a:defRPr>
      </a:lvl2pPr>
      <a:lvl3pPr marL="969963" indent="-227013" algn="l" rtl="0" eaLnBrk="0" fontAlgn="base" hangingPunct="0">
        <a:spcBef>
          <a:spcPct val="20000"/>
        </a:spcBef>
        <a:spcAft>
          <a:spcPct val="0"/>
        </a:spcAft>
        <a:buClr>
          <a:srgbClr val="04628C"/>
        </a:buClr>
        <a:buSzPct val="85000"/>
        <a:buFont typeface="Arial" pitchFamily="34" charset="0"/>
        <a:buChar char="-"/>
        <a:defRPr sz="2000">
          <a:solidFill>
            <a:schemeClr val="bg1"/>
          </a:solidFill>
          <a:latin typeface="+mn-lt"/>
          <a:ea typeface="Calibri" pitchFamily="34" charset="0"/>
          <a:cs typeface="Calibri" pitchFamily="34" charset="0"/>
        </a:defRPr>
      </a:lvl3pPr>
      <a:lvl4pPr marL="1376363" indent="-292100" algn="l" rtl="0" eaLnBrk="0" fontAlgn="base" hangingPunct="0">
        <a:spcBef>
          <a:spcPct val="20000"/>
        </a:spcBef>
        <a:spcAft>
          <a:spcPct val="0"/>
        </a:spcAft>
        <a:buClr>
          <a:srgbClr val="04628C"/>
        </a:buClr>
        <a:buSzPct val="85000"/>
        <a:buFont typeface="Arial" pitchFamily="34" charset="0"/>
        <a:buChar char="-"/>
        <a:defRPr>
          <a:solidFill>
            <a:schemeClr val="bg1"/>
          </a:solidFill>
          <a:latin typeface="+mn-lt"/>
          <a:ea typeface="Calibri" pitchFamily="34" charset="0"/>
          <a:cs typeface="Calibri" pitchFamily="34" charset="0"/>
        </a:defRPr>
      </a:lvl4pPr>
      <a:lvl5pPr marL="1941513" indent="-225425" algn="l" rtl="0" eaLnBrk="0" fontAlgn="base" hangingPunct="0">
        <a:spcBef>
          <a:spcPct val="20000"/>
        </a:spcBef>
        <a:spcAft>
          <a:spcPct val="0"/>
        </a:spcAft>
        <a:buClr>
          <a:srgbClr val="0146AD"/>
        </a:buClr>
        <a:buSzPct val="120000"/>
        <a:buChar char="•"/>
        <a:defRPr sz="1400">
          <a:solidFill>
            <a:schemeClr val="bg1"/>
          </a:solidFill>
          <a:latin typeface="+mn-lt"/>
          <a:ea typeface="Calibri" pitchFamily="34" charset="0"/>
          <a:cs typeface="Calibri" pitchFamily="34" charset="0"/>
        </a:defRPr>
      </a:lvl5pPr>
      <a:lvl6pPr marL="2398713" indent="-225425" algn="l" rtl="0" eaLnBrk="0" fontAlgn="base" hangingPunct="0">
        <a:spcBef>
          <a:spcPct val="20000"/>
        </a:spcBef>
        <a:spcAft>
          <a:spcPct val="0"/>
        </a:spcAft>
        <a:buClr>
          <a:srgbClr val="0146AD"/>
        </a:buClr>
        <a:buSzPct val="120000"/>
        <a:buChar char="•"/>
        <a:defRPr sz="1400">
          <a:solidFill>
            <a:schemeClr val="bg1"/>
          </a:solidFill>
          <a:latin typeface="+mn-lt"/>
        </a:defRPr>
      </a:lvl6pPr>
      <a:lvl7pPr marL="2855913" indent="-225425" algn="l" rtl="0" eaLnBrk="0" fontAlgn="base" hangingPunct="0">
        <a:spcBef>
          <a:spcPct val="20000"/>
        </a:spcBef>
        <a:spcAft>
          <a:spcPct val="0"/>
        </a:spcAft>
        <a:buClr>
          <a:srgbClr val="0146AD"/>
        </a:buClr>
        <a:buSzPct val="120000"/>
        <a:buChar char="•"/>
        <a:defRPr sz="1400">
          <a:solidFill>
            <a:schemeClr val="bg1"/>
          </a:solidFill>
          <a:latin typeface="+mn-lt"/>
        </a:defRPr>
      </a:lvl7pPr>
      <a:lvl8pPr marL="3313113" indent="-225425" algn="l" rtl="0" eaLnBrk="0" fontAlgn="base" hangingPunct="0">
        <a:spcBef>
          <a:spcPct val="20000"/>
        </a:spcBef>
        <a:spcAft>
          <a:spcPct val="0"/>
        </a:spcAft>
        <a:buClr>
          <a:srgbClr val="0146AD"/>
        </a:buClr>
        <a:buSzPct val="120000"/>
        <a:buChar char="•"/>
        <a:defRPr sz="1400">
          <a:solidFill>
            <a:schemeClr val="bg1"/>
          </a:solidFill>
          <a:latin typeface="+mn-lt"/>
        </a:defRPr>
      </a:lvl8pPr>
      <a:lvl9pPr marL="3770313" indent="-225425" algn="l" rtl="0" eaLnBrk="0" fontAlgn="base" hangingPunct="0">
        <a:spcBef>
          <a:spcPct val="20000"/>
        </a:spcBef>
        <a:spcAft>
          <a:spcPct val="0"/>
        </a:spcAft>
        <a:buClr>
          <a:srgbClr val="0146AD"/>
        </a:buClr>
        <a:buSzPct val="120000"/>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5.wmf"/><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58788" y="2957513"/>
            <a:ext cx="8348662" cy="457200"/>
          </a:xfrm>
        </p:spPr>
        <p:txBody>
          <a:bodyPr/>
          <a:lstStyle/>
          <a:p>
            <a:pPr eaLnBrk="1" hangingPunct="1"/>
            <a:r>
              <a:rPr lang="en-US" smtClean="0"/>
              <a:t>Contact Roles</a:t>
            </a:r>
          </a:p>
        </p:txBody>
      </p:sp>
      <p:sp>
        <p:nvSpPr>
          <p:cNvPr id="4099" name="Text Placeholder 4"/>
          <p:cNvSpPr>
            <a:spLocks noGrp="1"/>
          </p:cNvSpPr>
          <p:nvPr>
            <p:ph type="body" sz="quarter" idx="10"/>
          </p:nvPr>
        </p:nvSpPr>
        <p:spPr>
          <a:xfrm>
            <a:off x="5718175" y="6167438"/>
            <a:ext cx="3089275" cy="273050"/>
          </a:xfrm>
        </p:spPr>
        <p:txBody>
          <a:bodyPr/>
          <a:lstStyle/>
          <a:p>
            <a:r>
              <a:rPr lang="en-US" dirty="0" smtClean="0"/>
              <a:t>18 October 2020</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rgbClr val="CC00CC"/>
                </a:solidFill>
              </a:rPr>
              <a:t>(Notes only slide)</a:t>
            </a:r>
          </a:p>
        </p:txBody>
      </p:sp>
      <p:sp>
        <p:nvSpPr>
          <p:cNvPr id="16387" name="Rectangle 3"/>
          <p:cNvSpPr>
            <a:spLocks noGrp="1" noChangeArrowheads="1"/>
          </p:cNvSpPr>
          <p:nvPr>
            <p:ph idx="1"/>
          </p:nvPr>
        </p:nvSpPr>
        <p:spPr/>
        <p:txBody>
          <a:bodyPr/>
          <a:lstStyle/>
          <a:p>
            <a:endParaRPr lang="en-US" smtClean="0"/>
          </a:p>
        </p:txBody>
      </p:sp>
    </p:spTree>
    <p:extLst>
      <p:ext uri="{BB962C8B-B14F-4D97-AF65-F5344CB8AC3E}">
        <p14:creationId xmlns:p14="http://schemas.microsoft.com/office/powerpoint/2010/main" val="297349912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Lesson outline</a:t>
            </a:r>
          </a:p>
        </p:txBody>
      </p:sp>
      <p:sp>
        <p:nvSpPr>
          <p:cNvPr id="14339" name="Rectangle 3"/>
          <p:cNvSpPr>
            <a:spLocks noGrp="1" noChangeArrowheads="1"/>
          </p:cNvSpPr>
          <p:nvPr>
            <p:ph idx="1"/>
          </p:nvPr>
        </p:nvSpPr>
        <p:spPr/>
        <p:txBody>
          <a:bodyPr/>
          <a:lstStyle/>
          <a:p>
            <a:pPr>
              <a:lnSpc>
                <a:spcPct val="150000"/>
              </a:lnSpc>
            </a:pPr>
            <a:r>
              <a:rPr lang="en-US" sz="2800" smtClean="0">
                <a:solidFill>
                  <a:srgbClr val="C0C0C0"/>
                </a:solidFill>
              </a:rPr>
              <a:t>Contact basics</a:t>
            </a:r>
          </a:p>
          <a:p>
            <a:pPr>
              <a:lnSpc>
                <a:spcPct val="150000"/>
              </a:lnSpc>
            </a:pPr>
            <a:r>
              <a:rPr lang="en-US" sz="2800" smtClean="0"/>
              <a:t>Contact roles</a:t>
            </a:r>
          </a:p>
          <a:p>
            <a:pPr>
              <a:lnSpc>
                <a:spcPct val="150000"/>
              </a:lnSpc>
            </a:pPr>
            <a:r>
              <a:rPr lang="en-US" sz="2800" smtClean="0">
                <a:solidFill>
                  <a:srgbClr val="C0C0C0"/>
                </a:solidFill>
              </a:rPr>
              <a:t>Categorizing contact</a:t>
            </a:r>
          </a:p>
          <a:p>
            <a:pPr>
              <a:lnSpc>
                <a:spcPct val="150000"/>
              </a:lnSpc>
            </a:pPr>
            <a:r>
              <a:rPr lang="en-US" sz="2800" smtClean="0">
                <a:solidFill>
                  <a:srgbClr val="C0C0C0"/>
                </a:solidFill>
              </a:rPr>
              <a:t>Contact role configuration</a:t>
            </a:r>
          </a:p>
          <a:p>
            <a:pPr>
              <a:lnSpc>
                <a:spcPct val="150000"/>
              </a:lnSpc>
            </a:pPr>
            <a:r>
              <a:rPr lang="en-US" sz="2800" smtClean="0">
                <a:solidFill>
                  <a:srgbClr val="C0C0C0"/>
                </a:solidFill>
              </a:rPr>
              <a:t>Contact role type constraints</a:t>
            </a:r>
          </a:p>
          <a:p>
            <a:pPr>
              <a:lnSpc>
                <a:spcPct val="150000"/>
              </a:lnSpc>
            </a:pPr>
            <a:r>
              <a:rPr lang="en-US" sz="2800" smtClean="0">
                <a:solidFill>
                  <a:srgbClr val="C0C0C0"/>
                </a:solidFill>
              </a:rPr>
              <a:t>Entity role constraints</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5837238" y="1987550"/>
            <a:ext cx="1074737" cy="714375"/>
            <a:chOff x="2496" y="1641"/>
            <a:chExt cx="767" cy="510"/>
          </a:xfrm>
        </p:grpSpPr>
        <p:sp>
          <p:nvSpPr>
            <p:cNvPr id="15451" name="AutoShape 3"/>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15452" name="Rectangle 4"/>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15453" name="Rectangle 5"/>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15454" name="Rectangle 6"/>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15363" name="Group 7"/>
          <p:cNvGrpSpPr>
            <a:grpSpLocks/>
          </p:cNvGrpSpPr>
          <p:nvPr/>
        </p:nvGrpSpPr>
        <p:grpSpPr bwMode="auto">
          <a:xfrm>
            <a:off x="4583113" y="1033463"/>
            <a:ext cx="1233487" cy="909637"/>
            <a:chOff x="1760" y="442"/>
            <a:chExt cx="1054" cy="777"/>
          </a:xfrm>
        </p:grpSpPr>
        <p:sp>
          <p:nvSpPr>
            <p:cNvPr id="15417" name="Rectangle 8"/>
            <p:cNvSpPr>
              <a:spLocks noChangeArrowheads="1"/>
            </p:cNvSpPr>
            <p:nvPr/>
          </p:nvSpPr>
          <p:spPr bwMode="auto">
            <a:xfrm>
              <a:off x="1760" y="442"/>
              <a:ext cx="1054" cy="77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5418" name="AutoShape 9"/>
            <p:cNvSpPr>
              <a:spLocks noChangeArrowheads="1"/>
            </p:cNvSpPr>
            <p:nvPr/>
          </p:nvSpPr>
          <p:spPr bwMode="auto">
            <a:xfrm rot="2681173">
              <a:off x="1969" y="624"/>
              <a:ext cx="399" cy="409"/>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5419" name="Freeform 10"/>
            <p:cNvSpPr>
              <a:spLocks/>
            </p:cNvSpPr>
            <p:nvPr/>
          </p:nvSpPr>
          <p:spPr bwMode="auto">
            <a:xfrm>
              <a:off x="2021" y="743"/>
              <a:ext cx="19" cy="19"/>
            </a:xfrm>
            <a:custGeom>
              <a:avLst/>
              <a:gdLst>
                <a:gd name="T0" fmla="*/ 0 w 75"/>
                <a:gd name="T1" fmla="*/ 0 h 76"/>
                <a:gd name="T2" fmla="*/ 0 w 75"/>
                <a:gd name="T3" fmla="*/ 0 h 76"/>
                <a:gd name="T4" fmla="*/ 0 w 75"/>
                <a:gd name="T5" fmla="*/ 0 h 76"/>
                <a:gd name="T6" fmla="*/ 0 w 75"/>
                <a:gd name="T7" fmla="*/ 0 h 76"/>
                <a:gd name="T8" fmla="*/ 0 w 75"/>
                <a:gd name="T9" fmla="*/ 0 h 76"/>
                <a:gd name="T10" fmla="*/ 0 w 75"/>
                <a:gd name="T11" fmla="*/ 0 h 76"/>
                <a:gd name="T12" fmla="*/ 0 w 75"/>
                <a:gd name="T13" fmla="*/ 0 h 76"/>
                <a:gd name="T14" fmla="*/ 0 w 75"/>
                <a:gd name="T15" fmla="*/ 0 h 76"/>
                <a:gd name="T16" fmla="*/ 0 w 75"/>
                <a:gd name="T17" fmla="*/ 0 h 76"/>
                <a:gd name="T18" fmla="*/ 0 w 75"/>
                <a:gd name="T19" fmla="*/ 0 h 76"/>
                <a:gd name="T20" fmla="*/ 0 w 75"/>
                <a:gd name="T21" fmla="*/ 0 h 76"/>
                <a:gd name="T22" fmla="*/ 0 w 75"/>
                <a:gd name="T23" fmla="*/ 0 h 76"/>
                <a:gd name="T24" fmla="*/ 0 w 75"/>
                <a:gd name="T25" fmla="*/ 0 h 76"/>
                <a:gd name="T26" fmla="*/ 0 w 75"/>
                <a:gd name="T27" fmla="*/ 0 h 76"/>
                <a:gd name="T28" fmla="*/ 0 w 75"/>
                <a:gd name="T29" fmla="*/ 0 h 76"/>
                <a:gd name="T30" fmla="*/ 0 w 75"/>
                <a:gd name="T31" fmla="*/ 0 h 76"/>
                <a:gd name="T32" fmla="*/ 0 w 75"/>
                <a:gd name="T33" fmla="*/ 0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76"/>
                <a:gd name="T53" fmla="*/ 75 w 75"/>
                <a:gd name="T54" fmla="*/ 76 h 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76">
                  <a:moveTo>
                    <a:pt x="37" y="76"/>
                  </a:moveTo>
                  <a:lnTo>
                    <a:pt x="52" y="74"/>
                  </a:lnTo>
                  <a:lnTo>
                    <a:pt x="65" y="65"/>
                  </a:lnTo>
                  <a:lnTo>
                    <a:pt x="72" y="53"/>
                  </a:lnTo>
                  <a:lnTo>
                    <a:pt x="75" y="38"/>
                  </a:lnTo>
                  <a:lnTo>
                    <a:pt x="72" y="23"/>
                  </a:lnTo>
                  <a:lnTo>
                    <a:pt x="65" y="12"/>
                  </a:lnTo>
                  <a:lnTo>
                    <a:pt x="52" y="3"/>
                  </a:lnTo>
                  <a:lnTo>
                    <a:pt x="37" y="0"/>
                  </a:lnTo>
                  <a:lnTo>
                    <a:pt x="23" y="3"/>
                  </a:lnTo>
                  <a:lnTo>
                    <a:pt x="11" y="12"/>
                  </a:lnTo>
                  <a:lnTo>
                    <a:pt x="3" y="23"/>
                  </a:lnTo>
                  <a:lnTo>
                    <a:pt x="0" y="38"/>
                  </a:lnTo>
                  <a:lnTo>
                    <a:pt x="3" y="53"/>
                  </a:lnTo>
                  <a:lnTo>
                    <a:pt x="11" y="65"/>
                  </a:lnTo>
                  <a:lnTo>
                    <a:pt x="23" y="74"/>
                  </a:lnTo>
                  <a:lnTo>
                    <a:pt x="37"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0" name="Freeform 11"/>
            <p:cNvSpPr>
              <a:spLocks/>
            </p:cNvSpPr>
            <p:nvPr/>
          </p:nvSpPr>
          <p:spPr bwMode="auto">
            <a:xfrm>
              <a:off x="2054" y="743"/>
              <a:ext cx="20" cy="20"/>
            </a:xfrm>
            <a:custGeom>
              <a:avLst/>
              <a:gdLst>
                <a:gd name="T0" fmla="*/ 0 w 77"/>
                <a:gd name="T1" fmla="*/ 0 h 76"/>
                <a:gd name="T2" fmla="*/ 0 w 77"/>
                <a:gd name="T3" fmla="*/ 0 h 76"/>
                <a:gd name="T4" fmla="*/ 0 w 77"/>
                <a:gd name="T5" fmla="*/ 0 h 76"/>
                <a:gd name="T6" fmla="*/ 0 w 77"/>
                <a:gd name="T7" fmla="*/ 0 h 76"/>
                <a:gd name="T8" fmla="*/ 0 w 77"/>
                <a:gd name="T9" fmla="*/ 0 h 76"/>
                <a:gd name="T10" fmla="*/ 0 w 77"/>
                <a:gd name="T11" fmla="*/ 0 h 76"/>
                <a:gd name="T12" fmla="*/ 0 w 77"/>
                <a:gd name="T13" fmla="*/ 0 h 76"/>
                <a:gd name="T14" fmla="*/ 0 w 77"/>
                <a:gd name="T15" fmla="*/ 0 h 76"/>
                <a:gd name="T16" fmla="*/ 0 w 77"/>
                <a:gd name="T17" fmla="*/ 0 h 76"/>
                <a:gd name="T18" fmla="*/ 0 w 77"/>
                <a:gd name="T19" fmla="*/ 0 h 76"/>
                <a:gd name="T20" fmla="*/ 0 w 77"/>
                <a:gd name="T21" fmla="*/ 0 h 76"/>
                <a:gd name="T22" fmla="*/ 0 w 77"/>
                <a:gd name="T23" fmla="*/ 0 h 76"/>
                <a:gd name="T24" fmla="*/ 0 w 77"/>
                <a:gd name="T25" fmla="*/ 0 h 76"/>
                <a:gd name="T26" fmla="*/ 0 w 77"/>
                <a:gd name="T27" fmla="*/ 0 h 76"/>
                <a:gd name="T28" fmla="*/ 0 w 77"/>
                <a:gd name="T29" fmla="*/ 0 h 76"/>
                <a:gd name="T30" fmla="*/ 0 w 77"/>
                <a:gd name="T31" fmla="*/ 0 h 76"/>
                <a:gd name="T32" fmla="*/ 0 w 77"/>
                <a:gd name="T33" fmla="*/ 0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76"/>
                <a:gd name="T53" fmla="*/ 77 w 77"/>
                <a:gd name="T54" fmla="*/ 76 h 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76">
                  <a:moveTo>
                    <a:pt x="38" y="76"/>
                  </a:moveTo>
                  <a:lnTo>
                    <a:pt x="54" y="73"/>
                  </a:lnTo>
                  <a:lnTo>
                    <a:pt x="65" y="65"/>
                  </a:lnTo>
                  <a:lnTo>
                    <a:pt x="74" y="53"/>
                  </a:lnTo>
                  <a:lnTo>
                    <a:pt x="77" y="39"/>
                  </a:lnTo>
                  <a:lnTo>
                    <a:pt x="74" y="23"/>
                  </a:lnTo>
                  <a:lnTo>
                    <a:pt x="65" y="11"/>
                  </a:lnTo>
                  <a:lnTo>
                    <a:pt x="54" y="3"/>
                  </a:lnTo>
                  <a:lnTo>
                    <a:pt x="38" y="0"/>
                  </a:lnTo>
                  <a:lnTo>
                    <a:pt x="24" y="3"/>
                  </a:lnTo>
                  <a:lnTo>
                    <a:pt x="12" y="11"/>
                  </a:lnTo>
                  <a:lnTo>
                    <a:pt x="3" y="23"/>
                  </a:lnTo>
                  <a:lnTo>
                    <a:pt x="0" y="39"/>
                  </a:lnTo>
                  <a:lnTo>
                    <a:pt x="3" y="53"/>
                  </a:lnTo>
                  <a:lnTo>
                    <a:pt x="12" y="65"/>
                  </a:lnTo>
                  <a:lnTo>
                    <a:pt x="24" y="73"/>
                  </a:lnTo>
                  <a:lnTo>
                    <a:pt x="38"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1" name="Freeform 12"/>
            <p:cNvSpPr>
              <a:spLocks/>
            </p:cNvSpPr>
            <p:nvPr/>
          </p:nvSpPr>
          <p:spPr bwMode="auto">
            <a:xfrm>
              <a:off x="2109" y="787"/>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2" name="Freeform 13"/>
            <p:cNvSpPr>
              <a:spLocks/>
            </p:cNvSpPr>
            <p:nvPr/>
          </p:nvSpPr>
          <p:spPr bwMode="auto">
            <a:xfrm>
              <a:off x="2081" y="761"/>
              <a:ext cx="19" cy="19"/>
            </a:xfrm>
            <a:custGeom>
              <a:avLst/>
              <a:gdLst>
                <a:gd name="T0" fmla="*/ 0 w 75"/>
                <a:gd name="T1" fmla="*/ 0 h 77"/>
                <a:gd name="T2" fmla="*/ 0 w 75"/>
                <a:gd name="T3" fmla="*/ 0 h 77"/>
                <a:gd name="T4" fmla="*/ 0 w 75"/>
                <a:gd name="T5" fmla="*/ 0 h 77"/>
                <a:gd name="T6" fmla="*/ 0 w 75"/>
                <a:gd name="T7" fmla="*/ 0 h 77"/>
                <a:gd name="T8" fmla="*/ 0 w 75"/>
                <a:gd name="T9" fmla="*/ 0 h 77"/>
                <a:gd name="T10" fmla="*/ 0 w 75"/>
                <a:gd name="T11" fmla="*/ 0 h 77"/>
                <a:gd name="T12" fmla="*/ 0 w 75"/>
                <a:gd name="T13" fmla="*/ 0 h 77"/>
                <a:gd name="T14" fmla="*/ 0 w 75"/>
                <a:gd name="T15" fmla="*/ 0 h 77"/>
                <a:gd name="T16" fmla="*/ 0 w 75"/>
                <a:gd name="T17" fmla="*/ 0 h 77"/>
                <a:gd name="T18" fmla="*/ 0 w 75"/>
                <a:gd name="T19" fmla="*/ 0 h 77"/>
                <a:gd name="T20" fmla="*/ 0 w 75"/>
                <a:gd name="T21" fmla="*/ 0 h 77"/>
                <a:gd name="T22" fmla="*/ 0 w 75"/>
                <a:gd name="T23" fmla="*/ 0 h 77"/>
                <a:gd name="T24" fmla="*/ 0 w 75"/>
                <a:gd name="T25" fmla="*/ 0 h 77"/>
                <a:gd name="T26" fmla="*/ 0 w 75"/>
                <a:gd name="T27" fmla="*/ 0 h 77"/>
                <a:gd name="T28" fmla="*/ 0 w 75"/>
                <a:gd name="T29" fmla="*/ 0 h 77"/>
                <a:gd name="T30" fmla="*/ 0 w 75"/>
                <a:gd name="T31" fmla="*/ 0 h 77"/>
                <a:gd name="T32" fmla="*/ 0 w 75"/>
                <a:gd name="T33" fmla="*/ 0 h 77"/>
                <a:gd name="T34" fmla="*/ 0 w 75"/>
                <a:gd name="T35" fmla="*/ 0 h 77"/>
                <a:gd name="T36" fmla="*/ 0 w 75"/>
                <a:gd name="T37" fmla="*/ 0 h 77"/>
                <a:gd name="T38" fmla="*/ 0 w 75"/>
                <a:gd name="T39" fmla="*/ 0 h 77"/>
                <a:gd name="T40" fmla="*/ 0 w 75"/>
                <a:gd name="T41" fmla="*/ 0 h 77"/>
                <a:gd name="T42" fmla="*/ 0 w 75"/>
                <a:gd name="T43" fmla="*/ 0 h 77"/>
                <a:gd name="T44" fmla="*/ 0 w 75"/>
                <a:gd name="T45" fmla="*/ 0 h 77"/>
                <a:gd name="T46" fmla="*/ 0 w 75"/>
                <a:gd name="T47" fmla="*/ 0 h 77"/>
                <a:gd name="T48" fmla="*/ 0 w 75"/>
                <a:gd name="T49" fmla="*/ 0 h 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5"/>
                <a:gd name="T76" fmla="*/ 0 h 77"/>
                <a:gd name="T77" fmla="*/ 75 w 75"/>
                <a:gd name="T78" fmla="*/ 77 h 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5" h="77">
                  <a:moveTo>
                    <a:pt x="64" y="64"/>
                  </a:moveTo>
                  <a:lnTo>
                    <a:pt x="72" y="51"/>
                  </a:lnTo>
                  <a:lnTo>
                    <a:pt x="75" y="36"/>
                  </a:lnTo>
                  <a:lnTo>
                    <a:pt x="72" y="23"/>
                  </a:lnTo>
                  <a:lnTo>
                    <a:pt x="63" y="10"/>
                  </a:lnTo>
                  <a:lnTo>
                    <a:pt x="57" y="6"/>
                  </a:lnTo>
                  <a:lnTo>
                    <a:pt x="50" y="3"/>
                  </a:lnTo>
                  <a:lnTo>
                    <a:pt x="43" y="0"/>
                  </a:lnTo>
                  <a:lnTo>
                    <a:pt x="36" y="0"/>
                  </a:lnTo>
                  <a:lnTo>
                    <a:pt x="28" y="2"/>
                  </a:lnTo>
                  <a:lnTo>
                    <a:pt x="21" y="4"/>
                  </a:lnTo>
                  <a:lnTo>
                    <a:pt x="15" y="7"/>
                  </a:lnTo>
                  <a:lnTo>
                    <a:pt x="10" y="13"/>
                  </a:lnTo>
                  <a:lnTo>
                    <a:pt x="1" y="26"/>
                  </a:lnTo>
                  <a:lnTo>
                    <a:pt x="0" y="39"/>
                  </a:lnTo>
                  <a:lnTo>
                    <a:pt x="3" y="53"/>
                  </a:lnTo>
                  <a:lnTo>
                    <a:pt x="11" y="66"/>
                  </a:lnTo>
                  <a:lnTo>
                    <a:pt x="17" y="71"/>
                  </a:lnTo>
                  <a:lnTo>
                    <a:pt x="24" y="74"/>
                  </a:lnTo>
                  <a:lnTo>
                    <a:pt x="31" y="77"/>
                  </a:lnTo>
                  <a:lnTo>
                    <a:pt x="39" y="77"/>
                  </a:lnTo>
                  <a:lnTo>
                    <a:pt x="46" y="75"/>
                  </a:lnTo>
                  <a:lnTo>
                    <a:pt x="53" y="72"/>
                  </a:lnTo>
                  <a:lnTo>
                    <a:pt x="59" y="69"/>
                  </a:lnTo>
                  <a:lnTo>
                    <a:pt x="64" y="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423" name="Group 14"/>
            <p:cNvGrpSpPr>
              <a:grpSpLocks/>
            </p:cNvGrpSpPr>
            <p:nvPr/>
          </p:nvGrpSpPr>
          <p:grpSpPr bwMode="auto">
            <a:xfrm>
              <a:off x="1779" y="671"/>
              <a:ext cx="234" cy="219"/>
              <a:chOff x="3323" y="2342"/>
              <a:chExt cx="463" cy="432"/>
            </a:xfrm>
          </p:grpSpPr>
          <p:sp>
            <p:nvSpPr>
              <p:cNvPr id="15447" name="Freeform 15"/>
              <p:cNvSpPr>
                <a:spLocks/>
              </p:cNvSpPr>
              <p:nvPr/>
            </p:nvSpPr>
            <p:spPr bwMode="auto">
              <a:xfrm>
                <a:off x="3323" y="2342"/>
                <a:ext cx="463" cy="432"/>
              </a:xfrm>
              <a:custGeom>
                <a:avLst/>
                <a:gdLst>
                  <a:gd name="T0" fmla="*/ 1 w 926"/>
                  <a:gd name="T1" fmla="*/ 0 h 865"/>
                  <a:gd name="T2" fmla="*/ 1 w 926"/>
                  <a:gd name="T3" fmla="*/ 0 h 865"/>
                  <a:gd name="T4" fmla="*/ 0 w 926"/>
                  <a:gd name="T5" fmla="*/ 0 h 865"/>
                  <a:gd name="T6" fmla="*/ 1 w 926"/>
                  <a:gd name="T7" fmla="*/ 0 h 865"/>
                  <a:gd name="T8" fmla="*/ 1 w 926"/>
                  <a:gd name="T9" fmla="*/ 0 h 865"/>
                  <a:gd name="T10" fmla="*/ 0 60000 65536"/>
                  <a:gd name="T11" fmla="*/ 0 60000 65536"/>
                  <a:gd name="T12" fmla="*/ 0 60000 65536"/>
                  <a:gd name="T13" fmla="*/ 0 60000 65536"/>
                  <a:gd name="T14" fmla="*/ 0 60000 65536"/>
                  <a:gd name="T15" fmla="*/ 0 w 926"/>
                  <a:gd name="T16" fmla="*/ 0 h 865"/>
                  <a:gd name="T17" fmla="*/ 926 w 926"/>
                  <a:gd name="T18" fmla="*/ 865 h 865"/>
                </a:gdLst>
                <a:ahLst/>
                <a:cxnLst>
                  <a:cxn ang="T10">
                    <a:pos x="T0" y="T1"/>
                  </a:cxn>
                  <a:cxn ang="T11">
                    <a:pos x="T2" y="T3"/>
                  </a:cxn>
                  <a:cxn ang="T12">
                    <a:pos x="T4" y="T5"/>
                  </a:cxn>
                  <a:cxn ang="T13">
                    <a:pos x="T6" y="T7"/>
                  </a:cxn>
                  <a:cxn ang="T14">
                    <a:pos x="T8" y="T9"/>
                  </a:cxn>
                </a:cxnLst>
                <a:rect l="T15" t="T16" r="T17" b="T18"/>
                <a:pathLst>
                  <a:path w="926" h="865">
                    <a:moveTo>
                      <a:pt x="926" y="321"/>
                    </a:moveTo>
                    <a:lnTo>
                      <a:pt x="663" y="0"/>
                    </a:lnTo>
                    <a:lnTo>
                      <a:pt x="0" y="543"/>
                    </a:lnTo>
                    <a:lnTo>
                      <a:pt x="264" y="865"/>
                    </a:lnTo>
                    <a:lnTo>
                      <a:pt x="926" y="321"/>
                    </a:lnTo>
                    <a:close/>
                  </a:path>
                </a:pathLst>
              </a:custGeom>
              <a:solidFill>
                <a:srgbClr val="FF0000"/>
              </a:solidFill>
              <a:ln w="12700">
                <a:solidFill>
                  <a:schemeClr val="bg1"/>
                </a:solidFill>
                <a:round/>
                <a:headEnd/>
                <a:tailEnd/>
              </a:ln>
            </p:spPr>
            <p:txBody>
              <a:bodyPr/>
              <a:lstStyle/>
              <a:p>
                <a:endParaRPr lang="en-US"/>
              </a:p>
            </p:txBody>
          </p:sp>
          <p:sp>
            <p:nvSpPr>
              <p:cNvPr id="15448" name="Freeform 16"/>
              <p:cNvSpPr>
                <a:spLocks/>
              </p:cNvSpPr>
              <p:nvPr/>
            </p:nvSpPr>
            <p:spPr bwMode="auto">
              <a:xfrm>
                <a:off x="3416" y="2609"/>
                <a:ext cx="60" cy="59"/>
              </a:xfrm>
              <a:custGeom>
                <a:avLst/>
                <a:gdLst>
                  <a:gd name="T0" fmla="*/ 0 w 121"/>
                  <a:gd name="T1" fmla="*/ 0 h 120"/>
                  <a:gd name="T2" fmla="*/ 0 w 121"/>
                  <a:gd name="T3" fmla="*/ 0 h 120"/>
                  <a:gd name="T4" fmla="*/ 0 w 121"/>
                  <a:gd name="T5" fmla="*/ 0 h 120"/>
                  <a:gd name="T6" fmla="*/ 0 w 121"/>
                  <a:gd name="T7" fmla="*/ 0 h 120"/>
                  <a:gd name="T8" fmla="*/ 0 w 121"/>
                  <a:gd name="T9" fmla="*/ 0 h 120"/>
                  <a:gd name="T10" fmla="*/ 0 w 121"/>
                  <a:gd name="T11" fmla="*/ 0 h 120"/>
                  <a:gd name="T12" fmla="*/ 0 w 121"/>
                  <a:gd name="T13" fmla="*/ 0 h 120"/>
                  <a:gd name="T14" fmla="*/ 0 w 121"/>
                  <a:gd name="T15" fmla="*/ 0 h 120"/>
                  <a:gd name="T16" fmla="*/ 0 w 121"/>
                  <a:gd name="T17" fmla="*/ 0 h 120"/>
                  <a:gd name="T18" fmla="*/ 0 w 121"/>
                  <a:gd name="T19" fmla="*/ 0 h 120"/>
                  <a:gd name="T20" fmla="*/ 0 w 121"/>
                  <a:gd name="T21" fmla="*/ 0 h 120"/>
                  <a:gd name="T22" fmla="*/ 0 w 121"/>
                  <a:gd name="T23" fmla="*/ 0 h 120"/>
                  <a:gd name="T24" fmla="*/ 0 w 121"/>
                  <a:gd name="T25" fmla="*/ 0 h 120"/>
                  <a:gd name="T26" fmla="*/ 0 w 121"/>
                  <a:gd name="T27" fmla="*/ 0 h 120"/>
                  <a:gd name="T28" fmla="*/ 0 w 121"/>
                  <a:gd name="T29" fmla="*/ 0 h 120"/>
                  <a:gd name="T30" fmla="*/ 0 w 121"/>
                  <a:gd name="T31" fmla="*/ 0 h 120"/>
                  <a:gd name="T32" fmla="*/ 0 w 121"/>
                  <a:gd name="T33" fmla="*/ 0 h 120"/>
                  <a:gd name="T34" fmla="*/ 0 w 121"/>
                  <a:gd name="T35" fmla="*/ 0 h 120"/>
                  <a:gd name="T36" fmla="*/ 0 w 121"/>
                  <a:gd name="T37" fmla="*/ 0 h 120"/>
                  <a:gd name="T38" fmla="*/ 0 w 121"/>
                  <a:gd name="T39" fmla="*/ 0 h 120"/>
                  <a:gd name="T40" fmla="*/ 0 w 121"/>
                  <a:gd name="T41" fmla="*/ 0 h 120"/>
                  <a:gd name="T42" fmla="*/ 0 w 121"/>
                  <a:gd name="T43" fmla="*/ 0 h 120"/>
                  <a:gd name="T44" fmla="*/ 0 w 121"/>
                  <a:gd name="T45" fmla="*/ 0 h 120"/>
                  <a:gd name="T46" fmla="*/ 0 w 121"/>
                  <a:gd name="T47" fmla="*/ 0 h 120"/>
                  <a:gd name="T48" fmla="*/ 0 w 121"/>
                  <a:gd name="T49" fmla="*/ 0 h 120"/>
                  <a:gd name="T50" fmla="*/ 0 w 121"/>
                  <a:gd name="T51" fmla="*/ 0 h 120"/>
                  <a:gd name="T52" fmla="*/ 0 w 121"/>
                  <a:gd name="T53" fmla="*/ 0 h 120"/>
                  <a:gd name="T54" fmla="*/ 0 w 121"/>
                  <a:gd name="T55" fmla="*/ 0 h 120"/>
                  <a:gd name="T56" fmla="*/ 0 w 121"/>
                  <a:gd name="T57" fmla="*/ 0 h 120"/>
                  <a:gd name="T58" fmla="*/ 0 w 121"/>
                  <a:gd name="T59" fmla="*/ 0 h 120"/>
                  <a:gd name="T60" fmla="*/ 0 w 121"/>
                  <a:gd name="T61" fmla="*/ 0 h 120"/>
                  <a:gd name="T62" fmla="*/ 0 w 121"/>
                  <a:gd name="T63" fmla="*/ 0 h 120"/>
                  <a:gd name="T64" fmla="*/ 0 w 121"/>
                  <a:gd name="T65" fmla="*/ 0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0"/>
                  <a:gd name="T101" fmla="*/ 121 w 121"/>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0">
                    <a:moveTo>
                      <a:pt x="60" y="120"/>
                    </a:moveTo>
                    <a:lnTo>
                      <a:pt x="72" y="119"/>
                    </a:lnTo>
                    <a:lnTo>
                      <a:pt x="83" y="116"/>
                    </a:lnTo>
                    <a:lnTo>
                      <a:pt x="93" y="110"/>
                    </a:lnTo>
                    <a:lnTo>
                      <a:pt x="104" y="103"/>
                    </a:lnTo>
                    <a:lnTo>
                      <a:pt x="111" y="94"/>
                    </a:lnTo>
                    <a:lnTo>
                      <a:pt x="117" y="84"/>
                    </a:lnTo>
                    <a:lnTo>
                      <a:pt x="119" y="72"/>
                    </a:lnTo>
                    <a:lnTo>
                      <a:pt x="121" y="59"/>
                    </a:lnTo>
                    <a:lnTo>
                      <a:pt x="119" y="48"/>
                    </a:lnTo>
                    <a:lnTo>
                      <a:pt x="117" y="36"/>
                    </a:lnTo>
                    <a:lnTo>
                      <a:pt x="111" y="26"/>
                    </a:lnTo>
                    <a:lnTo>
                      <a:pt x="104" y="18"/>
                    </a:lnTo>
                    <a:lnTo>
                      <a:pt x="93" y="10"/>
                    </a:lnTo>
                    <a:lnTo>
                      <a:pt x="83" y="5"/>
                    </a:lnTo>
                    <a:lnTo>
                      <a:pt x="72" y="2"/>
                    </a:lnTo>
                    <a:lnTo>
                      <a:pt x="60" y="0"/>
                    </a:lnTo>
                    <a:lnTo>
                      <a:pt x="49" y="2"/>
                    </a:lnTo>
                    <a:lnTo>
                      <a:pt x="37" y="5"/>
                    </a:lnTo>
                    <a:lnTo>
                      <a:pt x="27" y="10"/>
                    </a:lnTo>
                    <a:lnTo>
                      <a:pt x="17" y="18"/>
                    </a:lnTo>
                    <a:lnTo>
                      <a:pt x="10" y="26"/>
                    </a:lnTo>
                    <a:lnTo>
                      <a:pt x="4" y="36"/>
                    </a:lnTo>
                    <a:lnTo>
                      <a:pt x="1" y="48"/>
                    </a:lnTo>
                    <a:lnTo>
                      <a:pt x="0" y="59"/>
                    </a:lnTo>
                    <a:lnTo>
                      <a:pt x="1" y="72"/>
                    </a:lnTo>
                    <a:lnTo>
                      <a:pt x="4" y="84"/>
                    </a:lnTo>
                    <a:lnTo>
                      <a:pt x="10" y="94"/>
                    </a:lnTo>
                    <a:lnTo>
                      <a:pt x="17" y="103"/>
                    </a:lnTo>
                    <a:lnTo>
                      <a:pt x="27" y="110"/>
                    </a:lnTo>
                    <a:lnTo>
                      <a:pt x="37" y="116"/>
                    </a:lnTo>
                    <a:lnTo>
                      <a:pt x="49" y="119"/>
                    </a:lnTo>
                    <a:lnTo>
                      <a:pt x="6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9" name="Freeform 17"/>
              <p:cNvSpPr>
                <a:spLocks/>
              </p:cNvSpPr>
              <p:nvPr/>
            </p:nvSpPr>
            <p:spPr bwMode="auto">
              <a:xfrm>
                <a:off x="3520" y="2527"/>
                <a:ext cx="60" cy="60"/>
              </a:xfrm>
              <a:custGeom>
                <a:avLst/>
                <a:gdLst>
                  <a:gd name="T0" fmla="*/ 0 w 121"/>
                  <a:gd name="T1" fmla="*/ 1 h 120"/>
                  <a:gd name="T2" fmla="*/ 0 w 121"/>
                  <a:gd name="T3" fmla="*/ 1 h 120"/>
                  <a:gd name="T4" fmla="*/ 0 w 121"/>
                  <a:gd name="T5" fmla="*/ 1 h 120"/>
                  <a:gd name="T6" fmla="*/ 0 w 121"/>
                  <a:gd name="T7" fmla="*/ 1 h 120"/>
                  <a:gd name="T8" fmla="*/ 0 w 121"/>
                  <a:gd name="T9" fmla="*/ 1 h 120"/>
                  <a:gd name="T10" fmla="*/ 0 w 121"/>
                  <a:gd name="T11" fmla="*/ 1 h 120"/>
                  <a:gd name="T12" fmla="*/ 0 w 121"/>
                  <a:gd name="T13" fmla="*/ 1 h 120"/>
                  <a:gd name="T14" fmla="*/ 0 w 121"/>
                  <a:gd name="T15" fmla="*/ 1 h 120"/>
                  <a:gd name="T16" fmla="*/ 0 w 121"/>
                  <a:gd name="T17" fmla="*/ 1 h 120"/>
                  <a:gd name="T18" fmla="*/ 0 w 121"/>
                  <a:gd name="T19" fmla="*/ 1 h 120"/>
                  <a:gd name="T20" fmla="*/ 0 w 121"/>
                  <a:gd name="T21" fmla="*/ 1 h 120"/>
                  <a:gd name="T22" fmla="*/ 0 w 121"/>
                  <a:gd name="T23" fmla="*/ 1 h 120"/>
                  <a:gd name="T24" fmla="*/ 0 w 121"/>
                  <a:gd name="T25" fmla="*/ 1 h 120"/>
                  <a:gd name="T26" fmla="*/ 0 w 121"/>
                  <a:gd name="T27" fmla="*/ 1 h 120"/>
                  <a:gd name="T28" fmla="*/ 0 w 121"/>
                  <a:gd name="T29" fmla="*/ 1 h 120"/>
                  <a:gd name="T30" fmla="*/ 0 w 121"/>
                  <a:gd name="T31" fmla="*/ 1 h 120"/>
                  <a:gd name="T32" fmla="*/ 0 w 121"/>
                  <a:gd name="T33" fmla="*/ 0 h 120"/>
                  <a:gd name="T34" fmla="*/ 0 w 121"/>
                  <a:gd name="T35" fmla="*/ 1 h 120"/>
                  <a:gd name="T36" fmla="*/ 0 w 121"/>
                  <a:gd name="T37" fmla="*/ 1 h 120"/>
                  <a:gd name="T38" fmla="*/ 0 w 121"/>
                  <a:gd name="T39" fmla="*/ 1 h 120"/>
                  <a:gd name="T40" fmla="*/ 0 w 121"/>
                  <a:gd name="T41" fmla="*/ 1 h 120"/>
                  <a:gd name="T42" fmla="*/ 0 w 121"/>
                  <a:gd name="T43" fmla="*/ 1 h 120"/>
                  <a:gd name="T44" fmla="*/ 0 w 121"/>
                  <a:gd name="T45" fmla="*/ 1 h 120"/>
                  <a:gd name="T46" fmla="*/ 0 w 121"/>
                  <a:gd name="T47" fmla="*/ 1 h 120"/>
                  <a:gd name="T48" fmla="*/ 0 w 121"/>
                  <a:gd name="T49" fmla="*/ 1 h 120"/>
                  <a:gd name="T50" fmla="*/ 0 w 121"/>
                  <a:gd name="T51" fmla="*/ 1 h 120"/>
                  <a:gd name="T52" fmla="*/ 0 w 121"/>
                  <a:gd name="T53" fmla="*/ 1 h 120"/>
                  <a:gd name="T54" fmla="*/ 0 w 121"/>
                  <a:gd name="T55" fmla="*/ 1 h 120"/>
                  <a:gd name="T56" fmla="*/ 0 w 121"/>
                  <a:gd name="T57" fmla="*/ 1 h 120"/>
                  <a:gd name="T58" fmla="*/ 0 w 121"/>
                  <a:gd name="T59" fmla="*/ 1 h 120"/>
                  <a:gd name="T60" fmla="*/ 0 w 121"/>
                  <a:gd name="T61" fmla="*/ 1 h 120"/>
                  <a:gd name="T62" fmla="*/ 0 w 121"/>
                  <a:gd name="T63" fmla="*/ 1 h 120"/>
                  <a:gd name="T64" fmla="*/ 0 w 121"/>
                  <a:gd name="T65" fmla="*/ 1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0"/>
                  <a:gd name="T101" fmla="*/ 121 w 121"/>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0">
                    <a:moveTo>
                      <a:pt x="61" y="120"/>
                    </a:moveTo>
                    <a:lnTo>
                      <a:pt x="72" y="119"/>
                    </a:lnTo>
                    <a:lnTo>
                      <a:pt x="84" y="116"/>
                    </a:lnTo>
                    <a:lnTo>
                      <a:pt x="94" y="110"/>
                    </a:lnTo>
                    <a:lnTo>
                      <a:pt x="104" y="103"/>
                    </a:lnTo>
                    <a:lnTo>
                      <a:pt x="111" y="94"/>
                    </a:lnTo>
                    <a:lnTo>
                      <a:pt x="117" y="84"/>
                    </a:lnTo>
                    <a:lnTo>
                      <a:pt x="120" y="73"/>
                    </a:lnTo>
                    <a:lnTo>
                      <a:pt x="121" y="61"/>
                    </a:lnTo>
                    <a:lnTo>
                      <a:pt x="120" y="49"/>
                    </a:lnTo>
                    <a:lnTo>
                      <a:pt x="117" y="38"/>
                    </a:lnTo>
                    <a:lnTo>
                      <a:pt x="111" y="28"/>
                    </a:lnTo>
                    <a:lnTo>
                      <a:pt x="104" y="18"/>
                    </a:lnTo>
                    <a:lnTo>
                      <a:pt x="94" y="11"/>
                    </a:lnTo>
                    <a:lnTo>
                      <a:pt x="84" y="5"/>
                    </a:lnTo>
                    <a:lnTo>
                      <a:pt x="72" y="2"/>
                    </a:lnTo>
                    <a:lnTo>
                      <a:pt x="61" y="0"/>
                    </a:lnTo>
                    <a:lnTo>
                      <a:pt x="49" y="2"/>
                    </a:lnTo>
                    <a:lnTo>
                      <a:pt x="38" y="5"/>
                    </a:lnTo>
                    <a:lnTo>
                      <a:pt x="28" y="11"/>
                    </a:lnTo>
                    <a:lnTo>
                      <a:pt x="18" y="18"/>
                    </a:lnTo>
                    <a:lnTo>
                      <a:pt x="10" y="28"/>
                    </a:lnTo>
                    <a:lnTo>
                      <a:pt x="5" y="38"/>
                    </a:lnTo>
                    <a:lnTo>
                      <a:pt x="2" y="49"/>
                    </a:lnTo>
                    <a:lnTo>
                      <a:pt x="0" y="61"/>
                    </a:lnTo>
                    <a:lnTo>
                      <a:pt x="2" y="73"/>
                    </a:lnTo>
                    <a:lnTo>
                      <a:pt x="5" y="84"/>
                    </a:lnTo>
                    <a:lnTo>
                      <a:pt x="10" y="94"/>
                    </a:lnTo>
                    <a:lnTo>
                      <a:pt x="18" y="103"/>
                    </a:lnTo>
                    <a:lnTo>
                      <a:pt x="28" y="110"/>
                    </a:lnTo>
                    <a:lnTo>
                      <a:pt x="38" y="116"/>
                    </a:lnTo>
                    <a:lnTo>
                      <a:pt x="49" y="119"/>
                    </a:lnTo>
                    <a:lnTo>
                      <a:pt x="61"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0" name="Freeform 18"/>
              <p:cNvSpPr>
                <a:spLocks/>
              </p:cNvSpPr>
              <p:nvPr/>
            </p:nvSpPr>
            <p:spPr bwMode="auto">
              <a:xfrm>
                <a:off x="3618" y="2449"/>
                <a:ext cx="59" cy="61"/>
              </a:xfrm>
              <a:custGeom>
                <a:avLst/>
                <a:gdLst>
                  <a:gd name="T0" fmla="*/ 0 w 120"/>
                  <a:gd name="T1" fmla="*/ 1 h 121"/>
                  <a:gd name="T2" fmla="*/ 0 w 120"/>
                  <a:gd name="T3" fmla="*/ 1 h 121"/>
                  <a:gd name="T4" fmla="*/ 0 w 120"/>
                  <a:gd name="T5" fmla="*/ 1 h 121"/>
                  <a:gd name="T6" fmla="*/ 0 w 120"/>
                  <a:gd name="T7" fmla="*/ 1 h 121"/>
                  <a:gd name="T8" fmla="*/ 0 w 120"/>
                  <a:gd name="T9" fmla="*/ 1 h 121"/>
                  <a:gd name="T10" fmla="*/ 0 w 120"/>
                  <a:gd name="T11" fmla="*/ 1 h 121"/>
                  <a:gd name="T12" fmla="*/ 0 w 120"/>
                  <a:gd name="T13" fmla="*/ 1 h 121"/>
                  <a:gd name="T14" fmla="*/ 0 w 120"/>
                  <a:gd name="T15" fmla="*/ 1 h 121"/>
                  <a:gd name="T16" fmla="*/ 0 w 120"/>
                  <a:gd name="T17" fmla="*/ 1 h 121"/>
                  <a:gd name="T18" fmla="*/ 0 w 120"/>
                  <a:gd name="T19" fmla="*/ 1 h 121"/>
                  <a:gd name="T20" fmla="*/ 0 w 120"/>
                  <a:gd name="T21" fmla="*/ 1 h 121"/>
                  <a:gd name="T22" fmla="*/ 0 w 120"/>
                  <a:gd name="T23" fmla="*/ 1 h 121"/>
                  <a:gd name="T24" fmla="*/ 0 w 120"/>
                  <a:gd name="T25" fmla="*/ 1 h 121"/>
                  <a:gd name="T26" fmla="*/ 0 w 120"/>
                  <a:gd name="T27" fmla="*/ 1 h 121"/>
                  <a:gd name="T28" fmla="*/ 0 w 120"/>
                  <a:gd name="T29" fmla="*/ 1 h 121"/>
                  <a:gd name="T30" fmla="*/ 0 w 120"/>
                  <a:gd name="T31" fmla="*/ 1 h 121"/>
                  <a:gd name="T32" fmla="*/ 0 w 120"/>
                  <a:gd name="T33" fmla="*/ 0 h 121"/>
                  <a:gd name="T34" fmla="*/ 0 w 120"/>
                  <a:gd name="T35" fmla="*/ 1 h 121"/>
                  <a:gd name="T36" fmla="*/ 0 w 120"/>
                  <a:gd name="T37" fmla="*/ 1 h 121"/>
                  <a:gd name="T38" fmla="*/ 0 w 120"/>
                  <a:gd name="T39" fmla="*/ 1 h 121"/>
                  <a:gd name="T40" fmla="*/ 0 w 120"/>
                  <a:gd name="T41" fmla="*/ 1 h 121"/>
                  <a:gd name="T42" fmla="*/ 0 w 120"/>
                  <a:gd name="T43" fmla="*/ 1 h 121"/>
                  <a:gd name="T44" fmla="*/ 0 w 120"/>
                  <a:gd name="T45" fmla="*/ 1 h 121"/>
                  <a:gd name="T46" fmla="*/ 0 w 120"/>
                  <a:gd name="T47" fmla="*/ 1 h 121"/>
                  <a:gd name="T48" fmla="*/ 0 w 120"/>
                  <a:gd name="T49" fmla="*/ 1 h 121"/>
                  <a:gd name="T50" fmla="*/ 0 w 120"/>
                  <a:gd name="T51" fmla="*/ 1 h 121"/>
                  <a:gd name="T52" fmla="*/ 0 w 120"/>
                  <a:gd name="T53" fmla="*/ 1 h 121"/>
                  <a:gd name="T54" fmla="*/ 0 w 120"/>
                  <a:gd name="T55" fmla="*/ 1 h 121"/>
                  <a:gd name="T56" fmla="*/ 0 w 120"/>
                  <a:gd name="T57" fmla="*/ 1 h 121"/>
                  <a:gd name="T58" fmla="*/ 0 w 120"/>
                  <a:gd name="T59" fmla="*/ 1 h 121"/>
                  <a:gd name="T60" fmla="*/ 0 w 120"/>
                  <a:gd name="T61" fmla="*/ 1 h 121"/>
                  <a:gd name="T62" fmla="*/ 0 w 120"/>
                  <a:gd name="T63" fmla="*/ 1 h 121"/>
                  <a:gd name="T64" fmla="*/ 0 w 120"/>
                  <a:gd name="T65" fmla="*/ 1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1"/>
                  <a:gd name="T101" fmla="*/ 120 w 120"/>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1">
                    <a:moveTo>
                      <a:pt x="61" y="121"/>
                    </a:moveTo>
                    <a:lnTo>
                      <a:pt x="72" y="119"/>
                    </a:lnTo>
                    <a:lnTo>
                      <a:pt x="84" y="117"/>
                    </a:lnTo>
                    <a:lnTo>
                      <a:pt x="94" y="111"/>
                    </a:lnTo>
                    <a:lnTo>
                      <a:pt x="102" y="104"/>
                    </a:lnTo>
                    <a:lnTo>
                      <a:pt x="110" y="93"/>
                    </a:lnTo>
                    <a:lnTo>
                      <a:pt x="115" y="83"/>
                    </a:lnTo>
                    <a:lnTo>
                      <a:pt x="118" y="72"/>
                    </a:lnTo>
                    <a:lnTo>
                      <a:pt x="120" y="60"/>
                    </a:lnTo>
                    <a:lnTo>
                      <a:pt x="118" y="49"/>
                    </a:lnTo>
                    <a:lnTo>
                      <a:pt x="115" y="37"/>
                    </a:lnTo>
                    <a:lnTo>
                      <a:pt x="110" y="27"/>
                    </a:lnTo>
                    <a:lnTo>
                      <a:pt x="102" y="17"/>
                    </a:lnTo>
                    <a:lnTo>
                      <a:pt x="94" y="10"/>
                    </a:lnTo>
                    <a:lnTo>
                      <a:pt x="84" y="4"/>
                    </a:lnTo>
                    <a:lnTo>
                      <a:pt x="72" y="1"/>
                    </a:lnTo>
                    <a:lnTo>
                      <a:pt x="61" y="0"/>
                    </a:lnTo>
                    <a:lnTo>
                      <a:pt x="49" y="1"/>
                    </a:lnTo>
                    <a:lnTo>
                      <a:pt x="38" y="4"/>
                    </a:lnTo>
                    <a:lnTo>
                      <a:pt x="28" y="10"/>
                    </a:lnTo>
                    <a:lnTo>
                      <a:pt x="17" y="17"/>
                    </a:lnTo>
                    <a:lnTo>
                      <a:pt x="10" y="27"/>
                    </a:lnTo>
                    <a:lnTo>
                      <a:pt x="5" y="37"/>
                    </a:lnTo>
                    <a:lnTo>
                      <a:pt x="2" y="49"/>
                    </a:lnTo>
                    <a:lnTo>
                      <a:pt x="0" y="60"/>
                    </a:lnTo>
                    <a:lnTo>
                      <a:pt x="2" y="72"/>
                    </a:lnTo>
                    <a:lnTo>
                      <a:pt x="5" y="83"/>
                    </a:lnTo>
                    <a:lnTo>
                      <a:pt x="10" y="93"/>
                    </a:lnTo>
                    <a:lnTo>
                      <a:pt x="17" y="104"/>
                    </a:lnTo>
                    <a:lnTo>
                      <a:pt x="28" y="111"/>
                    </a:lnTo>
                    <a:lnTo>
                      <a:pt x="38" y="117"/>
                    </a:lnTo>
                    <a:lnTo>
                      <a:pt x="49" y="119"/>
                    </a:lnTo>
                    <a:lnTo>
                      <a:pt x="61"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424" name="Freeform 19"/>
            <p:cNvSpPr>
              <a:spLocks/>
            </p:cNvSpPr>
            <p:nvPr/>
          </p:nvSpPr>
          <p:spPr bwMode="auto">
            <a:xfrm>
              <a:off x="2137" y="664"/>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5" name="Freeform 20"/>
            <p:cNvSpPr>
              <a:spLocks/>
            </p:cNvSpPr>
            <p:nvPr/>
          </p:nvSpPr>
          <p:spPr bwMode="auto">
            <a:xfrm>
              <a:off x="2137" y="62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6" name="Freeform 21"/>
            <p:cNvSpPr>
              <a:spLocks/>
            </p:cNvSpPr>
            <p:nvPr/>
          </p:nvSpPr>
          <p:spPr bwMode="auto">
            <a:xfrm>
              <a:off x="2137" y="594"/>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7" name="Freeform 22"/>
            <p:cNvSpPr>
              <a:spLocks/>
            </p:cNvSpPr>
            <p:nvPr/>
          </p:nvSpPr>
          <p:spPr bwMode="auto">
            <a:xfrm>
              <a:off x="2137" y="559"/>
              <a:ext cx="19" cy="18"/>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8" name="Freeform 23"/>
            <p:cNvSpPr>
              <a:spLocks/>
            </p:cNvSpPr>
            <p:nvPr/>
          </p:nvSpPr>
          <p:spPr bwMode="auto">
            <a:xfrm>
              <a:off x="2137" y="523"/>
              <a:ext cx="19" cy="20"/>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9" name="Freeform 24"/>
            <p:cNvSpPr>
              <a:spLocks/>
            </p:cNvSpPr>
            <p:nvPr/>
          </p:nvSpPr>
          <p:spPr bwMode="auto">
            <a:xfrm>
              <a:off x="2137" y="805"/>
              <a:ext cx="19" cy="19"/>
            </a:xfrm>
            <a:custGeom>
              <a:avLst/>
              <a:gdLst>
                <a:gd name="T0" fmla="*/ 0 w 74"/>
                <a:gd name="T1" fmla="*/ 0 h 75"/>
                <a:gd name="T2" fmla="*/ 0 w 74"/>
                <a:gd name="T3" fmla="*/ 0 h 75"/>
                <a:gd name="T4" fmla="*/ 0 w 74"/>
                <a:gd name="T5" fmla="*/ 0 h 75"/>
                <a:gd name="T6" fmla="*/ 0 w 74"/>
                <a:gd name="T7" fmla="*/ 0 h 75"/>
                <a:gd name="T8" fmla="*/ 0 w 74"/>
                <a:gd name="T9" fmla="*/ 0 h 75"/>
                <a:gd name="T10" fmla="*/ 0 w 74"/>
                <a:gd name="T11" fmla="*/ 0 h 75"/>
                <a:gd name="T12" fmla="*/ 0 w 74"/>
                <a:gd name="T13" fmla="*/ 0 h 75"/>
                <a:gd name="T14" fmla="*/ 0 w 74"/>
                <a:gd name="T15" fmla="*/ 0 h 75"/>
                <a:gd name="T16" fmla="*/ 0 w 74"/>
                <a:gd name="T17" fmla="*/ 0 h 75"/>
                <a:gd name="T18" fmla="*/ 0 w 74"/>
                <a:gd name="T19" fmla="*/ 0 h 75"/>
                <a:gd name="T20" fmla="*/ 0 w 74"/>
                <a:gd name="T21" fmla="*/ 0 h 75"/>
                <a:gd name="T22" fmla="*/ 0 w 74"/>
                <a:gd name="T23" fmla="*/ 0 h 75"/>
                <a:gd name="T24" fmla="*/ 0 w 74"/>
                <a:gd name="T25" fmla="*/ 0 h 75"/>
                <a:gd name="T26" fmla="*/ 0 w 74"/>
                <a:gd name="T27" fmla="*/ 0 h 75"/>
                <a:gd name="T28" fmla="*/ 0 w 74"/>
                <a:gd name="T29" fmla="*/ 0 h 75"/>
                <a:gd name="T30" fmla="*/ 0 w 74"/>
                <a:gd name="T31" fmla="*/ 0 h 75"/>
                <a:gd name="T32" fmla="*/ 0 w 74"/>
                <a:gd name="T33" fmla="*/ 0 h 75"/>
                <a:gd name="T34" fmla="*/ 0 w 74"/>
                <a:gd name="T35" fmla="*/ 0 h 75"/>
                <a:gd name="T36" fmla="*/ 0 w 74"/>
                <a:gd name="T37" fmla="*/ 0 h 75"/>
                <a:gd name="T38" fmla="*/ 0 w 74"/>
                <a:gd name="T39" fmla="*/ 0 h 75"/>
                <a:gd name="T40" fmla="*/ 0 w 74"/>
                <a:gd name="T41" fmla="*/ 0 h 75"/>
                <a:gd name="T42" fmla="*/ 0 w 74"/>
                <a:gd name="T43" fmla="*/ 0 h 75"/>
                <a:gd name="T44" fmla="*/ 0 w 74"/>
                <a:gd name="T45" fmla="*/ 0 h 75"/>
                <a:gd name="T46" fmla="*/ 0 w 74"/>
                <a:gd name="T47" fmla="*/ 0 h 75"/>
                <a:gd name="T48" fmla="*/ 0 w 74"/>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5"/>
                <a:gd name="T77" fmla="*/ 74 w 74"/>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5">
                  <a:moveTo>
                    <a:pt x="56" y="71"/>
                  </a:moveTo>
                  <a:lnTo>
                    <a:pt x="67" y="61"/>
                  </a:lnTo>
                  <a:lnTo>
                    <a:pt x="74" y="47"/>
                  </a:lnTo>
                  <a:lnTo>
                    <a:pt x="74" y="34"/>
                  </a:lnTo>
                  <a:lnTo>
                    <a:pt x="70" y="19"/>
                  </a:lnTo>
                  <a:lnTo>
                    <a:pt x="66" y="13"/>
                  </a:lnTo>
                  <a:lnTo>
                    <a:pt x="60" y="8"/>
                  </a:lnTo>
                  <a:lnTo>
                    <a:pt x="54" y="3"/>
                  </a:lnTo>
                  <a:lnTo>
                    <a:pt x="47" y="0"/>
                  </a:lnTo>
                  <a:lnTo>
                    <a:pt x="40" y="0"/>
                  </a:lnTo>
                  <a:lnTo>
                    <a:pt x="33" y="0"/>
                  </a:lnTo>
                  <a:lnTo>
                    <a:pt x="25" y="2"/>
                  </a:lnTo>
                  <a:lnTo>
                    <a:pt x="18" y="5"/>
                  </a:lnTo>
                  <a:lnTo>
                    <a:pt x="7" y="15"/>
                  </a:lnTo>
                  <a:lnTo>
                    <a:pt x="1" y="28"/>
                  </a:lnTo>
                  <a:lnTo>
                    <a:pt x="0" y="42"/>
                  </a:lnTo>
                  <a:lnTo>
                    <a:pt x="5" y="57"/>
                  </a:lnTo>
                  <a:lnTo>
                    <a:pt x="10" y="62"/>
                  </a:lnTo>
                  <a:lnTo>
                    <a:pt x="15" y="68"/>
                  </a:lnTo>
                  <a:lnTo>
                    <a:pt x="21" y="73"/>
                  </a:lnTo>
                  <a:lnTo>
                    <a:pt x="28" y="74"/>
                  </a:lnTo>
                  <a:lnTo>
                    <a:pt x="34" y="75"/>
                  </a:lnTo>
                  <a:lnTo>
                    <a:pt x="41" y="75"/>
                  </a:lnTo>
                  <a:lnTo>
                    <a:pt x="49" y="74"/>
                  </a:lnTo>
                  <a:lnTo>
                    <a:pt x="56" y="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0" name="Freeform 25"/>
            <p:cNvSpPr>
              <a:spLocks/>
            </p:cNvSpPr>
            <p:nvPr/>
          </p:nvSpPr>
          <p:spPr bwMode="auto">
            <a:xfrm>
              <a:off x="2137" y="76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1" name="Freeform 26"/>
            <p:cNvSpPr>
              <a:spLocks/>
            </p:cNvSpPr>
            <p:nvPr/>
          </p:nvSpPr>
          <p:spPr bwMode="auto">
            <a:xfrm>
              <a:off x="2137" y="734"/>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2" name="Freeform 27"/>
            <p:cNvSpPr>
              <a:spLocks/>
            </p:cNvSpPr>
            <p:nvPr/>
          </p:nvSpPr>
          <p:spPr bwMode="auto">
            <a:xfrm>
              <a:off x="2137" y="699"/>
              <a:ext cx="19" cy="19"/>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3" name="Freeform 28"/>
            <p:cNvSpPr>
              <a:spLocks/>
            </p:cNvSpPr>
            <p:nvPr/>
          </p:nvSpPr>
          <p:spPr bwMode="auto">
            <a:xfrm>
              <a:off x="2149" y="806"/>
              <a:ext cx="214" cy="367"/>
            </a:xfrm>
            <a:custGeom>
              <a:avLst/>
              <a:gdLst>
                <a:gd name="T0" fmla="*/ 1 w 423"/>
                <a:gd name="T1" fmla="*/ 1 h 726"/>
                <a:gd name="T2" fmla="*/ 1 w 423"/>
                <a:gd name="T3" fmla="*/ 1 h 726"/>
                <a:gd name="T4" fmla="*/ 1 w 423"/>
                <a:gd name="T5" fmla="*/ 0 h 726"/>
                <a:gd name="T6" fmla="*/ 0 w 423"/>
                <a:gd name="T7" fmla="*/ 1 h 726"/>
                <a:gd name="T8" fmla="*/ 1 w 423"/>
                <a:gd name="T9" fmla="*/ 1 h 726"/>
                <a:gd name="T10" fmla="*/ 1 w 423"/>
                <a:gd name="T11" fmla="*/ 1 h 726"/>
                <a:gd name="T12" fmla="*/ 1 w 423"/>
                <a:gd name="T13" fmla="*/ 1 h 726"/>
                <a:gd name="T14" fmla="*/ 1 w 423"/>
                <a:gd name="T15" fmla="*/ 1 h 726"/>
                <a:gd name="T16" fmla="*/ 1 w 423"/>
                <a:gd name="T17" fmla="*/ 1 h 726"/>
                <a:gd name="T18" fmla="*/ 1 w 423"/>
                <a:gd name="T19" fmla="*/ 1 h 726"/>
                <a:gd name="T20" fmla="*/ 1 w 423"/>
                <a:gd name="T21" fmla="*/ 1 h 726"/>
                <a:gd name="T22" fmla="*/ 1 w 423"/>
                <a:gd name="T23" fmla="*/ 1 h 726"/>
                <a:gd name="T24" fmla="*/ 1 w 423"/>
                <a:gd name="T25" fmla="*/ 1 h 726"/>
                <a:gd name="T26" fmla="*/ 1 w 423"/>
                <a:gd name="T27" fmla="*/ 1 h 726"/>
                <a:gd name="T28" fmla="*/ 1 w 423"/>
                <a:gd name="T29" fmla="*/ 1 h 726"/>
                <a:gd name="T30" fmla="*/ 1 w 423"/>
                <a:gd name="T31" fmla="*/ 1 h 7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3"/>
                <a:gd name="T49" fmla="*/ 0 h 726"/>
                <a:gd name="T50" fmla="*/ 423 w 423"/>
                <a:gd name="T51" fmla="*/ 726 h 7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3" h="726">
                  <a:moveTo>
                    <a:pt x="333" y="111"/>
                  </a:moveTo>
                  <a:lnTo>
                    <a:pt x="219" y="18"/>
                  </a:lnTo>
                  <a:lnTo>
                    <a:pt x="45" y="0"/>
                  </a:lnTo>
                  <a:lnTo>
                    <a:pt x="0" y="249"/>
                  </a:lnTo>
                  <a:lnTo>
                    <a:pt x="36" y="405"/>
                  </a:lnTo>
                  <a:lnTo>
                    <a:pt x="141" y="507"/>
                  </a:lnTo>
                  <a:lnTo>
                    <a:pt x="117" y="540"/>
                  </a:lnTo>
                  <a:lnTo>
                    <a:pt x="144" y="693"/>
                  </a:lnTo>
                  <a:lnTo>
                    <a:pt x="327" y="726"/>
                  </a:lnTo>
                  <a:lnTo>
                    <a:pt x="423" y="639"/>
                  </a:lnTo>
                  <a:lnTo>
                    <a:pt x="396" y="474"/>
                  </a:lnTo>
                  <a:lnTo>
                    <a:pt x="300" y="423"/>
                  </a:lnTo>
                  <a:lnTo>
                    <a:pt x="309" y="255"/>
                  </a:lnTo>
                  <a:lnTo>
                    <a:pt x="270" y="207"/>
                  </a:lnTo>
                  <a:lnTo>
                    <a:pt x="315" y="168"/>
                  </a:lnTo>
                  <a:lnTo>
                    <a:pt x="333" y="111"/>
                  </a:lnTo>
                  <a:close/>
                </a:path>
              </a:pathLst>
            </a:custGeom>
            <a:solidFill>
              <a:schemeClr val="tx2"/>
            </a:solidFill>
            <a:ln w="12700">
              <a:solidFill>
                <a:schemeClr val="bg1"/>
              </a:solidFill>
              <a:round/>
              <a:headEnd/>
              <a:tailEnd/>
            </a:ln>
          </p:spPr>
          <p:txBody>
            <a:bodyPr wrap="none" lIns="0" tIns="0" rIns="0" bIns="0" anchor="ctr">
              <a:spAutoFit/>
            </a:bodyPr>
            <a:lstStyle/>
            <a:p>
              <a:endParaRPr lang="en-US"/>
            </a:p>
          </p:txBody>
        </p:sp>
        <p:sp>
          <p:nvSpPr>
            <p:cNvPr id="15434" name="Freeform 29"/>
            <p:cNvSpPr>
              <a:spLocks/>
            </p:cNvSpPr>
            <p:nvPr/>
          </p:nvSpPr>
          <p:spPr bwMode="auto">
            <a:xfrm flipH="1">
              <a:off x="2549" y="807"/>
              <a:ext cx="213" cy="367"/>
            </a:xfrm>
            <a:custGeom>
              <a:avLst/>
              <a:gdLst>
                <a:gd name="T0" fmla="*/ 1 w 423"/>
                <a:gd name="T1" fmla="*/ 1 h 726"/>
                <a:gd name="T2" fmla="*/ 1 w 423"/>
                <a:gd name="T3" fmla="*/ 1 h 726"/>
                <a:gd name="T4" fmla="*/ 1 w 423"/>
                <a:gd name="T5" fmla="*/ 0 h 726"/>
                <a:gd name="T6" fmla="*/ 0 w 423"/>
                <a:gd name="T7" fmla="*/ 1 h 726"/>
                <a:gd name="T8" fmla="*/ 1 w 423"/>
                <a:gd name="T9" fmla="*/ 1 h 726"/>
                <a:gd name="T10" fmla="*/ 1 w 423"/>
                <a:gd name="T11" fmla="*/ 1 h 726"/>
                <a:gd name="T12" fmla="*/ 1 w 423"/>
                <a:gd name="T13" fmla="*/ 1 h 726"/>
                <a:gd name="T14" fmla="*/ 1 w 423"/>
                <a:gd name="T15" fmla="*/ 1 h 726"/>
                <a:gd name="T16" fmla="*/ 1 w 423"/>
                <a:gd name="T17" fmla="*/ 1 h 726"/>
                <a:gd name="T18" fmla="*/ 1 w 423"/>
                <a:gd name="T19" fmla="*/ 1 h 726"/>
                <a:gd name="T20" fmla="*/ 1 w 423"/>
                <a:gd name="T21" fmla="*/ 1 h 726"/>
                <a:gd name="T22" fmla="*/ 1 w 423"/>
                <a:gd name="T23" fmla="*/ 1 h 726"/>
                <a:gd name="T24" fmla="*/ 1 w 423"/>
                <a:gd name="T25" fmla="*/ 1 h 726"/>
                <a:gd name="T26" fmla="*/ 1 w 423"/>
                <a:gd name="T27" fmla="*/ 1 h 726"/>
                <a:gd name="T28" fmla="*/ 1 w 423"/>
                <a:gd name="T29" fmla="*/ 1 h 726"/>
                <a:gd name="T30" fmla="*/ 1 w 423"/>
                <a:gd name="T31" fmla="*/ 1 h 7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3"/>
                <a:gd name="T49" fmla="*/ 0 h 726"/>
                <a:gd name="T50" fmla="*/ 423 w 423"/>
                <a:gd name="T51" fmla="*/ 726 h 7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3" h="726">
                  <a:moveTo>
                    <a:pt x="333" y="111"/>
                  </a:moveTo>
                  <a:lnTo>
                    <a:pt x="219" y="18"/>
                  </a:lnTo>
                  <a:lnTo>
                    <a:pt x="45" y="0"/>
                  </a:lnTo>
                  <a:lnTo>
                    <a:pt x="0" y="249"/>
                  </a:lnTo>
                  <a:lnTo>
                    <a:pt x="36" y="405"/>
                  </a:lnTo>
                  <a:lnTo>
                    <a:pt x="141" y="507"/>
                  </a:lnTo>
                  <a:lnTo>
                    <a:pt x="117" y="540"/>
                  </a:lnTo>
                  <a:lnTo>
                    <a:pt x="144" y="693"/>
                  </a:lnTo>
                  <a:lnTo>
                    <a:pt x="327" y="726"/>
                  </a:lnTo>
                  <a:lnTo>
                    <a:pt x="423" y="639"/>
                  </a:lnTo>
                  <a:lnTo>
                    <a:pt x="396" y="474"/>
                  </a:lnTo>
                  <a:lnTo>
                    <a:pt x="300" y="423"/>
                  </a:lnTo>
                  <a:lnTo>
                    <a:pt x="309" y="255"/>
                  </a:lnTo>
                  <a:lnTo>
                    <a:pt x="270" y="207"/>
                  </a:lnTo>
                  <a:lnTo>
                    <a:pt x="315" y="168"/>
                  </a:lnTo>
                  <a:lnTo>
                    <a:pt x="333" y="111"/>
                  </a:lnTo>
                  <a:close/>
                </a:path>
              </a:pathLst>
            </a:custGeom>
            <a:solidFill>
              <a:schemeClr val="tx2"/>
            </a:solidFill>
            <a:ln w="12700">
              <a:solidFill>
                <a:schemeClr val="bg1"/>
              </a:solidFill>
              <a:round/>
              <a:headEnd/>
              <a:tailEnd/>
            </a:ln>
          </p:spPr>
          <p:txBody>
            <a:bodyPr wrap="none" lIns="0" tIns="0" rIns="0" bIns="0" anchor="ctr">
              <a:spAutoFit/>
            </a:bodyPr>
            <a:lstStyle/>
            <a:p>
              <a:endParaRPr lang="en-US"/>
            </a:p>
          </p:txBody>
        </p:sp>
        <p:sp>
          <p:nvSpPr>
            <p:cNvPr id="15435" name="Freeform 30"/>
            <p:cNvSpPr>
              <a:spLocks/>
            </p:cNvSpPr>
            <p:nvPr/>
          </p:nvSpPr>
          <p:spPr bwMode="auto">
            <a:xfrm>
              <a:off x="2163" y="681"/>
              <a:ext cx="593" cy="376"/>
            </a:xfrm>
            <a:custGeom>
              <a:avLst/>
              <a:gdLst>
                <a:gd name="T0" fmla="*/ 1 w 1176"/>
                <a:gd name="T1" fmla="*/ 1 h 744"/>
                <a:gd name="T2" fmla="*/ 1 w 1176"/>
                <a:gd name="T3" fmla="*/ 1 h 744"/>
                <a:gd name="T4" fmla="*/ 1 w 1176"/>
                <a:gd name="T5" fmla="*/ 1 h 744"/>
                <a:gd name="T6" fmla="*/ 1 w 1176"/>
                <a:gd name="T7" fmla="*/ 1 h 744"/>
                <a:gd name="T8" fmla="*/ 0 w 1176"/>
                <a:gd name="T9" fmla="*/ 1 h 744"/>
                <a:gd name="T10" fmla="*/ 1 w 1176"/>
                <a:gd name="T11" fmla="*/ 1 h 744"/>
                <a:gd name="T12" fmla="*/ 1 w 1176"/>
                <a:gd name="T13" fmla="*/ 1 h 744"/>
                <a:gd name="T14" fmla="*/ 1 w 1176"/>
                <a:gd name="T15" fmla="*/ 1 h 744"/>
                <a:gd name="T16" fmla="*/ 1 w 1176"/>
                <a:gd name="T17" fmla="*/ 0 h 744"/>
                <a:gd name="T18" fmla="*/ 1 w 1176"/>
                <a:gd name="T19" fmla="*/ 1 h 744"/>
                <a:gd name="T20" fmla="*/ 2 w 1176"/>
                <a:gd name="T21" fmla="*/ 1 h 744"/>
                <a:gd name="T22" fmla="*/ 2 w 1176"/>
                <a:gd name="T23" fmla="*/ 1 h 744"/>
                <a:gd name="T24" fmla="*/ 1 w 1176"/>
                <a:gd name="T25" fmla="*/ 1 h 744"/>
                <a:gd name="T26" fmla="*/ 1 w 1176"/>
                <a:gd name="T27" fmla="*/ 1 h 744"/>
                <a:gd name="T28" fmla="*/ 1 w 1176"/>
                <a:gd name="T29" fmla="*/ 1 h 7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6"/>
                <a:gd name="T46" fmla="*/ 0 h 744"/>
                <a:gd name="T47" fmla="*/ 1176 w 1176"/>
                <a:gd name="T48" fmla="*/ 744 h 7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6" h="744">
                  <a:moveTo>
                    <a:pt x="789" y="720"/>
                  </a:moveTo>
                  <a:lnTo>
                    <a:pt x="378" y="744"/>
                  </a:lnTo>
                  <a:lnTo>
                    <a:pt x="345" y="471"/>
                  </a:lnTo>
                  <a:lnTo>
                    <a:pt x="303" y="360"/>
                  </a:lnTo>
                  <a:lnTo>
                    <a:pt x="0" y="249"/>
                  </a:lnTo>
                  <a:lnTo>
                    <a:pt x="15" y="153"/>
                  </a:lnTo>
                  <a:lnTo>
                    <a:pt x="213" y="48"/>
                  </a:lnTo>
                  <a:lnTo>
                    <a:pt x="402" y="6"/>
                  </a:lnTo>
                  <a:lnTo>
                    <a:pt x="654" y="0"/>
                  </a:lnTo>
                  <a:lnTo>
                    <a:pt x="873" y="21"/>
                  </a:lnTo>
                  <a:lnTo>
                    <a:pt x="1056" y="102"/>
                  </a:lnTo>
                  <a:lnTo>
                    <a:pt x="1176" y="234"/>
                  </a:lnTo>
                  <a:lnTo>
                    <a:pt x="855" y="360"/>
                  </a:lnTo>
                  <a:lnTo>
                    <a:pt x="795" y="483"/>
                  </a:lnTo>
                  <a:lnTo>
                    <a:pt x="789" y="72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5436" name="Oval 31"/>
            <p:cNvSpPr>
              <a:spLocks noChangeArrowheads="1"/>
            </p:cNvSpPr>
            <p:nvPr/>
          </p:nvSpPr>
          <p:spPr bwMode="auto">
            <a:xfrm>
              <a:off x="2336" y="478"/>
              <a:ext cx="221" cy="242"/>
            </a:xfrm>
            <a:prstGeom prst="ellipse">
              <a:avLst/>
            </a:prstGeom>
            <a:solidFill>
              <a:schemeClr val="tx2"/>
            </a:solidFill>
            <a:ln w="12700" algn="ctr">
              <a:solidFill>
                <a:schemeClr val="bg1"/>
              </a:solidFill>
              <a:round/>
              <a:headEnd/>
              <a:tailEnd/>
            </a:ln>
          </p:spPr>
          <p:txBody>
            <a:bodyPr lIns="0" tIns="0" rIns="0" bIns="0" anchor="ctr">
              <a:spAutoFit/>
            </a:bodyPr>
            <a:lstStyle/>
            <a:p>
              <a:endParaRPr lang="en-US"/>
            </a:p>
          </p:txBody>
        </p:sp>
        <p:sp>
          <p:nvSpPr>
            <p:cNvPr id="15437" name="Rectangle 32"/>
            <p:cNvSpPr>
              <a:spLocks noChangeArrowheads="1"/>
            </p:cNvSpPr>
            <p:nvPr/>
          </p:nvSpPr>
          <p:spPr bwMode="auto">
            <a:xfrm>
              <a:off x="2355" y="1031"/>
              <a:ext cx="206" cy="18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5438" name="Freeform 33"/>
            <p:cNvSpPr>
              <a:spLocks/>
            </p:cNvSpPr>
            <p:nvPr/>
          </p:nvSpPr>
          <p:spPr bwMode="auto">
            <a:xfrm>
              <a:off x="2327" y="681"/>
              <a:ext cx="240" cy="470"/>
            </a:xfrm>
            <a:custGeom>
              <a:avLst/>
              <a:gdLst>
                <a:gd name="T0" fmla="*/ 1 w 476"/>
                <a:gd name="T1" fmla="*/ 0 h 988"/>
                <a:gd name="T2" fmla="*/ 1 w 476"/>
                <a:gd name="T3" fmla="*/ 0 h 988"/>
                <a:gd name="T4" fmla="*/ 1 w 476"/>
                <a:gd name="T5" fmla="*/ 0 h 988"/>
                <a:gd name="T6" fmla="*/ 0 w 476"/>
                <a:gd name="T7" fmla="*/ 0 h 988"/>
                <a:gd name="T8" fmla="*/ 1 w 476"/>
                <a:gd name="T9" fmla="*/ 0 h 988"/>
                <a:gd name="T10" fmla="*/ 1 w 476"/>
                <a:gd name="T11" fmla="*/ 0 h 988"/>
                <a:gd name="T12" fmla="*/ 1 w 476"/>
                <a:gd name="T13" fmla="*/ 0 h 988"/>
                <a:gd name="T14" fmla="*/ 1 w 476"/>
                <a:gd name="T15" fmla="*/ 0 h 988"/>
                <a:gd name="T16" fmla="*/ 1 w 476"/>
                <a:gd name="T17" fmla="*/ 0 h 988"/>
                <a:gd name="T18" fmla="*/ 1 w 476"/>
                <a:gd name="T19" fmla="*/ 0 h 988"/>
                <a:gd name="T20" fmla="*/ 1 w 476"/>
                <a:gd name="T21" fmla="*/ 0 h 988"/>
                <a:gd name="T22" fmla="*/ 1 w 476"/>
                <a:gd name="T23" fmla="*/ 0 h 988"/>
                <a:gd name="T24" fmla="*/ 1 w 476"/>
                <a:gd name="T25" fmla="*/ 0 h 988"/>
                <a:gd name="T26" fmla="*/ 1 w 476"/>
                <a:gd name="T27" fmla="*/ 0 h 988"/>
                <a:gd name="T28" fmla="*/ 1 w 476"/>
                <a:gd name="T29" fmla="*/ 0 h 9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6"/>
                <a:gd name="T46" fmla="*/ 0 h 988"/>
                <a:gd name="T47" fmla="*/ 476 w 476"/>
                <a:gd name="T48" fmla="*/ 988 h 9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6" h="988">
                  <a:moveTo>
                    <a:pt x="64" y="988"/>
                  </a:moveTo>
                  <a:lnTo>
                    <a:pt x="52" y="488"/>
                  </a:lnTo>
                  <a:lnTo>
                    <a:pt x="28" y="448"/>
                  </a:lnTo>
                  <a:lnTo>
                    <a:pt x="0" y="208"/>
                  </a:lnTo>
                  <a:lnTo>
                    <a:pt x="20" y="8"/>
                  </a:lnTo>
                  <a:lnTo>
                    <a:pt x="68" y="8"/>
                  </a:lnTo>
                  <a:lnTo>
                    <a:pt x="72" y="256"/>
                  </a:lnTo>
                  <a:lnTo>
                    <a:pt x="392" y="248"/>
                  </a:lnTo>
                  <a:lnTo>
                    <a:pt x="392" y="12"/>
                  </a:lnTo>
                  <a:lnTo>
                    <a:pt x="440" y="0"/>
                  </a:lnTo>
                  <a:lnTo>
                    <a:pt x="464" y="184"/>
                  </a:lnTo>
                  <a:lnTo>
                    <a:pt x="464" y="404"/>
                  </a:lnTo>
                  <a:lnTo>
                    <a:pt x="440" y="460"/>
                  </a:lnTo>
                  <a:lnTo>
                    <a:pt x="476" y="980"/>
                  </a:lnTo>
                  <a:lnTo>
                    <a:pt x="64" y="988"/>
                  </a:lnTo>
                  <a:close/>
                </a:path>
              </a:pathLst>
            </a:custGeom>
            <a:solidFill>
              <a:schemeClr val="bg1"/>
            </a:solidFill>
            <a:ln w="12700">
              <a:solidFill>
                <a:schemeClr val="bg1"/>
              </a:solidFill>
              <a:round/>
              <a:headEnd/>
              <a:tailEnd/>
            </a:ln>
          </p:spPr>
          <p:txBody>
            <a:bodyPr lIns="0" tIns="0" rIns="0" bIns="0" anchor="ctr">
              <a:spAutoFit/>
            </a:bodyPr>
            <a:lstStyle/>
            <a:p>
              <a:endParaRPr lang="en-US"/>
            </a:p>
          </p:txBody>
        </p:sp>
        <p:sp>
          <p:nvSpPr>
            <p:cNvPr id="15439" name="Line 34"/>
            <p:cNvSpPr>
              <a:spLocks noChangeShapeType="1"/>
            </p:cNvSpPr>
            <p:nvPr/>
          </p:nvSpPr>
          <p:spPr bwMode="auto">
            <a:xfrm flipV="1">
              <a:off x="2458" y="1082"/>
              <a:ext cx="0" cy="13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440" name="Freeform 35"/>
            <p:cNvSpPr>
              <a:spLocks/>
            </p:cNvSpPr>
            <p:nvPr/>
          </p:nvSpPr>
          <p:spPr bwMode="auto">
            <a:xfrm>
              <a:off x="2137" y="486"/>
              <a:ext cx="19" cy="20"/>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1"/>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1" name="Freeform 36"/>
            <p:cNvSpPr>
              <a:spLocks/>
            </p:cNvSpPr>
            <p:nvPr/>
          </p:nvSpPr>
          <p:spPr bwMode="auto">
            <a:xfrm>
              <a:off x="2137" y="452"/>
              <a:ext cx="19" cy="18"/>
            </a:xfrm>
            <a:custGeom>
              <a:avLst/>
              <a:gdLst>
                <a:gd name="T0" fmla="*/ 0 w 76"/>
                <a:gd name="T1" fmla="*/ 0 h 75"/>
                <a:gd name="T2" fmla="*/ 0 w 76"/>
                <a:gd name="T3" fmla="*/ 0 h 75"/>
                <a:gd name="T4" fmla="*/ 0 w 76"/>
                <a:gd name="T5" fmla="*/ 0 h 75"/>
                <a:gd name="T6" fmla="*/ 0 w 76"/>
                <a:gd name="T7" fmla="*/ 0 h 75"/>
                <a:gd name="T8" fmla="*/ 0 w 76"/>
                <a:gd name="T9" fmla="*/ 0 h 75"/>
                <a:gd name="T10" fmla="*/ 0 w 76"/>
                <a:gd name="T11" fmla="*/ 0 h 75"/>
                <a:gd name="T12" fmla="*/ 0 w 76"/>
                <a:gd name="T13" fmla="*/ 0 h 75"/>
                <a:gd name="T14" fmla="*/ 0 w 76"/>
                <a:gd name="T15" fmla="*/ 0 h 75"/>
                <a:gd name="T16" fmla="*/ 0 w 76"/>
                <a:gd name="T17" fmla="*/ 0 h 75"/>
                <a:gd name="T18" fmla="*/ 0 w 76"/>
                <a:gd name="T19" fmla="*/ 0 h 75"/>
                <a:gd name="T20" fmla="*/ 0 w 76"/>
                <a:gd name="T21" fmla="*/ 0 h 75"/>
                <a:gd name="T22" fmla="*/ 0 w 76"/>
                <a:gd name="T23" fmla="*/ 0 h 75"/>
                <a:gd name="T24" fmla="*/ 0 w 76"/>
                <a:gd name="T25" fmla="*/ 0 h 75"/>
                <a:gd name="T26" fmla="*/ 0 w 76"/>
                <a:gd name="T27" fmla="*/ 0 h 75"/>
                <a:gd name="T28" fmla="*/ 0 w 76"/>
                <a:gd name="T29" fmla="*/ 0 h 75"/>
                <a:gd name="T30" fmla="*/ 0 w 76"/>
                <a:gd name="T31" fmla="*/ 0 h 75"/>
                <a:gd name="T32" fmla="*/ 0 w 76"/>
                <a:gd name="T33" fmla="*/ 0 h 75"/>
                <a:gd name="T34" fmla="*/ 0 w 76"/>
                <a:gd name="T35" fmla="*/ 0 h 75"/>
                <a:gd name="T36" fmla="*/ 0 w 76"/>
                <a:gd name="T37" fmla="*/ 0 h 75"/>
                <a:gd name="T38" fmla="*/ 0 w 76"/>
                <a:gd name="T39" fmla="*/ 0 h 75"/>
                <a:gd name="T40" fmla="*/ 0 w 76"/>
                <a:gd name="T41" fmla="*/ 0 h 75"/>
                <a:gd name="T42" fmla="*/ 0 w 76"/>
                <a:gd name="T43" fmla="*/ 0 h 75"/>
                <a:gd name="T44" fmla="*/ 0 w 76"/>
                <a:gd name="T45" fmla="*/ 0 h 75"/>
                <a:gd name="T46" fmla="*/ 0 w 76"/>
                <a:gd name="T47" fmla="*/ 0 h 75"/>
                <a:gd name="T48" fmla="*/ 0 w 76"/>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75"/>
                <a:gd name="T77" fmla="*/ 76 w 76"/>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75">
                  <a:moveTo>
                    <a:pt x="66" y="63"/>
                  </a:moveTo>
                  <a:lnTo>
                    <a:pt x="74" y="50"/>
                  </a:lnTo>
                  <a:lnTo>
                    <a:pt x="76" y="36"/>
                  </a:lnTo>
                  <a:lnTo>
                    <a:pt x="72" y="23"/>
                  </a:lnTo>
                  <a:lnTo>
                    <a:pt x="63" y="10"/>
                  </a:lnTo>
                  <a:lnTo>
                    <a:pt x="58" y="6"/>
                  </a:lnTo>
                  <a:lnTo>
                    <a:pt x="51" y="3"/>
                  </a:lnTo>
                  <a:lnTo>
                    <a:pt x="45" y="0"/>
                  </a:lnTo>
                  <a:lnTo>
                    <a:pt x="38" y="0"/>
                  </a:lnTo>
                  <a:lnTo>
                    <a:pt x="29" y="1"/>
                  </a:lnTo>
                  <a:lnTo>
                    <a:pt x="23" y="3"/>
                  </a:lnTo>
                  <a:lnTo>
                    <a:pt x="16" y="7"/>
                  </a:lnTo>
                  <a:lnTo>
                    <a:pt x="10" y="11"/>
                  </a:lnTo>
                  <a:lnTo>
                    <a:pt x="3" y="24"/>
                  </a:lnTo>
                  <a:lnTo>
                    <a:pt x="0" y="39"/>
                  </a:lnTo>
                  <a:lnTo>
                    <a:pt x="4" y="53"/>
                  </a:lnTo>
                  <a:lnTo>
                    <a:pt x="13" y="65"/>
                  </a:lnTo>
                  <a:lnTo>
                    <a:pt x="19" y="69"/>
                  </a:lnTo>
                  <a:lnTo>
                    <a:pt x="26" y="73"/>
                  </a:lnTo>
                  <a:lnTo>
                    <a:pt x="32" y="75"/>
                  </a:lnTo>
                  <a:lnTo>
                    <a:pt x="40" y="75"/>
                  </a:lnTo>
                  <a:lnTo>
                    <a:pt x="48" y="75"/>
                  </a:lnTo>
                  <a:lnTo>
                    <a:pt x="53" y="72"/>
                  </a:lnTo>
                  <a:lnTo>
                    <a:pt x="61" y="69"/>
                  </a:lnTo>
                  <a:lnTo>
                    <a:pt x="66"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2" name="Freeform 37"/>
            <p:cNvSpPr>
              <a:spLocks/>
            </p:cNvSpPr>
            <p:nvPr/>
          </p:nvSpPr>
          <p:spPr bwMode="auto">
            <a:xfrm>
              <a:off x="2293" y="450"/>
              <a:ext cx="303" cy="116"/>
            </a:xfrm>
            <a:custGeom>
              <a:avLst/>
              <a:gdLst>
                <a:gd name="T0" fmla="*/ 0 w 600"/>
                <a:gd name="T1" fmla="*/ 1 h 230"/>
                <a:gd name="T2" fmla="*/ 1 w 600"/>
                <a:gd name="T3" fmla="*/ 1 h 230"/>
                <a:gd name="T4" fmla="*/ 1 w 600"/>
                <a:gd name="T5" fmla="*/ 1 h 230"/>
                <a:gd name="T6" fmla="*/ 1 w 600"/>
                <a:gd name="T7" fmla="*/ 1 h 230"/>
                <a:gd name="T8" fmla="*/ 1 w 600"/>
                <a:gd name="T9" fmla="*/ 1 h 230"/>
                <a:gd name="T10" fmla="*/ 1 w 600"/>
                <a:gd name="T11" fmla="*/ 1 h 230"/>
                <a:gd name="T12" fmla="*/ 1 w 600"/>
                <a:gd name="T13" fmla="*/ 1 h 230"/>
                <a:gd name="T14" fmla="*/ 1 w 600"/>
                <a:gd name="T15" fmla="*/ 1 h 230"/>
                <a:gd name="T16" fmla="*/ 1 w 600"/>
                <a:gd name="T17" fmla="*/ 1 h 230"/>
                <a:gd name="T18" fmla="*/ 1 w 600"/>
                <a:gd name="T19" fmla="*/ 0 h 230"/>
                <a:gd name="T20" fmla="*/ 1 w 600"/>
                <a:gd name="T21" fmla="*/ 0 h 230"/>
                <a:gd name="T22" fmla="*/ 1 w 600"/>
                <a:gd name="T23" fmla="*/ 0 h 230"/>
                <a:gd name="T24" fmla="*/ 1 w 600"/>
                <a:gd name="T25" fmla="*/ 1 h 230"/>
                <a:gd name="T26" fmla="*/ 1 w 600"/>
                <a:gd name="T27" fmla="*/ 1 h 230"/>
                <a:gd name="T28" fmla="*/ 1 w 600"/>
                <a:gd name="T29" fmla="*/ 1 h 230"/>
                <a:gd name="T30" fmla="*/ 1 w 600"/>
                <a:gd name="T31" fmla="*/ 1 h 230"/>
                <a:gd name="T32" fmla="*/ 1 w 600"/>
                <a:gd name="T33" fmla="*/ 1 h 230"/>
                <a:gd name="T34" fmla="*/ 1 w 600"/>
                <a:gd name="T35" fmla="*/ 1 h 230"/>
                <a:gd name="T36" fmla="*/ 1 w 600"/>
                <a:gd name="T37" fmla="*/ 1 h 230"/>
                <a:gd name="T38" fmla="*/ 1 w 600"/>
                <a:gd name="T39" fmla="*/ 1 h 230"/>
                <a:gd name="T40" fmla="*/ 1 w 600"/>
                <a:gd name="T41" fmla="*/ 1 h 230"/>
                <a:gd name="T42" fmla="*/ 0 w 600"/>
                <a:gd name="T43" fmla="*/ 1 h 2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0"/>
                <a:gd name="T67" fmla="*/ 0 h 230"/>
                <a:gd name="T68" fmla="*/ 600 w 600"/>
                <a:gd name="T69" fmla="*/ 230 h 2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0" h="230">
                  <a:moveTo>
                    <a:pt x="0" y="230"/>
                  </a:moveTo>
                  <a:lnTo>
                    <a:pt x="600" y="230"/>
                  </a:lnTo>
                  <a:lnTo>
                    <a:pt x="572" y="202"/>
                  </a:lnTo>
                  <a:lnTo>
                    <a:pt x="538" y="186"/>
                  </a:lnTo>
                  <a:lnTo>
                    <a:pt x="508" y="180"/>
                  </a:lnTo>
                  <a:lnTo>
                    <a:pt x="500" y="122"/>
                  </a:lnTo>
                  <a:lnTo>
                    <a:pt x="476" y="72"/>
                  </a:lnTo>
                  <a:lnTo>
                    <a:pt x="424" y="30"/>
                  </a:lnTo>
                  <a:lnTo>
                    <a:pt x="376" y="10"/>
                  </a:lnTo>
                  <a:lnTo>
                    <a:pt x="326" y="0"/>
                  </a:lnTo>
                  <a:lnTo>
                    <a:pt x="298" y="0"/>
                  </a:lnTo>
                  <a:lnTo>
                    <a:pt x="260" y="0"/>
                  </a:lnTo>
                  <a:lnTo>
                    <a:pt x="208" y="12"/>
                  </a:lnTo>
                  <a:lnTo>
                    <a:pt x="174" y="32"/>
                  </a:lnTo>
                  <a:lnTo>
                    <a:pt x="140" y="54"/>
                  </a:lnTo>
                  <a:lnTo>
                    <a:pt x="114" y="90"/>
                  </a:lnTo>
                  <a:lnTo>
                    <a:pt x="98" y="118"/>
                  </a:lnTo>
                  <a:lnTo>
                    <a:pt x="92" y="152"/>
                  </a:lnTo>
                  <a:lnTo>
                    <a:pt x="90" y="180"/>
                  </a:lnTo>
                  <a:lnTo>
                    <a:pt x="46" y="190"/>
                  </a:lnTo>
                  <a:lnTo>
                    <a:pt x="16" y="212"/>
                  </a:lnTo>
                  <a:lnTo>
                    <a:pt x="0" y="23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5443" name="Freeform 38"/>
            <p:cNvSpPr>
              <a:spLocks/>
            </p:cNvSpPr>
            <p:nvPr/>
          </p:nvSpPr>
          <p:spPr bwMode="auto">
            <a:xfrm>
              <a:off x="2464" y="461"/>
              <a:ext cx="68" cy="84"/>
            </a:xfrm>
            <a:custGeom>
              <a:avLst/>
              <a:gdLst>
                <a:gd name="T0" fmla="*/ 0 w 347"/>
                <a:gd name="T1" fmla="*/ 0 h 433"/>
                <a:gd name="T2" fmla="*/ 0 w 347"/>
                <a:gd name="T3" fmla="*/ 0 h 433"/>
                <a:gd name="T4" fmla="*/ 0 w 347"/>
                <a:gd name="T5" fmla="*/ 0 h 433"/>
                <a:gd name="T6" fmla="*/ 0 w 347"/>
                <a:gd name="T7" fmla="*/ 0 h 433"/>
                <a:gd name="T8" fmla="*/ 0 w 347"/>
                <a:gd name="T9" fmla="*/ 0 h 433"/>
                <a:gd name="T10" fmla="*/ 0 w 347"/>
                <a:gd name="T11" fmla="*/ 0 h 433"/>
                <a:gd name="T12" fmla="*/ 0 w 347"/>
                <a:gd name="T13" fmla="*/ 0 h 433"/>
                <a:gd name="T14" fmla="*/ 0 w 347"/>
                <a:gd name="T15" fmla="*/ 0 h 433"/>
                <a:gd name="T16" fmla="*/ 0 w 347"/>
                <a:gd name="T17" fmla="*/ 0 h 433"/>
                <a:gd name="T18" fmla="*/ 0 w 347"/>
                <a:gd name="T19" fmla="*/ 0 h 433"/>
                <a:gd name="T20" fmla="*/ 0 w 347"/>
                <a:gd name="T21" fmla="*/ 0 h 433"/>
                <a:gd name="T22" fmla="*/ 0 w 347"/>
                <a:gd name="T23" fmla="*/ 0 h 433"/>
                <a:gd name="T24" fmla="*/ 0 w 347"/>
                <a:gd name="T25" fmla="*/ 0 h 433"/>
                <a:gd name="T26" fmla="*/ 0 w 347"/>
                <a:gd name="T27" fmla="*/ 0 h 433"/>
                <a:gd name="T28" fmla="*/ 0 w 347"/>
                <a:gd name="T29" fmla="*/ 0 h 433"/>
                <a:gd name="T30" fmla="*/ 0 w 347"/>
                <a:gd name="T31" fmla="*/ 0 h 433"/>
                <a:gd name="T32" fmla="*/ 0 w 347"/>
                <a:gd name="T33" fmla="*/ 0 h 433"/>
                <a:gd name="T34" fmla="*/ 0 w 347"/>
                <a:gd name="T35" fmla="*/ 0 h 433"/>
                <a:gd name="T36" fmla="*/ 0 w 347"/>
                <a:gd name="T37" fmla="*/ 0 h 433"/>
                <a:gd name="T38" fmla="*/ 0 w 347"/>
                <a:gd name="T39" fmla="*/ 0 h 433"/>
                <a:gd name="T40" fmla="*/ 0 w 347"/>
                <a:gd name="T41" fmla="*/ 0 h 433"/>
                <a:gd name="T42" fmla="*/ 0 w 347"/>
                <a:gd name="T43" fmla="*/ 0 h 433"/>
                <a:gd name="T44" fmla="*/ 0 w 347"/>
                <a:gd name="T45" fmla="*/ 0 h 433"/>
                <a:gd name="T46" fmla="*/ 0 w 347"/>
                <a:gd name="T47" fmla="*/ 0 h 433"/>
                <a:gd name="T48" fmla="*/ 0 w 347"/>
                <a:gd name="T49" fmla="*/ 0 h 433"/>
                <a:gd name="T50" fmla="*/ 0 w 347"/>
                <a:gd name="T51" fmla="*/ 0 h 433"/>
                <a:gd name="T52" fmla="*/ 0 w 347"/>
                <a:gd name="T53" fmla="*/ 0 h 433"/>
                <a:gd name="T54" fmla="*/ 0 w 347"/>
                <a:gd name="T55" fmla="*/ 0 h 433"/>
                <a:gd name="T56" fmla="*/ 0 w 347"/>
                <a:gd name="T57" fmla="*/ 0 h 433"/>
                <a:gd name="T58" fmla="*/ 0 w 347"/>
                <a:gd name="T59" fmla="*/ 0 h 433"/>
                <a:gd name="T60" fmla="*/ 0 w 347"/>
                <a:gd name="T61" fmla="*/ 0 h 433"/>
                <a:gd name="T62" fmla="*/ 0 w 347"/>
                <a:gd name="T63" fmla="*/ 0 h 433"/>
                <a:gd name="T64" fmla="*/ 0 w 347"/>
                <a:gd name="T65" fmla="*/ 0 h 433"/>
                <a:gd name="T66" fmla="*/ 0 w 347"/>
                <a:gd name="T67" fmla="*/ 0 h 433"/>
                <a:gd name="T68" fmla="*/ 0 w 347"/>
                <a:gd name="T69" fmla="*/ 0 h 433"/>
                <a:gd name="T70" fmla="*/ 0 w 347"/>
                <a:gd name="T71" fmla="*/ 0 h 433"/>
                <a:gd name="T72" fmla="*/ 0 w 347"/>
                <a:gd name="T73" fmla="*/ 0 h 433"/>
                <a:gd name="T74" fmla="*/ 0 w 347"/>
                <a:gd name="T75" fmla="*/ 0 h 433"/>
                <a:gd name="T76" fmla="*/ 0 w 347"/>
                <a:gd name="T77" fmla="*/ 0 h 433"/>
                <a:gd name="T78" fmla="*/ 0 w 347"/>
                <a:gd name="T79" fmla="*/ 0 h 433"/>
                <a:gd name="T80" fmla="*/ 0 w 347"/>
                <a:gd name="T81" fmla="*/ 0 h 433"/>
                <a:gd name="T82" fmla="*/ 0 w 347"/>
                <a:gd name="T83" fmla="*/ 0 h 433"/>
                <a:gd name="T84" fmla="*/ 0 w 347"/>
                <a:gd name="T85" fmla="*/ 0 h 433"/>
                <a:gd name="T86" fmla="*/ 0 w 347"/>
                <a:gd name="T87" fmla="*/ 0 h 433"/>
                <a:gd name="T88" fmla="*/ 0 w 347"/>
                <a:gd name="T89" fmla="*/ 0 h 433"/>
                <a:gd name="T90" fmla="*/ 0 w 347"/>
                <a:gd name="T91" fmla="*/ 0 h 433"/>
                <a:gd name="T92" fmla="*/ 0 w 347"/>
                <a:gd name="T93" fmla="*/ 0 h 433"/>
                <a:gd name="T94" fmla="*/ 0 w 347"/>
                <a:gd name="T95" fmla="*/ 0 h 433"/>
                <a:gd name="T96" fmla="*/ 0 w 347"/>
                <a:gd name="T97" fmla="*/ 0 h 433"/>
                <a:gd name="T98" fmla="*/ 0 w 347"/>
                <a:gd name="T99" fmla="*/ 0 h 433"/>
                <a:gd name="T100" fmla="*/ 0 w 347"/>
                <a:gd name="T101" fmla="*/ 0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7"/>
                <a:gd name="T154" fmla="*/ 0 h 433"/>
                <a:gd name="T155" fmla="*/ 347 w 347"/>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7" h="433">
                  <a:moveTo>
                    <a:pt x="24" y="0"/>
                  </a:moveTo>
                  <a:lnTo>
                    <a:pt x="24" y="0"/>
                  </a:lnTo>
                  <a:lnTo>
                    <a:pt x="16" y="0"/>
                  </a:lnTo>
                  <a:lnTo>
                    <a:pt x="8" y="3"/>
                  </a:lnTo>
                  <a:lnTo>
                    <a:pt x="3" y="7"/>
                  </a:lnTo>
                  <a:lnTo>
                    <a:pt x="0" y="14"/>
                  </a:lnTo>
                  <a:lnTo>
                    <a:pt x="0" y="23"/>
                  </a:lnTo>
                  <a:lnTo>
                    <a:pt x="1" y="30"/>
                  </a:lnTo>
                  <a:lnTo>
                    <a:pt x="7" y="36"/>
                  </a:lnTo>
                  <a:lnTo>
                    <a:pt x="14" y="40"/>
                  </a:lnTo>
                  <a:lnTo>
                    <a:pt x="18" y="42"/>
                  </a:lnTo>
                  <a:lnTo>
                    <a:pt x="29" y="45"/>
                  </a:lnTo>
                  <a:lnTo>
                    <a:pt x="42" y="51"/>
                  </a:lnTo>
                  <a:lnTo>
                    <a:pt x="59" y="58"/>
                  </a:lnTo>
                  <a:lnTo>
                    <a:pt x="79" y="68"/>
                  </a:lnTo>
                  <a:lnTo>
                    <a:pt x="101" y="81"/>
                  </a:lnTo>
                  <a:lnTo>
                    <a:pt x="125" y="97"/>
                  </a:lnTo>
                  <a:lnTo>
                    <a:pt x="150" y="115"/>
                  </a:lnTo>
                  <a:lnTo>
                    <a:pt x="174" y="138"/>
                  </a:lnTo>
                  <a:lnTo>
                    <a:pt x="200" y="164"/>
                  </a:lnTo>
                  <a:lnTo>
                    <a:pt x="223" y="195"/>
                  </a:lnTo>
                  <a:lnTo>
                    <a:pt x="246" y="229"/>
                  </a:lnTo>
                  <a:lnTo>
                    <a:pt x="266" y="268"/>
                  </a:lnTo>
                  <a:lnTo>
                    <a:pt x="284" y="313"/>
                  </a:lnTo>
                  <a:lnTo>
                    <a:pt x="296" y="360"/>
                  </a:lnTo>
                  <a:lnTo>
                    <a:pt x="307" y="415"/>
                  </a:lnTo>
                  <a:lnTo>
                    <a:pt x="309" y="422"/>
                  </a:lnTo>
                  <a:lnTo>
                    <a:pt x="314" y="428"/>
                  </a:lnTo>
                  <a:lnTo>
                    <a:pt x="321" y="433"/>
                  </a:lnTo>
                  <a:lnTo>
                    <a:pt x="330" y="433"/>
                  </a:lnTo>
                  <a:lnTo>
                    <a:pt x="337" y="430"/>
                  </a:lnTo>
                  <a:lnTo>
                    <a:pt x="343" y="425"/>
                  </a:lnTo>
                  <a:lnTo>
                    <a:pt x="347" y="418"/>
                  </a:lnTo>
                  <a:lnTo>
                    <a:pt x="347" y="409"/>
                  </a:lnTo>
                  <a:lnTo>
                    <a:pt x="337" y="350"/>
                  </a:lnTo>
                  <a:lnTo>
                    <a:pt x="321" y="297"/>
                  </a:lnTo>
                  <a:lnTo>
                    <a:pt x="302" y="248"/>
                  </a:lnTo>
                  <a:lnTo>
                    <a:pt x="279" y="206"/>
                  </a:lnTo>
                  <a:lnTo>
                    <a:pt x="255" y="167"/>
                  </a:lnTo>
                  <a:lnTo>
                    <a:pt x="227" y="134"/>
                  </a:lnTo>
                  <a:lnTo>
                    <a:pt x="199" y="105"/>
                  </a:lnTo>
                  <a:lnTo>
                    <a:pt x="171" y="81"/>
                  </a:lnTo>
                  <a:lnTo>
                    <a:pt x="144" y="61"/>
                  </a:lnTo>
                  <a:lnTo>
                    <a:pt x="116" y="43"/>
                  </a:lnTo>
                  <a:lnTo>
                    <a:pt x="92" y="29"/>
                  </a:lnTo>
                  <a:lnTo>
                    <a:pt x="70" y="17"/>
                  </a:lnTo>
                  <a:lnTo>
                    <a:pt x="52" y="10"/>
                  </a:lnTo>
                  <a:lnTo>
                    <a:pt x="37" y="4"/>
                  </a:lnTo>
                  <a:lnTo>
                    <a:pt x="29" y="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4" name="Freeform 39"/>
            <p:cNvSpPr>
              <a:spLocks/>
            </p:cNvSpPr>
            <p:nvPr/>
          </p:nvSpPr>
          <p:spPr bwMode="auto">
            <a:xfrm>
              <a:off x="2351" y="461"/>
              <a:ext cx="69" cy="84"/>
            </a:xfrm>
            <a:custGeom>
              <a:avLst/>
              <a:gdLst>
                <a:gd name="T0" fmla="*/ 0 w 350"/>
                <a:gd name="T1" fmla="*/ 0 h 433"/>
                <a:gd name="T2" fmla="*/ 0 w 350"/>
                <a:gd name="T3" fmla="*/ 0 h 433"/>
                <a:gd name="T4" fmla="*/ 0 w 350"/>
                <a:gd name="T5" fmla="*/ 0 h 433"/>
                <a:gd name="T6" fmla="*/ 0 w 350"/>
                <a:gd name="T7" fmla="*/ 0 h 433"/>
                <a:gd name="T8" fmla="*/ 0 w 350"/>
                <a:gd name="T9" fmla="*/ 0 h 433"/>
                <a:gd name="T10" fmla="*/ 0 w 350"/>
                <a:gd name="T11" fmla="*/ 0 h 433"/>
                <a:gd name="T12" fmla="*/ 0 w 350"/>
                <a:gd name="T13" fmla="*/ 0 h 433"/>
                <a:gd name="T14" fmla="*/ 0 w 350"/>
                <a:gd name="T15" fmla="*/ 0 h 433"/>
                <a:gd name="T16" fmla="*/ 0 w 350"/>
                <a:gd name="T17" fmla="*/ 0 h 433"/>
                <a:gd name="T18" fmla="*/ 0 w 350"/>
                <a:gd name="T19" fmla="*/ 0 h 433"/>
                <a:gd name="T20" fmla="*/ 0 w 350"/>
                <a:gd name="T21" fmla="*/ 0 h 433"/>
                <a:gd name="T22" fmla="*/ 0 w 350"/>
                <a:gd name="T23" fmla="*/ 0 h 433"/>
                <a:gd name="T24" fmla="*/ 0 w 350"/>
                <a:gd name="T25" fmla="*/ 0 h 433"/>
                <a:gd name="T26" fmla="*/ 0 w 350"/>
                <a:gd name="T27" fmla="*/ 0 h 433"/>
                <a:gd name="T28" fmla="*/ 0 w 350"/>
                <a:gd name="T29" fmla="*/ 0 h 433"/>
                <a:gd name="T30" fmla="*/ 0 w 350"/>
                <a:gd name="T31" fmla="*/ 0 h 433"/>
                <a:gd name="T32" fmla="*/ 0 w 350"/>
                <a:gd name="T33" fmla="*/ 0 h 433"/>
                <a:gd name="T34" fmla="*/ 0 w 350"/>
                <a:gd name="T35" fmla="*/ 0 h 433"/>
                <a:gd name="T36" fmla="*/ 0 w 350"/>
                <a:gd name="T37" fmla="*/ 0 h 433"/>
                <a:gd name="T38" fmla="*/ 0 w 350"/>
                <a:gd name="T39" fmla="*/ 0 h 433"/>
                <a:gd name="T40" fmla="*/ 0 w 350"/>
                <a:gd name="T41" fmla="*/ 0 h 433"/>
                <a:gd name="T42" fmla="*/ 0 w 350"/>
                <a:gd name="T43" fmla="*/ 0 h 433"/>
                <a:gd name="T44" fmla="*/ 0 w 350"/>
                <a:gd name="T45" fmla="*/ 0 h 433"/>
                <a:gd name="T46" fmla="*/ 0 w 350"/>
                <a:gd name="T47" fmla="*/ 0 h 433"/>
                <a:gd name="T48" fmla="*/ 0 w 350"/>
                <a:gd name="T49" fmla="*/ 0 h 433"/>
                <a:gd name="T50" fmla="*/ 0 w 350"/>
                <a:gd name="T51" fmla="*/ 0 h 433"/>
                <a:gd name="T52" fmla="*/ 0 w 350"/>
                <a:gd name="T53" fmla="*/ 0 h 433"/>
                <a:gd name="T54" fmla="*/ 0 w 350"/>
                <a:gd name="T55" fmla="*/ 0 h 433"/>
                <a:gd name="T56" fmla="*/ 0 w 350"/>
                <a:gd name="T57" fmla="*/ 0 h 433"/>
                <a:gd name="T58" fmla="*/ 0 w 350"/>
                <a:gd name="T59" fmla="*/ 0 h 433"/>
                <a:gd name="T60" fmla="*/ 0 w 350"/>
                <a:gd name="T61" fmla="*/ 0 h 433"/>
                <a:gd name="T62" fmla="*/ 0 w 350"/>
                <a:gd name="T63" fmla="*/ 0 h 433"/>
                <a:gd name="T64" fmla="*/ 0 w 350"/>
                <a:gd name="T65" fmla="*/ 0 h 433"/>
                <a:gd name="T66" fmla="*/ 0 w 350"/>
                <a:gd name="T67" fmla="*/ 0 h 433"/>
                <a:gd name="T68" fmla="*/ 0 w 350"/>
                <a:gd name="T69" fmla="*/ 0 h 433"/>
                <a:gd name="T70" fmla="*/ 0 w 350"/>
                <a:gd name="T71" fmla="*/ 0 h 433"/>
                <a:gd name="T72" fmla="*/ 0 w 350"/>
                <a:gd name="T73" fmla="*/ 0 h 433"/>
                <a:gd name="T74" fmla="*/ 0 w 350"/>
                <a:gd name="T75" fmla="*/ 0 h 433"/>
                <a:gd name="T76" fmla="*/ 0 w 350"/>
                <a:gd name="T77" fmla="*/ 0 h 433"/>
                <a:gd name="T78" fmla="*/ 0 w 350"/>
                <a:gd name="T79" fmla="*/ 0 h 433"/>
                <a:gd name="T80" fmla="*/ 0 w 350"/>
                <a:gd name="T81" fmla="*/ 0 h 433"/>
                <a:gd name="T82" fmla="*/ 0 w 350"/>
                <a:gd name="T83" fmla="*/ 0 h 433"/>
                <a:gd name="T84" fmla="*/ 0 w 350"/>
                <a:gd name="T85" fmla="*/ 0 h 433"/>
                <a:gd name="T86" fmla="*/ 0 w 350"/>
                <a:gd name="T87" fmla="*/ 0 h 433"/>
                <a:gd name="T88" fmla="*/ 0 w 350"/>
                <a:gd name="T89" fmla="*/ 0 h 433"/>
                <a:gd name="T90" fmla="*/ 0 w 350"/>
                <a:gd name="T91" fmla="*/ 0 h 433"/>
                <a:gd name="T92" fmla="*/ 0 w 350"/>
                <a:gd name="T93" fmla="*/ 0 h 433"/>
                <a:gd name="T94" fmla="*/ 0 w 350"/>
                <a:gd name="T95" fmla="*/ 0 h 433"/>
                <a:gd name="T96" fmla="*/ 0 w 350"/>
                <a:gd name="T97" fmla="*/ 0 h 433"/>
                <a:gd name="T98" fmla="*/ 0 w 350"/>
                <a:gd name="T99" fmla="*/ 0 h 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0"/>
                <a:gd name="T151" fmla="*/ 0 h 433"/>
                <a:gd name="T152" fmla="*/ 350 w 350"/>
                <a:gd name="T153" fmla="*/ 433 h 4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0" h="433">
                  <a:moveTo>
                    <a:pt x="336" y="40"/>
                  </a:moveTo>
                  <a:lnTo>
                    <a:pt x="343" y="36"/>
                  </a:lnTo>
                  <a:lnTo>
                    <a:pt x="349" y="30"/>
                  </a:lnTo>
                  <a:lnTo>
                    <a:pt x="350" y="23"/>
                  </a:lnTo>
                  <a:lnTo>
                    <a:pt x="350" y="14"/>
                  </a:lnTo>
                  <a:lnTo>
                    <a:pt x="346" y="7"/>
                  </a:lnTo>
                  <a:lnTo>
                    <a:pt x="340" y="3"/>
                  </a:lnTo>
                  <a:lnTo>
                    <a:pt x="333" y="0"/>
                  </a:lnTo>
                  <a:lnTo>
                    <a:pt x="326" y="0"/>
                  </a:lnTo>
                  <a:lnTo>
                    <a:pt x="322" y="2"/>
                  </a:lnTo>
                  <a:lnTo>
                    <a:pt x="313" y="4"/>
                  </a:lnTo>
                  <a:lnTo>
                    <a:pt x="299" y="10"/>
                  </a:lnTo>
                  <a:lnTo>
                    <a:pt x="280" y="17"/>
                  </a:lnTo>
                  <a:lnTo>
                    <a:pt x="258" y="29"/>
                  </a:lnTo>
                  <a:lnTo>
                    <a:pt x="234" y="43"/>
                  </a:lnTo>
                  <a:lnTo>
                    <a:pt x="206" y="61"/>
                  </a:lnTo>
                  <a:lnTo>
                    <a:pt x="179" y="81"/>
                  </a:lnTo>
                  <a:lnTo>
                    <a:pt x="150" y="105"/>
                  </a:lnTo>
                  <a:lnTo>
                    <a:pt x="121" y="134"/>
                  </a:lnTo>
                  <a:lnTo>
                    <a:pt x="94" y="167"/>
                  </a:lnTo>
                  <a:lnTo>
                    <a:pt x="70" y="206"/>
                  </a:lnTo>
                  <a:lnTo>
                    <a:pt x="46" y="248"/>
                  </a:lnTo>
                  <a:lnTo>
                    <a:pt x="26" y="297"/>
                  </a:lnTo>
                  <a:lnTo>
                    <a:pt x="10" y="350"/>
                  </a:lnTo>
                  <a:lnTo>
                    <a:pt x="0" y="409"/>
                  </a:lnTo>
                  <a:lnTo>
                    <a:pt x="0" y="418"/>
                  </a:lnTo>
                  <a:lnTo>
                    <a:pt x="5" y="425"/>
                  </a:lnTo>
                  <a:lnTo>
                    <a:pt x="10" y="430"/>
                  </a:lnTo>
                  <a:lnTo>
                    <a:pt x="19" y="433"/>
                  </a:lnTo>
                  <a:lnTo>
                    <a:pt x="26" y="433"/>
                  </a:lnTo>
                  <a:lnTo>
                    <a:pt x="34" y="428"/>
                  </a:lnTo>
                  <a:lnTo>
                    <a:pt x="39" y="422"/>
                  </a:lnTo>
                  <a:lnTo>
                    <a:pt x="42" y="415"/>
                  </a:lnTo>
                  <a:lnTo>
                    <a:pt x="51" y="360"/>
                  </a:lnTo>
                  <a:lnTo>
                    <a:pt x="65" y="313"/>
                  </a:lnTo>
                  <a:lnTo>
                    <a:pt x="83" y="268"/>
                  </a:lnTo>
                  <a:lnTo>
                    <a:pt x="103" y="229"/>
                  </a:lnTo>
                  <a:lnTo>
                    <a:pt x="124" y="195"/>
                  </a:lnTo>
                  <a:lnTo>
                    <a:pt x="149" y="164"/>
                  </a:lnTo>
                  <a:lnTo>
                    <a:pt x="175" y="138"/>
                  </a:lnTo>
                  <a:lnTo>
                    <a:pt x="199" y="115"/>
                  </a:lnTo>
                  <a:lnTo>
                    <a:pt x="225" y="97"/>
                  </a:lnTo>
                  <a:lnTo>
                    <a:pt x="248" y="81"/>
                  </a:lnTo>
                  <a:lnTo>
                    <a:pt x="271" y="68"/>
                  </a:lnTo>
                  <a:lnTo>
                    <a:pt x="291" y="58"/>
                  </a:lnTo>
                  <a:lnTo>
                    <a:pt x="309" y="51"/>
                  </a:lnTo>
                  <a:lnTo>
                    <a:pt x="322" y="45"/>
                  </a:lnTo>
                  <a:lnTo>
                    <a:pt x="332" y="42"/>
                  </a:lnTo>
                  <a:lnTo>
                    <a:pt x="336"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5" name="Freeform 40"/>
            <p:cNvSpPr>
              <a:spLocks/>
            </p:cNvSpPr>
            <p:nvPr/>
          </p:nvSpPr>
          <p:spPr bwMode="auto">
            <a:xfrm>
              <a:off x="2406" y="461"/>
              <a:ext cx="30" cy="83"/>
            </a:xfrm>
            <a:custGeom>
              <a:avLst/>
              <a:gdLst>
                <a:gd name="T0" fmla="*/ 0 w 148"/>
                <a:gd name="T1" fmla="*/ 0 h 420"/>
                <a:gd name="T2" fmla="*/ 0 w 148"/>
                <a:gd name="T3" fmla="*/ 0 h 420"/>
                <a:gd name="T4" fmla="*/ 0 w 148"/>
                <a:gd name="T5" fmla="*/ 0 h 420"/>
                <a:gd name="T6" fmla="*/ 0 w 148"/>
                <a:gd name="T7" fmla="*/ 0 h 420"/>
                <a:gd name="T8" fmla="*/ 0 w 148"/>
                <a:gd name="T9" fmla="*/ 0 h 420"/>
                <a:gd name="T10" fmla="*/ 0 w 148"/>
                <a:gd name="T11" fmla="*/ 0 h 420"/>
                <a:gd name="T12" fmla="*/ 0 w 148"/>
                <a:gd name="T13" fmla="*/ 0 h 420"/>
                <a:gd name="T14" fmla="*/ 0 w 148"/>
                <a:gd name="T15" fmla="*/ 0 h 420"/>
                <a:gd name="T16" fmla="*/ 0 w 148"/>
                <a:gd name="T17" fmla="*/ 0 h 420"/>
                <a:gd name="T18" fmla="*/ 0 w 148"/>
                <a:gd name="T19" fmla="*/ 0 h 420"/>
                <a:gd name="T20" fmla="*/ 0 w 148"/>
                <a:gd name="T21" fmla="*/ 0 h 420"/>
                <a:gd name="T22" fmla="*/ 0 w 148"/>
                <a:gd name="T23" fmla="*/ 0 h 420"/>
                <a:gd name="T24" fmla="*/ 0 w 148"/>
                <a:gd name="T25" fmla="*/ 0 h 420"/>
                <a:gd name="T26" fmla="*/ 0 w 148"/>
                <a:gd name="T27" fmla="*/ 0 h 420"/>
                <a:gd name="T28" fmla="*/ 0 w 148"/>
                <a:gd name="T29" fmla="*/ 0 h 420"/>
                <a:gd name="T30" fmla="*/ 0 w 148"/>
                <a:gd name="T31" fmla="*/ 0 h 420"/>
                <a:gd name="T32" fmla="*/ 0 w 148"/>
                <a:gd name="T33" fmla="*/ 0 h 420"/>
                <a:gd name="T34" fmla="*/ 0 w 148"/>
                <a:gd name="T35" fmla="*/ 0 h 420"/>
                <a:gd name="T36" fmla="*/ 0 w 148"/>
                <a:gd name="T37" fmla="*/ 0 h 420"/>
                <a:gd name="T38" fmla="*/ 0 w 148"/>
                <a:gd name="T39" fmla="*/ 0 h 420"/>
                <a:gd name="T40" fmla="*/ 0 w 148"/>
                <a:gd name="T41" fmla="*/ 0 h 420"/>
                <a:gd name="T42" fmla="*/ 0 w 148"/>
                <a:gd name="T43" fmla="*/ 0 h 420"/>
                <a:gd name="T44" fmla="*/ 0 w 148"/>
                <a:gd name="T45" fmla="*/ 0 h 420"/>
                <a:gd name="T46" fmla="*/ 0 w 148"/>
                <a:gd name="T47" fmla="*/ 0 h 420"/>
                <a:gd name="T48" fmla="*/ 0 w 148"/>
                <a:gd name="T49" fmla="*/ 0 h 420"/>
                <a:gd name="T50" fmla="*/ 0 w 148"/>
                <a:gd name="T51" fmla="*/ 0 h 420"/>
                <a:gd name="T52" fmla="*/ 0 w 148"/>
                <a:gd name="T53" fmla="*/ 0 h 420"/>
                <a:gd name="T54" fmla="*/ 0 w 148"/>
                <a:gd name="T55" fmla="*/ 0 h 420"/>
                <a:gd name="T56" fmla="*/ 0 w 148"/>
                <a:gd name="T57" fmla="*/ 0 h 420"/>
                <a:gd name="T58" fmla="*/ 0 w 148"/>
                <a:gd name="T59" fmla="*/ 0 h 420"/>
                <a:gd name="T60" fmla="*/ 0 w 148"/>
                <a:gd name="T61" fmla="*/ 0 h 420"/>
                <a:gd name="T62" fmla="*/ 0 w 148"/>
                <a:gd name="T63" fmla="*/ 0 h 420"/>
                <a:gd name="T64" fmla="*/ 0 w 148"/>
                <a:gd name="T65" fmla="*/ 0 h 420"/>
                <a:gd name="T66" fmla="*/ 0 w 148"/>
                <a:gd name="T67" fmla="*/ 0 h 420"/>
                <a:gd name="T68" fmla="*/ 0 w 148"/>
                <a:gd name="T69" fmla="*/ 0 h 4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
                <a:gd name="T106" fmla="*/ 0 h 420"/>
                <a:gd name="T107" fmla="*/ 148 w 148"/>
                <a:gd name="T108" fmla="*/ 420 h 4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 h="420">
                  <a:moveTo>
                    <a:pt x="142" y="7"/>
                  </a:moveTo>
                  <a:lnTo>
                    <a:pt x="137" y="2"/>
                  </a:lnTo>
                  <a:lnTo>
                    <a:pt x="128" y="0"/>
                  </a:lnTo>
                  <a:lnTo>
                    <a:pt x="121" y="1"/>
                  </a:lnTo>
                  <a:lnTo>
                    <a:pt x="114" y="5"/>
                  </a:lnTo>
                  <a:lnTo>
                    <a:pt x="106" y="12"/>
                  </a:lnTo>
                  <a:lnTo>
                    <a:pt x="92" y="30"/>
                  </a:lnTo>
                  <a:lnTo>
                    <a:pt x="72" y="59"/>
                  </a:lnTo>
                  <a:lnTo>
                    <a:pt x="50" y="100"/>
                  </a:lnTo>
                  <a:lnTo>
                    <a:pt x="29" y="155"/>
                  </a:lnTo>
                  <a:lnTo>
                    <a:pt x="11" y="223"/>
                  </a:lnTo>
                  <a:lnTo>
                    <a:pt x="1" y="305"/>
                  </a:lnTo>
                  <a:lnTo>
                    <a:pt x="0" y="402"/>
                  </a:lnTo>
                  <a:lnTo>
                    <a:pt x="1" y="410"/>
                  </a:lnTo>
                  <a:lnTo>
                    <a:pt x="7" y="416"/>
                  </a:lnTo>
                  <a:lnTo>
                    <a:pt x="13" y="420"/>
                  </a:lnTo>
                  <a:lnTo>
                    <a:pt x="21" y="420"/>
                  </a:lnTo>
                  <a:lnTo>
                    <a:pt x="30" y="419"/>
                  </a:lnTo>
                  <a:lnTo>
                    <a:pt x="36" y="413"/>
                  </a:lnTo>
                  <a:lnTo>
                    <a:pt x="40" y="407"/>
                  </a:lnTo>
                  <a:lnTo>
                    <a:pt x="42" y="399"/>
                  </a:lnTo>
                  <a:lnTo>
                    <a:pt x="43" y="309"/>
                  </a:lnTo>
                  <a:lnTo>
                    <a:pt x="52" y="234"/>
                  </a:lnTo>
                  <a:lnTo>
                    <a:pt x="67" y="171"/>
                  </a:lnTo>
                  <a:lnTo>
                    <a:pt x="88" y="121"/>
                  </a:lnTo>
                  <a:lnTo>
                    <a:pt x="106" y="83"/>
                  </a:lnTo>
                  <a:lnTo>
                    <a:pt x="124" y="56"/>
                  </a:lnTo>
                  <a:lnTo>
                    <a:pt x="137" y="41"/>
                  </a:lnTo>
                  <a:lnTo>
                    <a:pt x="141" y="36"/>
                  </a:lnTo>
                  <a:lnTo>
                    <a:pt x="145" y="28"/>
                  </a:lnTo>
                  <a:lnTo>
                    <a:pt x="148" y="21"/>
                  </a:lnTo>
                  <a:lnTo>
                    <a:pt x="147" y="12"/>
                  </a:lnTo>
                  <a:lnTo>
                    <a:pt x="14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6" name="Freeform 41"/>
            <p:cNvSpPr>
              <a:spLocks/>
            </p:cNvSpPr>
            <p:nvPr/>
          </p:nvSpPr>
          <p:spPr bwMode="auto">
            <a:xfrm>
              <a:off x="2444" y="461"/>
              <a:ext cx="30" cy="84"/>
            </a:xfrm>
            <a:custGeom>
              <a:avLst/>
              <a:gdLst>
                <a:gd name="T0" fmla="*/ 0 w 152"/>
                <a:gd name="T1" fmla="*/ 0 h 427"/>
                <a:gd name="T2" fmla="*/ 0 w 152"/>
                <a:gd name="T3" fmla="*/ 0 h 427"/>
                <a:gd name="T4" fmla="*/ 0 w 152"/>
                <a:gd name="T5" fmla="*/ 0 h 427"/>
                <a:gd name="T6" fmla="*/ 0 w 152"/>
                <a:gd name="T7" fmla="*/ 0 h 427"/>
                <a:gd name="T8" fmla="*/ 0 w 152"/>
                <a:gd name="T9" fmla="*/ 0 h 427"/>
                <a:gd name="T10" fmla="*/ 0 w 152"/>
                <a:gd name="T11" fmla="*/ 0 h 427"/>
                <a:gd name="T12" fmla="*/ 0 w 152"/>
                <a:gd name="T13" fmla="*/ 0 h 427"/>
                <a:gd name="T14" fmla="*/ 0 w 152"/>
                <a:gd name="T15" fmla="*/ 0 h 427"/>
                <a:gd name="T16" fmla="*/ 0 w 152"/>
                <a:gd name="T17" fmla="*/ 0 h 427"/>
                <a:gd name="T18" fmla="*/ 0 w 152"/>
                <a:gd name="T19" fmla="*/ 0 h 427"/>
                <a:gd name="T20" fmla="*/ 0 w 152"/>
                <a:gd name="T21" fmla="*/ 0 h 427"/>
                <a:gd name="T22" fmla="*/ 0 w 152"/>
                <a:gd name="T23" fmla="*/ 0 h 427"/>
                <a:gd name="T24" fmla="*/ 0 w 152"/>
                <a:gd name="T25" fmla="*/ 0 h 427"/>
                <a:gd name="T26" fmla="*/ 0 w 152"/>
                <a:gd name="T27" fmla="*/ 0 h 427"/>
                <a:gd name="T28" fmla="*/ 0 w 152"/>
                <a:gd name="T29" fmla="*/ 0 h 427"/>
                <a:gd name="T30" fmla="*/ 0 w 152"/>
                <a:gd name="T31" fmla="*/ 0 h 427"/>
                <a:gd name="T32" fmla="*/ 0 w 152"/>
                <a:gd name="T33" fmla="*/ 0 h 427"/>
                <a:gd name="T34" fmla="*/ 0 w 152"/>
                <a:gd name="T35" fmla="*/ 0 h 427"/>
                <a:gd name="T36" fmla="*/ 0 w 152"/>
                <a:gd name="T37" fmla="*/ 0 h 427"/>
                <a:gd name="T38" fmla="*/ 0 w 152"/>
                <a:gd name="T39" fmla="*/ 0 h 427"/>
                <a:gd name="T40" fmla="*/ 0 w 152"/>
                <a:gd name="T41" fmla="*/ 0 h 427"/>
                <a:gd name="T42" fmla="*/ 0 w 152"/>
                <a:gd name="T43" fmla="*/ 0 h 427"/>
                <a:gd name="T44" fmla="*/ 0 w 152"/>
                <a:gd name="T45" fmla="*/ 0 h 427"/>
                <a:gd name="T46" fmla="*/ 0 w 152"/>
                <a:gd name="T47" fmla="*/ 0 h 427"/>
                <a:gd name="T48" fmla="*/ 0 w 152"/>
                <a:gd name="T49" fmla="*/ 0 h 427"/>
                <a:gd name="T50" fmla="*/ 0 w 152"/>
                <a:gd name="T51" fmla="*/ 0 h 427"/>
                <a:gd name="T52" fmla="*/ 0 w 152"/>
                <a:gd name="T53" fmla="*/ 0 h 427"/>
                <a:gd name="T54" fmla="*/ 0 w 152"/>
                <a:gd name="T55" fmla="*/ 0 h 427"/>
                <a:gd name="T56" fmla="*/ 0 w 152"/>
                <a:gd name="T57" fmla="*/ 0 h 427"/>
                <a:gd name="T58" fmla="*/ 0 w 152"/>
                <a:gd name="T59" fmla="*/ 0 h 427"/>
                <a:gd name="T60" fmla="*/ 0 w 152"/>
                <a:gd name="T61" fmla="*/ 0 h 427"/>
                <a:gd name="T62" fmla="*/ 0 w 152"/>
                <a:gd name="T63" fmla="*/ 0 h 427"/>
                <a:gd name="T64" fmla="*/ 0 w 152"/>
                <a:gd name="T65" fmla="*/ 0 h 427"/>
                <a:gd name="T66" fmla="*/ 0 w 152"/>
                <a:gd name="T67" fmla="*/ 0 h 4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427"/>
                <a:gd name="T104" fmla="*/ 152 w 152"/>
                <a:gd name="T105" fmla="*/ 427 h 4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427">
                  <a:moveTo>
                    <a:pt x="33" y="4"/>
                  </a:moveTo>
                  <a:lnTo>
                    <a:pt x="26" y="0"/>
                  </a:lnTo>
                  <a:lnTo>
                    <a:pt x="19" y="0"/>
                  </a:lnTo>
                  <a:lnTo>
                    <a:pt x="10" y="1"/>
                  </a:lnTo>
                  <a:lnTo>
                    <a:pt x="5" y="7"/>
                  </a:lnTo>
                  <a:lnTo>
                    <a:pt x="0" y="14"/>
                  </a:lnTo>
                  <a:lnTo>
                    <a:pt x="0" y="22"/>
                  </a:lnTo>
                  <a:lnTo>
                    <a:pt x="2" y="30"/>
                  </a:lnTo>
                  <a:lnTo>
                    <a:pt x="8" y="36"/>
                  </a:lnTo>
                  <a:lnTo>
                    <a:pt x="15" y="43"/>
                  </a:lnTo>
                  <a:lnTo>
                    <a:pt x="29" y="59"/>
                  </a:lnTo>
                  <a:lnTo>
                    <a:pt x="49" y="86"/>
                  </a:lnTo>
                  <a:lnTo>
                    <a:pt x="71" y="125"/>
                  </a:lnTo>
                  <a:lnTo>
                    <a:pt x="90" y="176"/>
                  </a:lnTo>
                  <a:lnTo>
                    <a:pt x="104" y="238"/>
                  </a:lnTo>
                  <a:lnTo>
                    <a:pt x="111" y="314"/>
                  </a:lnTo>
                  <a:lnTo>
                    <a:pt x="105" y="404"/>
                  </a:lnTo>
                  <a:lnTo>
                    <a:pt x="105" y="412"/>
                  </a:lnTo>
                  <a:lnTo>
                    <a:pt x="110" y="419"/>
                  </a:lnTo>
                  <a:lnTo>
                    <a:pt x="116" y="424"/>
                  </a:lnTo>
                  <a:lnTo>
                    <a:pt x="123" y="427"/>
                  </a:lnTo>
                  <a:lnTo>
                    <a:pt x="131" y="427"/>
                  </a:lnTo>
                  <a:lnTo>
                    <a:pt x="139" y="422"/>
                  </a:lnTo>
                  <a:lnTo>
                    <a:pt x="143" y="417"/>
                  </a:lnTo>
                  <a:lnTo>
                    <a:pt x="146" y="409"/>
                  </a:lnTo>
                  <a:lnTo>
                    <a:pt x="152" y="311"/>
                  </a:lnTo>
                  <a:lnTo>
                    <a:pt x="144" y="228"/>
                  </a:lnTo>
                  <a:lnTo>
                    <a:pt x="129" y="159"/>
                  </a:lnTo>
                  <a:lnTo>
                    <a:pt x="105" y="102"/>
                  </a:lnTo>
                  <a:lnTo>
                    <a:pt x="81" y="60"/>
                  </a:lnTo>
                  <a:lnTo>
                    <a:pt x="59" y="30"/>
                  </a:lnTo>
                  <a:lnTo>
                    <a:pt x="42" y="11"/>
                  </a:lnTo>
                  <a:lnTo>
                    <a:pt x="3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364" name="Rectangle 42"/>
          <p:cNvSpPr>
            <a:spLocks noGrp="1" noChangeArrowheads="1"/>
          </p:cNvSpPr>
          <p:nvPr>
            <p:ph type="title"/>
          </p:nvPr>
        </p:nvSpPr>
        <p:spPr/>
        <p:txBody>
          <a:bodyPr/>
          <a:lstStyle/>
          <a:p>
            <a:pPr eaLnBrk="1" hangingPunct="1"/>
            <a:r>
              <a:rPr lang="en-US" smtClean="0"/>
              <a:t>Contact roles</a:t>
            </a:r>
          </a:p>
        </p:txBody>
      </p:sp>
      <p:grpSp>
        <p:nvGrpSpPr>
          <p:cNvPr id="15365" name="Group 43"/>
          <p:cNvGrpSpPr>
            <a:grpSpLocks/>
          </p:cNvGrpSpPr>
          <p:nvPr/>
        </p:nvGrpSpPr>
        <p:grpSpPr bwMode="auto">
          <a:xfrm>
            <a:off x="417513" y="1033463"/>
            <a:ext cx="1228725" cy="908050"/>
            <a:chOff x="2083" y="1606"/>
            <a:chExt cx="1489" cy="1097"/>
          </a:xfrm>
        </p:grpSpPr>
        <p:sp>
          <p:nvSpPr>
            <p:cNvPr id="15384" name="Rectangle 44"/>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5385" name="Freeform 45"/>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386" name="Freeform 46"/>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387" name="Freeform 47"/>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388" name="Freeform 48"/>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15389" name="Rectangle 49"/>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5390" name="Rectangle 50"/>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391" name="AutoShape 51"/>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5392" name="Freeform 52"/>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393" name="Freeform 53"/>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394" name="Rectangle 54"/>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395" name="Rectangle 55"/>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396" name="Rectangle 56"/>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5397" name="Group 57"/>
            <p:cNvGrpSpPr>
              <a:grpSpLocks/>
            </p:cNvGrpSpPr>
            <p:nvPr/>
          </p:nvGrpSpPr>
          <p:grpSpPr bwMode="auto">
            <a:xfrm>
              <a:off x="2221" y="1871"/>
              <a:ext cx="518" cy="782"/>
              <a:chOff x="2400" y="1656"/>
              <a:chExt cx="752" cy="1136"/>
            </a:xfrm>
          </p:grpSpPr>
          <p:sp>
            <p:nvSpPr>
              <p:cNvPr id="15410" name="Freeform 5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15411" name="Freeform 5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12" name="Freeform 6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13" name="Freeform 6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14" name="Freeform 6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15415" name="Line 6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416" name="Line 6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5398" name="Group 65"/>
            <p:cNvGrpSpPr>
              <a:grpSpLocks/>
            </p:cNvGrpSpPr>
            <p:nvPr/>
          </p:nvGrpSpPr>
          <p:grpSpPr bwMode="auto">
            <a:xfrm rot="-6511945">
              <a:off x="2834" y="1842"/>
              <a:ext cx="518" cy="783"/>
              <a:chOff x="2400" y="1656"/>
              <a:chExt cx="752" cy="1136"/>
            </a:xfrm>
          </p:grpSpPr>
          <p:sp>
            <p:nvSpPr>
              <p:cNvPr id="15403" name="Freeform 66"/>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15404" name="Freeform 67"/>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05" name="Freeform 68"/>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06" name="Freeform 69"/>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07" name="Freeform 70"/>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15408" name="Line 71"/>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5409" name="Line 72"/>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5399" name="Freeform 73"/>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lIns="0" tIns="0" rIns="0" bIns="0" anchor="ctr">
              <a:spAutoFit/>
            </a:bodyPr>
            <a:lstStyle/>
            <a:p>
              <a:endParaRPr lang="en-US"/>
            </a:p>
          </p:txBody>
        </p:sp>
        <p:sp>
          <p:nvSpPr>
            <p:cNvPr id="15400" name="Freeform 74"/>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15401" name="Rectangle 75"/>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5402" name="Rectangle 76"/>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5366" name="Line 77"/>
          <p:cNvSpPr>
            <a:spLocks noChangeShapeType="1"/>
          </p:cNvSpPr>
          <p:nvPr/>
        </p:nvSpPr>
        <p:spPr bwMode="auto">
          <a:xfrm flipV="1">
            <a:off x="998538" y="1912938"/>
            <a:ext cx="0" cy="3167062"/>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67" name="Text Box 78"/>
          <p:cNvSpPr txBox="1">
            <a:spLocks noChangeArrowheads="1"/>
          </p:cNvSpPr>
          <p:nvPr/>
        </p:nvSpPr>
        <p:spPr bwMode="auto">
          <a:xfrm>
            <a:off x="1704975" y="1039813"/>
            <a:ext cx="18002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dirty="0">
                <a:solidFill>
                  <a:schemeClr val="bg1"/>
                </a:solidFill>
              </a:rPr>
              <a:t>Auto Claim</a:t>
            </a:r>
            <a:br>
              <a:rPr lang="en-US" dirty="0">
                <a:solidFill>
                  <a:schemeClr val="bg1"/>
                </a:solidFill>
              </a:rPr>
            </a:br>
            <a:r>
              <a:rPr lang="en-US" dirty="0">
                <a:solidFill>
                  <a:schemeClr val="bg1"/>
                </a:solidFill>
              </a:rPr>
              <a:t>036-22-934712</a:t>
            </a:r>
          </a:p>
        </p:txBody>
      </p:sp>
      <p:sp>
        <p:nvSpPr>
          <p:cNvPr id="15368" name="AutoShape 79"/>
          <p:cNvSpPr>
            <a:spLocks noChangeArrowheads="1"/>
          </p:cNvSpPr>
          <p:nvPr/>
        </p:nvSpPr>
        <p:spPr bwMode="auto">
          <a:xfrm>
            <a:off x="1666875" y="2284413"/>
            <a:ext cx="704850" cy="7048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5369" name="Line 80"/>
          <p:cNvSpPr>
            <a:spLocks noChangeShapeType="1"/>
          </p:cNvSpPr>
          <p:nvPr/>
        </p:nvSpPr>
        <p:spPr bwMode="auto">
          <a:xfrm flipH="1">
            <a:off x="998538" y="2679700"/>
            <a:ext cx="677862"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70" name="Text Box 81"/>
          <p:cNvSpPr txBox="1">
            <a:spLocks noChangeArrowheads="1"/>
          </p:cNvSpPr>
          <p:nvPr/>
        </p:nvSpPr>
        <p:spPr bwMode="auto">
          <a:xfrm>
            <a:off x="1795463" y="3071813"/>
            <a:ext cx="29495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tabLst>
                <a:tab pos="1371600" algn="l"/>
              </a:tabLst>
              <a:defRPr sz="2000" b="1">
                <a:solidFill>
                  <a:srgbClr val="FF0000"/>
                </a:solidFill>
                <a:latin typeface="Arial" pitchFamily="34" charset="0"/>
              </a:defRPr>
            </a:lvl1pPr>
            <a:lvl2pPr marL="742950" indent="-285750" eaLnBrk="0" hangingPunct="0">
              <a:tabLst>
                <a:tab pos="1371600" algn="l"/>
              </a:tabLst>
              <a:defRPr sz="2000" b="1">
                <a:solidFill>
                  <a:srgbClr val="FF0000"/>
                </a:solidFill>
                <a:latin typeface="Arial" pitchFamily="34" charset="0"/>
              </a:defRPr>
            </a:lvl2pPr>
            <a:lvl3pPr marL="1143000" indent="-228600" eaLnBrk="0" hangingPunct="0">
              <a:tabLst>
                <a:tab pos="1371600" algn="l"/>
              </a:tabLst>
              <a:defRPr sz="2000" b="1">
                <a:solidFill>
                  <a:srgbClr val="FF0000"/>
                </a:solidFill>
                <a:latin typeface="Arial" pitchFamily="34" charset="0"/>
              </a:defRPr>
            </a:lvl3pPr>
            <a:lvl4pPr marL="1600200" indent="-228600" eaLnBrk="0" hangingPunct="0">
              <a:tabLst>
                <a:tab pos="1371600" algn="l"/>
              </a:tabLst>
              <a:defRPr sz="2000" b="1">
                <a:solidFill>
                  <a:srgbClr val="FF0000"/>
                </a:solidFill>
                <a:latin typeface="Arial" pitchFamily="34" charset="0"/>
              </a:defRPr>
            </a:lvl4pPr>
            <a:lvl5pPr marL="2057400" indent="-228600" eaLnBrk="0" hangingPunct="0">
              <a:tabLst>
                <a:tab pos="1371600" algn="l"/>
              </a:tabLst>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9pPr>
          </a:lstStyle>
          <a:p>
            <a:pPr algn="l" eaLnBrk="1" hangingPunct="1"/>
            <a:r>
              <a:rPr lang="en-US">
                <a:solidFill>
                  <a:schemeClr val="bg1"/>
                </a:solidFill>
              </a:rPr>
              <a:t>Ellen Lopez</a:t>
            </a:r>
            <a:r>
              <a:rPr lang="en-US"/>
              <a:t/>
            </a:r>
            <a:br>
              <a:rPr lang="en-US"/>
            </a:br>
            <a:r>
              <a:rPr lang="en-US"/>
              <a:t>- Insured	(policy)</a:t>
            </a:r>
            <a:br>
              <a:rPr lang="en-US"/>
            </a:br>
            <a:r>
              <a:rPr lang="en-US"/>
              <a:t>- Reporter	(entire claim)</a:t>
            </a:r>
            <a:br>
              <a:rPr lang="en-US"/>
            </a:br>
            <a:r>
              <a:rPr lang="en-US"/>
              <a:t>- Claimant	(exposure 1)</a:t>
            </a:r>
          </a:p>
        </p:txBody>
      </p:sp>
      <p:sp>
        <p:nvSpPr>
          <p:cNvPr id="15371" name="AutoShape 82"/>
          <p:cNvSpPr>
            <a:spLocks noChangeArrowheads="1"/>
          </p:cNvSpPr>
          <p:nvPr/>
        </p:nvSpPr>
        <p:spPr bwMode="auto">
          <a:xfrm>
            <a:off x="1677988" y="4678363"/>
            <a:ext cx="704850" cy="7048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5372" name="Line 83"/>
          <p:cNvSpPr>
            <a:spLocks noChangeShapeType="1"/>
          </p:cNvSpPr>
          <p:nvPr/>
        </p:nvSpPr>
        <p:spPr bwMode="auto">
          <a:xfrm flipH="1">
            <a:off x="1009650" y="5073650"/>
            <a:ext cx="6778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73" name="Text Box 84"/>
          <p:cNvSpPr txBox="1">
            <a:spLocks noChangeArrowheads="1"/>
          </p:cNvSpPr>
          <p:nvPr/>
        </p:nvSpPr>
        <p:spPr bwMode="auto">
          <a:xfrm>
            <a:off x="1806575" y="5465763"/>
            <a:ext cx="3035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tabLst>
                <a:tab pos="1371600" algn="l"/>
              </a:tabLst>
              <a:defRPr sz="2000" b="1">
                <a:solidFill>
                  <a:srgbClr val="FF0000"/>
                </a:solidFill>
                <a:latin typeface="Arial" pitchFamily="34" charset="0"/>
              </a:defRPr>
            </a:lvl1pPr>
            <a:lvl2pPr marL="742950" indent="-285750" eaLnBrk="0" hangingPunct="0">
              <a:tabLst>
                <a:tab pos="1371600" algn="l"/>
              </a:tabLst>
              <a:defRPr sz="2000" b="1">
                <a:solidFill>
                  <a:srgbClr val="FF0000"/>
                </a:solidFill>
                <a:latin typeface="Arial" pitchFamily="34" charset="0"/>
              </a:defRPr>
            </a:lvl2pPr>
            <a:lvl3pPr marL="1143000" indent="-228600" eaLnBrk="0" hangingPunct="0">
              <a:tabLst>
                <a:tab pos="1371600" algn="l"/>
              </a:tabLst>
              <a:defRPr sz="2000" b="1">
                <a:solidFill>
                  <a:srgbClr val="FF0000"/>
                </a:solidFill>
                <a:latin typeface="Arial" pitchFamily="34" charset="0"/>
              </a:defRPr>
            </a:lvl3pPr>
            <a:lvl4pPr marL="1600200" indent="-228600" eaLnBrk="0" hangingPunct="0">
              <a:tabLst>
                <a:tab pos="1371600" algn="l"/>
              </a:tabLst>
              <a:defRPr sz="2000" b="1">
                <a:solidFill>
                  <a:srgbClr val="FF0000"/>
                </a:solidFill>
                <a:latin typeface="Arial" pitchFamily="34" charset="0"/>
              </a:defRPr>
            </a:lvl4pPr>
            <a:lvl5pPr marL="2057400" indent="-228600" eaLnBrk="0" hangingPunct="0">
              <a:tabLst>
                <a:tab pos="1371600" algn="l"/>
              </a:tabLst>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9pPr>
          </a:lstStyle>
          <a:p>
            <a:pPr algn="l" eaLnBrk="1" hangingPunct="1"/>
            <a:r>
              <a:rPr lang="en-US">
                <a:solidFill>
                  <a:schemeClr val="bg1"/>
                </a:solidFill>
              </a:rPr>
              <a:t>Matt Sawyer</a:t>
            </a:r>
            <a:r>
              <a:rPr lang="en-US"/>
              <a:t/>
            </a:r>
            <a:br>
              <a:rPr lang="en-US"/>
            </a:br>
            <a:r>
              <a:rPr lang="en-US"/>
              <a:t>- Doctor	(entire claim)</a:t>
            </a:r>
          </a:p>
        </p:txBody>
      </p:sp>
      <p:sp>
        <p:nvSpPr>
          <p:cNvPr id="15374" name="Line 85"/>
          <p:cNvSpPr>
            <a:spLocks noChangeShapeType="1"/>
          </p:cNvSpPr>
          <p:nvPr/>
        </p:nvSpPr>
        <p:spPr bwMode="auto">
          <a:xfrm flipV="1">
            <a:off x="5164138" y="1871663"/>
            <a:ext cx="0" cy="3563937"/>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75" name="Text Box 86"/>
          <p:cNvSpPr txBox="1">
            <a:spLocks noChangeArrowheads="1"/>
          </p:cNvSpPr>
          <p:nvPr/>
        </p:nvSpPr>
        <p:spPr bwMode="auto">
          <a:xfrm>
            <a:off x="5870575" y="1039813"/>
            <a:ext cx="2578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dirty="0">
                <a:solidFill>
                  <a:schemeClr val="bg1"/>
                </a:solidFill>
              </a:rPr>
              <a:t>Workers' Comp Claim</a:t>
            </a:r>
            <a:br>
              <a:rPr lang="en-US" dirty="0">
                <a:solidFill>
                  <a:schemeClr val="bg1"/>
                </a:solidFill>
              </a:rPr>
            </a:br>
            <a:r>
              <a:rPr lang="en-US" dirty="0">
                <a:solidFill>
                  <a:schemeClr val="bg1"/>
                </a:solidFill>
              </a:rPr>
              <a:t>772-12-9000</a:t>
            </a:r>
          </a:p>
        </p:txBody>
      </p:sp>
      <p:sp>
        <p:nvSpPr>
          <p:cNvPr id="15376" name="Line 87"/>
          <p:cNvSpPr>
            <a:spLocks noChangeShapeType="1"/>
          </p:cNvSpPr>
          <p:nvPr/>
        </p:nvSpPr>
        <p:spPr bwMode="auto">
          <a:xfrm flipH="1">
            <a:off x="5164138" y="2390775"/>
            <a:ext cx="677862"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77" name="Text Box 88"/>
          <p:cNvSpPr txBox="1">
            <a:spLocks noChangeArrowheads="1"/>
          </p:cNvSpPr>
          <p:nvPr/>
        </p:nvSpPr>
        <p:spPr bwMode="auto">
          <a:xfrm>
            <a:off x="5961063" y="2782888"/>
            <a:ext cx="2763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tabLst>
                <a:tab pos="1371600" algn="l"/>
              </a:tabLst>
              <a:defRPr sz="2000" b="1">
                <a:solidFill>
                  <a:srgbClr val="FF0000"/>
                </a:solidFill>
                <a:latin typeface="Arial" pitchFamily="34" charset="0"/>
              </a:defRPr>
            </a:lvl1pPr>
            <a:lvl2pPr marL="742950" indent="-285750" eaLnBrk="0" hangingPunct="0">
              <a:tabLst>
                <a:tab pos="1371600" algn="l"/>
              </a:tabLst>
              <a:defRPr sz="2000" b="1">
                <a:solidFill>
                  <a:srgbClr val="FF0000"/>
                </a:solidFill>
                <a:latin typeface="Arial" pitchFamily="34" charset="0"/>
              </a:defRPr>
            </a:lvl2pPr>
            <a:lvl3pPr marL="1143000" indent="-228600" eaLnBrk="0" hangingPunct="0">
              <a:tabLst>
                <a:tab pos="1371600" algn="l"/>
              </a:tabLst>
              <a:defRPr sz="2000" b="1">
                <a:solidFill>
                  <a:srgbClr val="FF0000"/>
                </a:solidFill>
                <a:latin typeface="Arial" pitchFamily="34" charset="0"/>
              </a:defRPr>
            </a:lvl3pPr>
            <a:lvl4pPr marL="1600200" indent="-228600" eaLnBrk="0" hangingPunct="0">
              <a:tabLst>
                <a:tab pos="1371600" algn="l"/>
              </a:tabLst>
              <a:defRPr sz="2000" b="1">
                <a:solidFill>
                  <a:srgbClr val="FF0000"/>
                </a:solidFill>
                <a:latin typeface="Arial" pitchFamily="34" charset="0"/>
              </a:defRPr>
            </a:lvl4pPr>
            <a:lvl5pPr marL="2057400" indent="-228600" eaLnBrk="0" hangingPunct="0">
              <a:tabLst>
                <a:tab pos="1371600" algn="l"/>
              </a:tabLst>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9pPr>
          </a:lstStyle>
          <a:p>
            <a:pPr algn="l" eaLnBrk="1" hangingPunct="1"/>
            <a:r>
              <a:rPr lang="en-US">
                <a:solidFill>
                  <a:schemeClr val="bg1"/>
                </a:solidFill>
              </a:rPr>
              <a:t>OmniTech Inc.</a:t>
            </a:r>
            <a:r>
              <a:rPr lang="en-US"/>
              <a:t/>
            </a:r>
            <a:br>
              <a:rPr lang="en-US"/>
            </a:br>
            <a:r>
              <a:rPr lang="en-US"/>
              <a:t>- Insured	(policy)</a:t>
            </a:r>
          </a:p>
        </p:txBody>
      </p:sp>
      <p:sp>
        <p:nvSpPr>
          <p:cNvPr id="15378" name="AutoShape 89"/>
          <p:cNvSpPr>
            <a:spLocks noChangeArrowheads="1"/>
          </p:cNvSpPr>
          <p:nvPr/>
        </p:nvSpPr>
        <p:spPr bwMode="auto">
          <a:xfrm>
            <a:off x="5843588" y="3522663"/>
            <a:ext cx="704850" cy="7048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5379" name="Line 90"/>
          <p:cNvSpPr>
            <a:spLocks noChangeShapeType="1"/>
          </p:cNvSpPr>
          <p:nvPr/>
        </p:nvSpPr>
        <p:spPr bwMode="auto">
          <a:xfrm flipH="1">
            <a:off x="5175250" y="3917950"/>
            <a:ext cx="6778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80" name="Text Box 91"/>
          <p:cNvSpPr txBox="1">
            <a:spLocks noChangeArrowheads="1"/>
          </p:cNvSpPr>
          <p:nvPr/>
        </p:nvSpPr>
        <p:spPr bwMode="auto">
          <a:xfrm>
            <a:off x="5972175" y="4310063"/>
            <a:ext cx="28987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tabLst>
                <a:tab pos="1371600" algn="l"/>
              </a:tabLst>
              <a:defRPr sz="2000" b="1">
                <a:solidFill>
                  <a:srgbClr val="FF0000"/>
                </a:solidFill>
                <a:latin typeface="Arial" pitchFamily="34" charset="0"/>
              </a:defRPr>
            </a:lvl1pPr>
            <a:lvl2pPr marL="742950" indent="-285750" eaLnBrk="0" hangingPunct="0">
              <a:tabLst>
                <a:tab pos="1371600" algn="l"/>
              </a:tabLst>
              <a:defRPr sz="2000" b="1">
                <a:solidFill>
                  <a:srgbClr val="FF0000"/>
                </a:solidFill>
                <a:latin typeface="Arial" pitchFamily="34" charset="0"/>
              </a:defRPr>
            </a:lvl2pPr>
            <a:lvl3pPr marL="1143000" indent="-228600" eaLnBrk="0" hangingPunct="0">
              <a:tabLst>
                <a:tab pos="1371600" algn="l"/>
              </a:tabLst>
              <a:defRPr sz="2000" b="1">
                <a:solidFill>
                  <a:srgbClr val="FF0000"/>
                </a:solidFill>
                <a:latin typeface="Arial" pitchFamily="34" charset="0"/>
              </a:defRPr>
            </a:lvl3pPr>
            <a:lvl4pPr marL="1600200" indent="-228600" eaLnBrk="0" hangingPunct="0">
              <a:tabLst>
                <a:tab pos="1371600" algn="l"/>
              </a:tabLst>
              <a:defRPr sz="2000" b="1">
                <a:solidFill>
                  <a:srgbClr val="FF0000"/>
                </a:solidFill>
                <a:latin typeface="Arial" pitchFamily="34" charset="0"/>
              </a:defRPr>
            </a:lvl4pPr>
            <a:lvl5pPr marL="2057400" indent="-228600" eaLnBrk="0" hangingPunct="0">
              <a:tabLst>
                <a:tab pos="1371600" algn="l"/>
              </a:tabLst>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9pPr>
          </a:lstStyle>
          <a:p>
            <a:pPr algn="l" eaLnBrk="1" hangingPunct="1"/>
            <a:r>
              <a:rPr lang="en-US">
                <a:solidFill>
                  <a:schemeClr val="bg1"/>
                </a:solidFill>
              </a:rPr>
              <a:t>Tommy Duke</a:t>
            </a:r>
            <a:r>
              <a:rPr lang="en-US"/>
              <a:t/>
            </a:r>
            <a:br>
              <a:rPr lang="en-US"/>
            </a:br>
            <a:r>
              <a:rPr lang="en-US"/>
              <a:t>- Claimant	(exposure 1)</a:t>
            </a:r>
          </a:p>
        </p:txBody>
      </p:sp>
      <p:sp>
        <p:nvSpPr>
          <p:cNvPr id="15381" name="AutoShape 92"/>
          <p:cNvSpPr>
            <a:spLocks noChangeArrowheads="1"/>
          </p:cNvSpPr>
          <p:nvPr/>
        </p:nvSpPr>
        <p:spPr bwMode="auto">
          <a:xfrm>
            <a:off x="5830888" y="5037138"/>
            <a:ext cx="704850" cy="7048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5382" name="Line 93"/>
          <p:cNvSpPr>
            <a:spLocks noChangeShapeType="1"/>
          </p:cNvSpPr>
          <p:nvPr/>
        </p:nvSpPr>
        <p:spPr bwMode="auto">
          <a:xfrm flipH="1">
            <a:off x="5162550" y="5432425"/>
            <a:ext cx="677863"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5383" name="Text Box 94"/>
          <p:cNvSpPr txBox="1">
            <a:spLocks noChangeArrowheads="1"/>
          </p:cNvSpPr>
          <p:nvPr/>
        </p:nvSpPr>
        <p:spPr bwMode="auto">
          <a:xfrm>
            <a:off x="5959475" y="5824538"/>
            <a:ext cx="3184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tabLst>
                <a:tab pos="1371600" algn="l"/>
              </a:tabLst>
              <a:defRPr sz="2000" b="1">
                <a:solidFill>
                  <a:srgbClr val="FF0000"/>
                </a:solidFill>
                <a:latin typeface="Arial" pitchFamily="34" charset="0"/>
              </a:defRPr>
            </a:lvl1pPr>
            <a:lvl2pPr marL="742950" indent="-285750" eaLnBrk="0" hangingPunct="0">
              <a:tabLst>
                <a:tab pos="1371600" algn="l"/>
              </a:tabLst>
              <a:defRPr sz="2000" b="1">
                <a:solidFill>
                  <a:srgbClr val="FF0000"/>
                </a:solidFill>
                <a:latin typeface="Arial" pitchFamily="34" charset="0"/>
              </a:defRPr>
            </a:lvl2pPr>
            <a:lvl3pPr marL="1143000" indent="-228600" eaLnBrk="0" hangingPunct="0">
              <a:tabLst>
                <a:tab pos="1371600" algn="l"/>
              </a:tabLst>
              <a:defRPr sz="2000" b="1">
                <a:solidFill>
                  <a:srgbClr val="FF0000"/>
                </a:solidFill>
                <a:latin typeface="Arial" pitchFamily="34" charset="0"/>
              </a:defRPr>
            </a:lvl3pPr>
            <a:lvl4pPr marL="1600200" indent="-228600" eaLnBrk="0" hangingPunct="0">
              <a:tabLst>
                <a:tab pos="1371600" algn="l"/>
              </a:tabLst>
              <a:defRPr sz="2000" b="1">
                <a:solidFill>
                  <a:srgbClr val="FF0000"/>
                </a:solidFill>
                <a:latin typeface="Arial" pitchFamily="34" charset="0"/>
              </a:defRPr>
            </a:lvl4pPr>
            <a:lvl5pPr marL="2057400" indent="-228600" eaLnBrk="0" hangingPunct="0">
              <a:tabLst>
                <a:tab pos="1371600" algn="l"/>
              </a:tabLst>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tabLst>
                <a:tab pos="1371600" algn="l"/>
              </a:tabLst>
              <a:defRPr sz="2000" b="1">
                <a:solidFill>
                  <a:srgbClr val="FF0000"/>
                </a:solidFill>
                <a:latin typeface="Arial" pitchFamily="34" charset="0"/>
              </a:defRPr>
            </a:lvl9pPr>
          </a:lstStyle>
          <a:p>
            <a:pPr algn="l" eaLnBrk="1" hangingPunct="1"/>
            <a:r>
              <a:rPr lang="en-US">
                <a:solidFill>
                  <a:schemeClr val="bg1"/>
                </a:solidFill>
              </a:rPr>
              <a:t>Matt Sawyer</a:t>
            </a:r>
            <a:r>
              <a:rPr lang="en-US"/>
              <a:t/>
            </a:r>
            <a:br>
              <a:rPr lang="en-US"/>
            </a:br>
            <a:r>
              <a:rPr lang="en-US"/>
              <a:t>- Doctor	(entire claim)</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rgbClr val="CC00CC"/>
                </a:solidFill>
              </a:rPr>
              <a:t>(Notes only slide)</a:t>
            </a:r>
          </a:p>
        </p:txBody>
      </p:sp>
      <p:sp>
        <p:nvSpPr>
          <p:cNvPr id="16387" name="Rectangle 3"/>
          <p:cNvSpPr>
            <a:spLocks noGrp="1" noChangeArrowheads="1"/>
          </p:cNvSpPr>
          <p:nvPr>
            <p:ph idx="1"/>
          </p:nvPr>
        </p:nvSpPr>
        <p:spPr/>
        <p:txBody>
          <a:bodyPr/>
          <a:lstStyle/>
          <a:p>
            <a:endParaRPr lang="en-US"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9244" y="1242384"/>
            <a:ext cx="4635481" cy="4095750"/>
          </a:xfrm>
          <a:prstGeom prst="rect">
            <a:avLst/>
          </a:prstGeom>
        </p:spPr>
      </p:pic>
      <p:sp>
        <p:nvSpPr>
          <p:cNvPr id="29700" name="Rectangle 2"/>
          <p:cNvSpPr>
            <a:spLocks noGrp="1" noChangeArrowheads="1"/>
          </p:cNvSpPr>
          <p:nvPr>
            <p:ph type="title"/>
          </p:nvPr>
        </p:nvSpPr>
        <p:spPr/>
        <p:txBody>
          <a:bodyPr/>
          <a:lstStyle/>
          <a:p>
            <a:pPr eaLnBrk="1" hangingPunct="1"/>
            <a:r>
              <a:rPr lang="en-US" smtClean="0"/>
              <a:t>Creating contacts from the new claim wizard</a:t>
            </a:r>
          </a:p>
        </p:txBody>
      </p:sp>
      <p:sp>
        <p:nvSpPr>
          <p:cNvPr id="29701" name="Text Box 5"/>
          <p:cNvSpPr txBox="1">
            <a:spLocks noChangeArrowheads="1"/>
          </p:cNvSpPr>
          <p:nvPr/>
        </p:nvSpPr>
        <p:spPr bwMode="auto">
          <a:xfrm>
            <a:off x="4846638" y="1006475"/>
            <a:ext cx="36766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2400" b="1" dirty="0">
                <a:solidFill>
                  <a:srgbClr val="C00000"/>
                </a:solidFill>
              </a:rPr>
              <a:t>Contacts added on the Basic Information step have a pre-defined role</a:t>
            </a:r>
          </a:p>
        </p:txBody>
      </p:sp>
      <p:sp>
        <p:nvSpPr>
          <p:cNvPr id="29702" name="Text Box 6"/>
          <p:cNvSpPr txBox="1">
            <a:spLocks noChangeArrowheads="1"/>
          </p:cNvSpPr>
          <p:nvPr/>
        </p:nvSpPr>
        <p:spPr bwMode="auto">
          <a:xfrm>
            <a:off x="4930775" y="5168900"/>
            <a:ext cx="38131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2400" b="1" dirty="0">
                <a:solidFill>
                  <a:srgbClr val="C00000"/>
                </a:solidFill>
              </a:rPr>
              <a:t>Contacts added on the Parties involved step can have any role</a:t>
            </a:r>
          </a:p>
        </p:txBody>
      </p:sp>
      <p:sp>
        <p:nvSpPr>
          <p:cNvPr id="29703" name="AutoShape 9"/>
          <p:cNvSpPr>
            <a:spLocks/>
          </p:cNvSpPr>
          <p:nvPr/>
        </p:nvSpPr>
        <p:spPr bwMode="auto">
          <a:xfrm>
            <a:off x="4796985" y="957263"/>
            <a:ext cx="3943350" cy="1352550"/>
          </a:xfrm>
          <a:prstGeom prst="borderCallout2">
            <a:avLst>
              <a:gd name="adj1" fmla="val 8449"/>
              <a:gd name="adj2" fmla="val -1931"/>
              <a:gd name="adj3" fmla="val 8449"/>
              <a:gd name="adj4" fmla="val -4431"/>
              <a:gd name="adj5" fmla="val 49585"/>
              <a:gd name="adj6" fmla="val -24596"/>
            </a:avLst>
          </a:prstGeom>
          <a:noFill/>
          <a:ln w="2857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29704" name="AutoShape 11"/>
          <p:cNvSpPr>
            <a:spLocks/>
          </p:cNvSpPr>
          <p:nvPr/>
        </p:nvSpPr>
        <p:spPr bwMode="auto">
          <a:xfrm>
            <a:off x="5033963" y="5114925"/>
            <a:ext cx="3771900" cy="1252538"/>
          </a:xfrm>
          <a:prstGeom prst="borderCallout2">
            <a:avLst>
              <a:gd name="adj1" fmla="val 9125"/>
              <a:gd name="adj2" fmla="val -2019"/>
              <a:gd name="adj3" fmla="val 9125"/>
              <a:gd name="adj4" fmla="val -3537"/>
              <a:gd name="adj5" fmla="val -30796"/>
              <a:gd name="adj6" fmla="val -5051"/>
            </a:avLst>
          </a:prstGeom>
          <a:noFill/>
          <a:ln w="2857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pic>
        <p:nvPicPr>
          <p:cNvPr id="9" name="Picture 17" descr="claimcen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0329" y="543383"/>
            <a:ext cx="509609" cy="50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4740165" y="2403476"/>
            <a:ext cx="4065698" cy="2409825"/>
          </a:xfrm>
          <a:prstGeom prst="rect">
            <a:avLst/>
          </a:prstGeom>
        </p:spPr>
      </p:pic>
    </p:spTree>
    <p:extLst>
      <p:ext uri="{BB962C8B-B14F-4D97-AF65-F5344CB8AC3E}">
        <p14:creationId xmlns:p14="http://schemas.microsoft.com/office/powerpoint/2010/main" val="520493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Line 2"/>
          <p:cNvSpPr>
            <a:spLocks noChangeShapeType="1"/>
          </p:cNvSpPr>
          <p:nvPr/>
        </p:nvSpPr>
        <p:spPr bwMode="auto">
          <a:xfrm>
            <a:off x="2760663" y="1893888"/>
            <a:ext cx="0" cy="104933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4" name="Rectangle 3"/>
          <p:cNvSpPr>
            <a:spLocks noGrp="1" noChangeArrowheads="1"/>
          </p:cNvSpPr>
          <p:nvPr>
            <p:ph type="title"/>
          </p:nvPr>
        </p:nvSpPr>
        <p:spPr>
          <a:xfrm>
            <a:off x="495300" y="120650"/>
            <a:ext cx="8318500" cy="742950"/>
          </a:xfrm>
        </p:spPr>
        <p:txBody>
          <a:bodyPr/>
          <a:lstStyle/>
          <a:p>
            <a:pPr eaLnBrk="1" hangingPunct="1"/>
            <a:r>
              <a:rPr lang="en-US" smtClean="0"/>
              <a:t>Roles in the User Interface</a:t>
            </a:r>
          </a:p>
        </p:txBody>
      </p:sp>
      <p:grpSp>
        <p:nvGrpSpPr>
          <p:cNvPr id="75" name="Group 5"/>
          <p:cNvGrpSpPr>
            <a:grpSpLocks/>
          </p:cNvGrpSpPr>
          <p:nvPr/>
        </p:nvGrpSpPr>
        <p:grpSpPr bwMode="auto">
          <a:xfrm>
            <a:off x="2387600" y="1427163"/>
            <a:ext cx="1160463" cy="855662"/>
            <a:chOff x="2083" y="1606"/>
            <a:chExt cx="1489" cy="1097"/>
          </a:xfrm>
        </p:grpSpPr>
        <p:sp>
          <p:nvSpPr>
            <p:cNvPr id="76" name="Rectangle 6"/>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77" name="Freeform 7"/>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78" name="Freeform 8"/>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79" name="Freeform 9"/>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80" name="Freeform 10"/>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81" name="Rectangle 11"/>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82" name="Rectangle 12"/>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83" name="AutoShape 13"/>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84" name="Freeform 14"/>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85" name="Freeform 15"/>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86" name="Rectangle 16"/>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87" name="Rectangle 17"/>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88" name="Rectangle 18"/>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89" name="Group 19"/>
            <p:cNvGrpSpPr>
              <a:grpSpLocks/>
            </p:cNvGrpSpPr>
            <p:nvPr/>
          </p:nvGrpSpPr>
          <p:grpSpPr bwMode="auto">
            <a:xfrm>
              <a:off x="2221" y="1871"/>
              <a:ext cx="518" cy="782"/>
              <a:chOff x="2400" y="1656"/>
              <a:chExt cx="752" cy="1136"/>
            </a:xfrm>
          </p:grpSpPr>
          <p:sp>
            <p:nvSpPr>
              <p:cNvPr id="102" name="Freeform 20"/>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03" name="Freeform 21"/>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04" name="Freeform 22"/>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05" name="Freeform 23"/>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06" name="Freeform 24"/>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07" name="Line 25"/>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08" name="Line 26"/>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90" name="Group 27"/>
            <p:cNvGrpSpPr>
              <a:grpSpLocks/>
            </p:cNvGrpSpPr>
            <p:nvPr/>
          </p:nvGrpSpPr>
          <p:grpSpPr bwMode="auto">
            <a:xfrm rot="-6511945">
              <a:off x="2834" y="1842"/>
              <a:ext cx="518" cy="783"/>
              <a:chOff x="2400" y="1656"/>
              <a:chExt cx="752" cy="1136"/>
            </a:xfrm>
          </p:grpSpPr>
          <p:sp>
            <p:nvSpPr>
              <p:cNvPr id="95" name="Freeform 2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96" name="Freeform 2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97" name="Freeform 3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98" name="Freeform 3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99" name="Freeform 3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00" name="Line 3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01" name="Line 3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91" name="Freeform 35"/>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92" name="Freeform 36"/>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93" name="Rectangle 37"/>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94" name="Rectangle 38"/>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09" name="Text Box 39"/>
          <p:cNvSpPr txBox="1">
            <a:spLocks noChangeArrowheads="1"/>
          </p:cNvSpPr>
          <p:nvPr/>
        </p:nvSpPr>
        <p:spPr bwMode="auto">
          <a:xfrm>
            <a:off x="2074863" y="863600"/>
            <a:ext cx="17557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1800" b="1" dirty="0"/>
              <a:t>Claim</a:t>
            </a:r>
            <a:br>
              <a:rPr lang="en-US" sz="1800" b="1" dirty="0"/>
            </a:br>
            <a:r>
              <a:rPr lang="en-US" sz="1800" b="1" dirty="0"/>
              <a:t>235-53-373872</a:t>
            </a:r>
          </a:p>
        </p:txBody>
      </p:sp>
      <p:sp>
        <p:nvSpPr>
          <p:cNvPr id="110" name="AutoShape 40"/>
          <p:cNvSpPr>
            <a:spLocks noChangeArrowheads="1"/>
          </p:cNvSpPr>
          <p:nvPr/>
        </p:nvSpPr>
        <p:spPr bwMode="auto">
          <a:xfrm>
            <a:off x="5967413" y="2019300"/>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11" name="Text Box 41"/>
          <p:cNvSpPr txBox="1">
            <a:spLocks noChangeArrowheads="1"/>
          </p:cNvSpPr>
          <p:nvPr/>
        </p:nvSpPr>
        <p:spPr bwMode="auto">
          <a:xfrm>
            <a:off x="7137400" y="2320925"/>
            <a:ext cx="914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1800" b="1"/>
              <a:t>Helen</a:t>
            </a:r>
            <a:br>
              <a:rPr lang="en-US" sz="1800" b="1"/>
            </a:br>
            <a:r>
              <a:rPr lang="en-US" sz="1800" b="1"/>
              <a:t>Nixon</a:t>
            </a:r>
          </a:p>
        </p:txBody>
      </p:sp>
      <p:sp>
        <p:nvSpPr>
          <p:cNvPr id="112" name="Line 42"/>
          <p:cNvSpPr>
            <a:spLocks noChangeShapeType="1"/>
          </p:cNvSpPr>
          <p:nvPr/>
        </p:nvSpPr>
        <p:spPr bwMode="auto">
          <a:xfrm>
            <a:off x="3543300" y="1843088"/>
            <a:ext cx="2414588" cy="631825"/>
          </a:xfrm>
          <a:prstGeom prst="line">
            <a:avLst/>
          </a:prstGeom>
          <a:noFill/>
          <a:ln w="28575">
            <a:solidFill>
              <a:srgbClr val="FF0000"/>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4" name="Line 44"/>
          <p:cNvSpPr>
            <a:spLocks noChangeShapeType="1"/>
          </p:cNvSpPr>
          <p:nvPr/>
        </p:nvSpPr>
        <p:spPr bwMode="auto">
          <a:xfrm flipV="1">
            <a:off x="4254500" y="2640013"/>
            <a:ext cx="1722438" cy="271462"/>
          </a:xfrm>
          <a:prstGeom prst="line">
            <a:avLst/>
          </a:prstGeom>
          <a:noFill/>
          <a:ln w="28575">
            <a:solidFill>
              <a:srgbClr val="FF0000"/>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5" name="Text Box 45"/>
          <p:cNvSpPr txBox="1">
            <a:spLocks noChangeArrowheads="1"/>
          </p:cNvSpPr>
          <p:nvPr/>
        </p:nvSpPr>
        <p:spPr bwMode="auto">
          <a:xfrm>
            <a:off x="4456113" y="2921000"/>
            <a:ext cx="15716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400" b="1">
                <a:solidFill>
                  <a:srgbClr val="FF0000"/>
                </a:solidFill>
              </a:rPr>
              <a:t>passenger</a:t>
            </a:r>
          </a:p>
        </p:txBody>
      </p:sp>
      <p:sp>
        <p:nvSpPr>
          <p:cNvPr id="116" name="Line 46"/>
          <p:cNvSpPr>
            <a:spLocks noChangeShapeType="1"/>
          </p:cNvSpPr>
          <p:nvPr/>
        </p:nvSpPr>
        <p:spPr bwMode="auto">
          <a:xfrm>
            <a:off x="2760663" y="2943225"/>
            <a:ext cx="6429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17" name="Group 47"/>
          <p:cNvGrpSpPr>
            <a:grpSpLocks/>
          </p:cNvGrpSpPr>
          <p:nvPr/>
        </p:nvGrpSpPr>
        <p:grpSpPr bwMode="auto">
          <a:xfrm>
            <a:off x="3044825" y="2519363"/>
            <a:ext cx="1184275" cy="812800"/>
            <a:chOff x="463" y="1743"/>
            <a:chExt cx="1186" cy="813"/>
          </a:xfrm>
        </p:grpSpPr>
        <p:sp>
          <p:nvSpPr>
            <p:cNvPr id="118" name="Freeform 48"/>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49"/>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AutoShape 50"/>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121" name="AutoShape 51"/>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122" name="Freeform 52"/>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cap="flat" cmpd="sng">
              <a:solidFill>
                <a:schemeClr val="bg1"/>
              </a:solidFill>
              <a:prstDash val="solid"/>
              <a:round/>
              <a:headEnd/>
              <a:tailEnd/>
            </a:ln>
          </p:spPr>
          <p:txBody>
            <a:bodyPr lIns="0" tIns="0" rIns="0" bIns="0" anchor="ctr">
              <a:spAutoFit/>
            </a:bodyPr>
            <a:lstStyle/>
            <a:p>
              <a:endParaRPr lang="en-US"/>
            </a:p>
          </p:txBody>
        </p:sp>
        <p:sp>
          <p:nvSpPr>
            <p:cNvPr id="123" name="Freeform 53"/>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4" name="Freeform 54"/>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5" name="Freeform 55"/>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56"/>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57"/>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58"/>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cap="flat"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29" name="Freeform 59"/>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cmpd="sng">
              <a:solidFill>
                <a:schemeClr val="bg1"/>
              </a:solidFill>
              <a:round/>
              <a:headEnd/>
              <a:tailEnd/>
            </a:ln>
          </p:spPr>
          <p:txBody>
            <a:bodyPr/>
            <a:lstStyle/>
            <a:p>
              <a:endParaRPr lang="en-US"/>
            </a:p>
          </p:txBody>
        </p:sp>
        <p:sp>
          <p:nvSpPr>
            <p:cNvPr id="130" name="Line 60"/>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1" name="Line 61"/>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2" name="Oval 62"/>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133" name="Freeform 63"/>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64"/>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Oval 65"/>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136" name="Freeform 66"/>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67"/>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8" name="Text Box 68"/>
          <p:cNvSpPr txBox="1">
            <a:spLocks noChangeArrowheads="1"/>
          </p:cNvSpPr>
          <p:nvPr/>
        </p:nvSpPr>
        <p:spPr bwMode="auto">
          <a:xfrm>
            <a:off x="2652713" y="3362325"/>
            <a:ext cx="1974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1800" b="1" dirty="0"/>
              <a:t>Incident</a:t>
            </a:r>
            <a:br>
              <a:rPr lang="en-US" sz="1800" b="1" dirty="0"/>
            </a:br>
            <a:r>
              <a:rPr lang="en-US" sz="1800" b="1" dirty="0" smtClean="0"/>
              <a:t>2003 BMW 355i</a:t>
            </a:r>
            <a:endParaRPr lang="en-US" sz="1800" b="1" dirty="0"/>
          </a:p>
        </p:txBody>
      </p:sp>
      <p:sp>
        <p:nvSpPr>
          <p:cNvPr id="140" name="Text Box 70"/>
          <p:cNvSpPr txBox="1">
            <a:spLocks noChangeArrowheads="1"/>
          </p:cNvSpPr>
          <p:nvPr/>
        </p:nvSpPr>
        <p:spPr bwMode="auto">
          <a:xfrm>
            <a:off x="4587875" y="1933575"/>
            <a:ext cx="14446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400" b="1">
                <a:solidFill>
                  <a:srgbClr val="FF0000"/>
                </a:solidFill>
              </a:rPr>
              <a:t>witness</a:t>
            </a:r>
          </a:p>
        </p:txBody>
      </p:sp>
      <p:pic>
        <p:nvPicPr>
          <p:cNvPr id="2" name="Picture 1"/>
          <p:cNvPicPr>
            <a:picLocks noChangeAspect="1"/>
          </p:cNvPicPr>
          <p:nvPr/>
        </p:nvPicPr>
        <p:blipFill>
          <a:blip r:embed="rId3"/>
          <a:stretch>
            <a:fillRect/>
          </a:stretch>
        </p:blipFill>
        <p:spPr>
          <a:xfrm>
            <a:off x="292100" y="4030622"/>
            <a:ext cx="8591550" cy="2314575"/>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13390" y="725214"/>
            <a:ext cx="7768458" cy="4172608"/>
          </a:xfrm>
          <a:prstGeom prst="rect">
            <a:avLst/>
          </a:prstGeom>
        </p:spPr>
      </p:pic>
      <p:sp>
        <p:nvSpPr>
          <p:cNvPr id="9" name="Rectangle 4"/>
          <p:cNvSpPr>
            <a:spLocks noGrp="1" noChangeArrowheads="1"/>
          </p:cNvSpPr>
          <p:nvPr>
            <p:ph type="title"/>
          </p:nvPr>
        </p:nvSpPr>
        <p:spPr>
          <a:xfrm>
            <a:off x="495300" y="120650"/>
            <a:ext cx="8318500" cy="742950"/>
          </a:xfrm>
        </p:spPr>
        <p:txBody>
          <a:bodyPr/>
          <a:lstStyle/>
          <a:p>
            <a:pPr eaLnBrk="1" hangingPunct="1"/>
            <a:r>
              <a:rPr lang="en-US" smtClean="0"/>
              <a:t>Transferring roles on a claim</a:t>
            </a:r>
          </a:p>
        </p:txBody>
      </p:sp>
      <p:sp>
        <p:nvSpPr>
          <p:cNvPr id="10" name="AutoShape 6"/>
          <p:cNvSpPr>
            <a:spLocks noChangeArrowheads="1"/>
          </p:cNvSpPr>
          <p:nvPr/>
        </p:nvSpPr>
        <p:spPr bwMode="auto">
          <a:xfrm>
            <a:off x="2161952" y="3231091"/>
            <a:ext cx="2441578" cy="309562"/>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11" name="Content Placeholder 16"/>
          <p:cNvSpPr>
            <a:spLocks noGrp="1"/>
          </p:cNvSpPr>
          <p:nvPr>
            <p:ph idx="1"/>
          </p:nvPr>
        </p:nvSpPr>
        <p:spPr>
          <a:xfrm>
            <a:off x="1073888" y="4988176"/>
            <a:ext cx="7763726" cy="1313759"/>
          </a:xfrm>
          <a:solidFill>
            <a:schemeClr val="tx1"/>
          </a:solidFill>
        </p:spPr>
        <p:txBody>
          <a:bodyPr/>
          <a:lstStyle/>
          <a:p>
            <a:r>
              <a:rPr lang="en-US" sz="2000" dirty="0" smtClean="0"/>
              <a:t>Transfer roles from other contacts… button initiates process to move roles from multiple contacts into one (surviving) contact</a:t>
            </a:r>
          </a:p>
          <a:p>
            <a:pPr lvl="1"/>
            <a:r>
              <a:rPr lang="en-US" sz="2000" dirty="0" smtClean="0"/>
              <a:t>Contacts whose roles are transferred (chosen on next screen) will be removed</a:t>
            </a:r>
          </a:p>
          <a:p>
            <a:endParaRPr lang="en-US" sz="2000" dirty="0" smtClean="0"/>
          </a:p>
          <a:p>
            <a:pPr lvl="1"/>
            <a:endParaRPr lang="en-US" sz="2000" dirty="0" smtClean="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9055" y="644524"/>
            <a:ext cx="6082378" cy="2603173"/>
          </a:xfrm>
          <a:prstGeom prst="rect">
            <a:avLst/>
          </a:prstGeom>
        </p:spPr>
      </p:pic>
      <p:pic>
        <p:nvPicPr>
          <p:cNvPr id="2" name="Picture 1"/>
          <p:cNvPicPr>
            <a:picLocks noChangeAspect="1"/>
          </p:cNvPicPr>
          <p:nvPr/>
        </p:nvPicPr>
        <p:blipFill>
          <a:blip r:embed="rId4"/>
          <a:stretch>
            <a:fillRect/>
          </a:stretch>
        </p:blipFill>
        <p:spPr>
          <a:xfrm>
            <a:off x="329055" y="3321270"/>
            <a:ext cx="8562698" cy="3238752"/>
          </a:xfrm>
          <a:prstGeom prst="rect">
            <a:avLst/>
          </a:prstGeom>
        </p:spPr>
      </p:pic>
      <p:sp>
        <p:nvSpPr>
          <p:cNvPr id="15" name="Title 1"/>
          <p:cNvSpPr>
            <a:spLocks noGrp="1"/>
          </p:cNvSpPr>
          <p:nvPr>
            <p:ph type="title"/>
          </p:nvPr>
        </p:nvSpPr>
        <p:spPr>
          <a:xfrm>
            <a:off x="495300" y="120650"/>
            <a:ext cx="8318500" cy="742950"/>
          </a:xfrm>
        </p:spPr>
        <p:txBody>
          <a:bodyPr/>
          <a:lstStyle/>
          <a:p>
            <a:r>
              <a:rPr lang="en-US" smtClean="0"/>
              <a:t>Transferring roles screen</a:t>
            </a:r>
          </a:p>
        </p:txBody>
      </p:sp>
      <p:sp>
        <p:nvSpPr>
          <p:cNvPr id="16" name="Content Placeholder 2"/>
          <p:cNvSpPr>
            <a:spLocks noGrp="1"/>
          </p:cNvSpPr>
          <p:nvPr>
            <p:ph idx="1"/>
          </p:nvPr>
        </p:nvSpPr>
        <p:spPr>
          <a:xfrm>
            <a:off x="6411433" y="941794"/>
            <a:ext cx="2582050" cy="2305903"/>
          </a:xfrm>
        </p:spPr>
        <p:txBody>
          <a:bodyPr/>
          <a:lstStyle/>
          <a:p>
            <a:r>
              <a:rPr lang="en-US" sz="2000" dirty="0" smtClean="0"/>
              <a:t>Select contacts to merge into survivor </a:t>
            </a:r>
          </a:p>
          <a:p>
            <a:r>
              <a:rPr lang="en-US" sz="2000" dirty="0" smtClean="0"/>
              <a:t>Selected contacts moved to “to be removed” list view</a:t>
            </a:r>
          </a:p>
          <a:p>
            <a:pPr lvl="1"/>
            <a:r>
              <a:rPr lang="en-US" sz="2000" dirty="0" smtClean="0"/>
              <a:t>List of roles for survivor updated</a:t>
            </a:r>
          </a:p>
          <a:p>
            <a:pPr lvl="1"/>
            <a:endParaRPr lang="en-US" sz="2000" dirty="0" smtClean="0"/>
          </a:p>
          <a:p>
            <a:endParaRPr lang="en-US" sz="2000" dirty="0" smtClean="0"/>
          </a:p>
          <a:p>
            <a:endParaRPr lang="en-US" sz="2000" dirty="0" smtClean="0"/>
          </a:p>
        </p:txBody>
      </p:sp>
      <p:sp>
        <p:nvSpPr>
          <p:cNvPr id="20" name="AutoShape 6"/>
          <p:cNvSpPr>
            <a:spLocks noChangeArrowheads="1"/>
          </p:cNvSpPr>
          <p:nvPr/>
        </p:nvSpPr>
        <p:spPr bwMode="auto">
          <a:xfrm>
            <a:off x="329055" y="6159133"/>
            <a:ext cx="3398875" cy="146216"/>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12" name="AutoShape 6"/>
          <p:cNvSpPr>
            <a:spLocks noChangeArrowheads="1"/>
          </p:cNvSpPr>
          <p:nvPr/>
        </p:nvSpPr>
        <p:spPr bwMode="auto">
          <a:xfrm>
            <a:off x="495300" y="5271008"/>
            <a:ext cx="4150272" cy="15233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0030" y="712185"/>
            <a:ext cx="7830152" cy="2440918"/>
          </a:xfrm>
          <a:prstGeom prst="rect">
            <a:avLst/>
          </a:prstGeom>
        </p:spPr>
      </p:pic>
      <p:pic>
        <p:nvPicPr>
          <p:cNvPr id="5" name="Picture 4"/>
          <p:cNvPicPr>
            <a:picLocks noChangeAspect="1"/>
          </p:cNvPicPr>
          <p:nvPr/>
        </p:nvPicPr>
        <p:blipFill>
          <a:blip r:embed="rId4"/>
          <a:stretch>
            <a:fillRect/>
          </a:stretch>
        </p:blipFill>
        <p:spPr>
          <a:xfrm>
            <a:off x="536083" y="3741682"/>
            <a:ext cx="7938046" cy="1436143"/>
          </a:xfrm>
          <a:prstGeom prst="rect">
            <a:avLst/>
          </a:prstGeom>
        </p:spPr>
      </p:pic>
      <p:sp>
        <p:nvSpPr>
          <p:cNvPr id="13" name="Title 1"/>
          <p:cNvSpPr>
            <a:spLocks noGrp="1"/>
          </p:cNvSpPr>
          <p:nvPr>
            <p:ph type="title"/>
          </p:nvPr>
        </p:nvSpPr>
        <p:spPr>
          <a:xfrm>
            <a:off x="495300" y="120650"/>
            <a:ext cx="8318500" cy="742950"/>
          </a:xfrm>
        </p:spPr>
        <p:txBody>
          <a:bodyPr/>
          <a:lstStyle/>
          <a:p>
            <a:r>
              <a:rPr lang="en-US" smtClean="0"/>
              <a:t>Transfer the roles</a:t>
            </a:r>
          </a:p>
        </p:txBody>
      </p:sp>
      <p:sp>
        <p:nvSpPr>
          <p:cNvPr id="14" name="Content Placeholder 2"/>
          <p:cNvSpPr>
            <a:spLocks noGrp="1"/>
          </p:cNvSpPr>
          <p:nvPr>
            <p:ph idx="1"/>
          </p:nvPr>
        </p:nvSpPr>
        <p:spPr>
          <a:xfrm>
            <a:off x="536082" y="5303009"/>
            <a:ext cx="8318500" cy="1274762"/>
          </a:xfrm>
        </p:spPr>
        <p:txBody>
          <a:bodyPr/>
          <a:lstStyle/>
          <a:p>
            <a:r>
              <a:rPr lang="en-US" sz="1800" dirty="0" smtClean="0"/>
              <a:t>Click Transfer Roles to perform transfer</a:t>
            </a:r>
          </a:p>
          <a:p>
            <a:pPr lvl="1"/>
            <a:r>
              <a:rPr lang="en-US" sz="1800" dirty="0" err="1" smtClean="0"/>
              <a:t>ClaimCenter</a:t>
            </a:r>
            <a:r>
              <a:rPr lang="en-US" sz="1800" dirty="0" smtClean="0"/>
              <a:t> displays final message detailing roles survivor will have, and contacts to be removed from claim</a:t>
            </a:r>
          </a:p>
          <a:p>
            <a:pPr lvl="1"/>
            <a:r>
              <a:rPr lang="en-US" sz="1800" dirty="0" smtClean="0"/>
              <a:t>Can only transfer if survivor allowed to have all selected roles</a:t>
            </a:r>
          </a:p>
          <a:p>
            <a:endParaRPr lang="en-US" dirty="0" smtClean="0"/>
          </a:p>
          <a:p>
            <a:endParaRPr lang="en-US" dirty="0" smtClean="0"/>
          </a:p>
          <a:p>
            <a:endParaRPr lang="en-US" dirty="0" smtClean="0"/>
          </a:p>
        </p:txBody>
      </p:sp>
      <p:sp>
        <p:nvSpPr>
          <p:cNvPr id="15" name="AutoShape 6"/>
          <p:cNvSpPr>
            <a:spLocks noChangeArrowheads="1"/>
          </p:cNvSpPr>
          <p:nvPr/>
        </p:nvSpPr>
        <p:spPr bwMode="auto">
          <a:xfrm>
            <a:off x="4389136" y="4398797"/>
            <a:ext cx="2379526" cy="347663"/>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pic>
        <p:nvPicPr>
          <p:cNvPr id="6" name="Picture 5"/>
          <p:cNvPicPr>
            <a:picLocks noChangeAspect="1"/>
          </p:cNvPicPr>
          <p:nvPr/>
        </p:nvPicPr>
        <p:blipFill>
          <a:blip r:embed="rId5"/>
          <a:stretch>
            <a:fillRect/>
          </a:stretch>
        </p:blipFill>
        <p:spPr>
          <a:xfrm>
            <a:off x="5546670" y="2780415"/>
            <a:ext cx="2927459" cy="1232557"/>
          </a:xfrm>
          <a:prstGeom prst="rect">
            <a:avLst/>
          </a:prstGeom>
        </p:spPr>
      </p:pic>
      <p:cxnSp>
        <p:nvCxnSpPr>
          <p:cNvPr id="8" name="Straight Arrow Connector 7"/>
          <p:cNvCxnSpPr/>
          <p:nvPr/>
        </p:nvCxnSpPr>
        <p:spPr bwMode="auto">
          <a:xfrm flipH="1">
            <a:off x="7462345" y="988784"/>
            <a:ext cx="325821" cy="1791631"/>
          </a:xfrm>
          <a:prstGeom prst="straightConnector1">
            <a:avLst/>
          </a:prstGeom>
          <a:noFill/>
          <a:ln w="12700"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flipH="1">
            <a:off x="5438775" y="3741681"/>
            <a:ext cx="1445501" cy="271291"/>
          </a:xfrm>
          <a:prstGeom prst="straightConnector1">
            <a:avLst/>
          </a:prstGeom>
          <a:noFill/>
          <a:ln w="12700" cap="flat" cmpd="sng" algn="ctr">
            <a:solidFill>
              <a:srgbClr val="FF0000"/>
            </a:solidFill>
            <a:prstDash val="solid"/>
            <a:round/>
            <a:headEnd type="none" w="med" len="med"/>
            <a:tailEnd type="triangle"/>
          </a:ln>
          <a:effectLst/>
        </p:spPr>
      </p:cxn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Lesson outline</a:t>
            </a:r>
          </a:p>
        </p:txBody>
      </p:sp>
      <p:sp>
        <p:nvSpPr>
          <p:cNvPr id="22531" name="Rectangle 3"/>
          <p:cNvSpPr>
            <a:spLocks noGrp="1" noChangeArrowheads="1"/>
          </p:cNvSpPr>
          <p:nvPr>
            <p:ph idx="1"/>
          </p:nvPr>
        </p:nvSpPr>
        <p:spPr/>
        <p:txBody>
          <a:bodyPr/>
          <a:lstStyle/>
          <a:p>
            <a:pPr>
              <a:lnSpc>
                <a:spcPct val="150000"/>
              </a:lnSpc>
            </a:pPr>
            <a:r>
              <a:rPr lang="en-US" sz="2800" smtClean="0">
                <a:solidFill>
                  <a:srgbClr val="C0C0C0"/>
                </a:solidFill>
              </a:rPr>
              <a:t>Contact basics</a:t>
            </a:r>
          </a:p>
          <a:p>
            <a:pPr>
              <a:lnSpc>
                <a:spcPct val="150000"/>
              </a:lnSpc>
            </a:pPr>
            <a:r>
              <a:rPr lang="en-US" sz="2800" smtClean="0">
                <a:solidFill>
                  <a:srgbClr val="C0C0C0"/>
                </a:solidFill>
              </a:rPr>
              <a:t>Contact roles</a:t>
            </a:r>
          </a:p>
          <a:p>
            <a:pPr>
              <a:lnSpc>
                <a:spcPct val="150000"/>
              </a:lnSpc>
            </a:pPr>
            <a:r>
              <a:rPr lang="en-US" sz="2800" smtClean="0"/>
              <a:t>Categorizing contact</a:t>
            </a:r>
          </a:p>
          <a:p>
            <a:pPr>
              <a:lnSpc>
                <a:spcPct val="150000"/>
              </a:lnSpc>
            </a:pPr>
            <a:r>
              <a:rPr lang="en-US" sz="2800" smtClean="0">
                <a:solidFill>
                  <a:srgbClr val="C0C0C0"/>
                </a:solidFill>
              </a:rPr>
              <a:t>Contact role configuration</a:t>
            </a:r>
          </a:p>
          <a:p>
            <a:pPr>
              <a:lnSpc>
                <a:spcPct val="150000"/>
              </a:lnSpc>
            </a:pPr>
            <a:r>
              <a:rPr lang="en-US" sz="2800" smtClean="0">
                <a:solidFill>
                  <a:srgbClr val="C0C0C0"/>
                </a:solidFill>
              </a:rPr>
              <a:t>Contact role type constraints</a:t>
            </a:r>
          </a:p>
          <a:p>
            <a:pPr>
              <a:lnSpc>
                <a:spcPct val="150000"/>
              </a:lnSpc>
            </a:pPr>
            <a:r>
              <a:rPr lang="en-US" sz="2800" smtClean="0">
                <a:solidFill>
                  <a:srgbClr val="C0C0C0"/>
                </a:solidFill>
              </a:rPr>
              <a:t>Entity role constraints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Lesson objectives</a:t>
            </a:r>
          </a:p>
        </p:txBody>
      </p:sp>
      <p:sp>
        <p:nvSpPr>
          <p:cNvPr id="5123" name="Rectangle 3"/>
          <p:cNvSpPr>
            <a:spLocks noGrp="1" noChangeArrowheads="1"/>
          </p:cNvSpPr>
          <p:nvPr>
            <p:ph idx="1"/>
          </p:nvPr>
        </p:nvSpPr>
        <p:spPr/>
        <p:txBody>
          <a:bodyPr/>
          <a:lstStyle/>
          <a:p>
            <a:r>
              <a:rPr lang="en-US" smtClean="0"/>
              <a:t>By the end of this lesson, you should be able to:</a:t>
            </a:r>
          </a:p>
          <a:p>
            <a:pPr lvl="1" eaLnBrk="1" hangingPunct="1"/>
            <a:r>
              <a:rPr lang="en-US" smtClean="0"/>
              <a:t>Describe the ways in which contacts are categorized</a:t>
            </a:r>
          </a:p>
          <a:p>
            <a:pPr lvl="1" eaLnBrk="1" hangingPunct="1"/>
            <a:r>
              <a:rPr lang="en-US" smtClean="0"/>
              <a:t>Describe and configure contact roles</a:t>
            </a:r>
          </a:p>
          <a:p>
            <a:pPr lvl="1" eaLnBrk="1" hangingPunct="1"/>
            <a:r>
              <a:rPr lang="en-US" smtClean="0"/>
              <a:t>Configure contact role type constraints</a:t>
            </a:r>
          </a:p>
          <a:p>
            <a:pPr lvl="1" eaLnBrk="1" hangingPunct="1"/>
            <a:r>
              <a:rPr lang="en-US" smtClean="0"/>
              <a:t>Configure entity role constraints</a:t>
            </a:r>
          </a:p>
        </p:txBody>
      </p:sp>
      <p:sp>
        <p:nvSpPr>
          <p:cNvPr id="5124" name="Rectangle 4"/>
          <p:cNvSpPr>
            <a:spLocks noChangeArrowheads="1"/>
          </p:cNvSpPr>
          <p:nvPr/>
        </p:nvSpPr>
        <p:spPr bwMode="auto">
          <a:xfrm>
            <a:off x="463550" y="5883275"/>
            <a:ext cx="79375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p>
            <a:pPr lvl="1" algn="l" eaLnBrk="0" hangingPunct="0">
              <a:spcBef>
                <a:spcPct val="20000"/>
              </a:spcBef>
              <a:spcAft>
                <a:spcPct val="0"/>
              </a:spcAft>
              <a:buClr>
                <a:srgbClr val="0146AD"/>
              </a:buClr>
              <a:buSzPct val="90000"/>
              <a:buFont typeface="Wingdings 2" pitchFamily="18" charset="2"/>
              <a:buNone/>
            </a:pPr>
            <a:r>
              <a:rPr lang="en-US" sz="1400" b="0">
                <a:solidFill>
                  <a:srgbClr val="AA3704"/>
                </a:solidFill>
              </a:rPr>
              <a:t>This lesson uses the notes section for additional explanation and information.</a:t>
            </a:r>
            <a:br>
              <a:rPr lang="en-US" sz="1400" b="0">
                <a:solidFill>
                  <a:srgbClr val="AA3704"/>
                </a:solidFill>
              </a:rPr>
            </a:br>
            <a:r>
              <a:rPr lang="en-US" sz="1400" b="0">
                <a:solidFill>
                  <a:srgbClr val="AA3704"/>
                </a:solidFill>
              </a:rPr>
              <a:t>To view the notes in PowerPoint, choose View</a:t>
            </a:r>
            <a:r>
              <a:rPr lang="en-US" sz="1400" b="0">
                <a:solidFill>
                  <a:srgbClr val="AA3704"/>
                </a:solidFill>
                <a:sym typeface="Wingdings" pitchFamily="2" charset="2"/>
              </a:rPr>
              <a:t>Normal or </a:t>
            </a:r>
            <a:r>
              <a:rPr lang="en-US" sz="1400" b="0">
                <a:solidFill>
                  <a:srgbClr val="AA3704"/>
                </a:solidFill>
              </a:rPr>
              <a:t>View</a:t>
            </a:r>
            <a:r>
              <a:rPr lang="en-US" sz="1400" b="0">
                <a:solidFill>
                  <a:srgbClr val="AA3704"/>
                </a:solidFill>
                <a:sym typeface="Wingdings" pitchFamily="2" charset="2"/>
              </a:rPr>
              <a:t></a:t>
            </a:r>
            <a:r>
              <a:rPr lang="en-US" sz="1400" b="0">
                <a:solidFill>
                  <a:srgbClr val="AA3704"/>
                </a:solidFill>
              </a:rPr>
              <a:t>Notes Page.</a:t>
            </a:r>
            <a:br>
              <a:rPr lang="en-US" sz="1400" b="0">
                <a:solidFill>
                  <a:srgbClr val="AA3704"/>
                </a:solidFill>
              </a:rPr>
            </a:br>
            <a:r>
              <a:rPr lang="en-US" sz="1400" b="0">
                <a:solidFill>
                  <a:srgbClr val="AA3704"/>
                </a:solidFill>
              </a:rPr>
              <a:t>If you choose to print the notes for the lesson, be sure to select “Print hidden slides.”</a:t>
            </a:r>
          </a:p>
          <a:p>
            <a:pPr lvl="1" algn="l" eaLnBrk="0" hangingPunct="0">
              <a:spcBef>
                <a:spcPct val="20000"/>
              </a:spcBef>
              <a:spcAft>
                <a:spcPct val="0"/>
              </a:spcAft>
              <a:buClr>
                <a:srgbClr val="0146AD"/>
              </a:buClr>
              <a:buSzPct val="90000"/>
              <a:buFont typeface="Wingdings 2" pitchFamily="18" charset="2"/>
              <a:buNone/>
            </a:pPr>
            <a:endParaRPr lang="en-US" sz="1400" b="0">
              <a:solidFill>
                <a:srgbClr val="AA3704"/>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Contact categorization</a:t>
            </a:r>
          </a:p>
        </p:txBody>
      </p:sp>
      <p:sp>
        <p:nvSpPr>
          <p:cNvPr id="23555" name="Rectangle 3"/>
          <p:cNvSpPr>
            <a:spLocks noGrp="1" noChangeArrowheads="1"/>
          </p:cNvSpPr>
          <p:nvPr>
            <p:ph idx="1"/>
          </p:nvPr>
        </p:nvSpPr>
        <p:spPr>
          <a:xfrm>
            <a:off x="519113" y="4464050"/>
            <a:ext cx="8318500" cy="1925638"/>
          </a:xfrm>
        </p:spPr>
        <p:txBody>
          <a:bodyPr/>
          <a:lstStyle/>
          <a:p>
            <a:r>
              <a:rPr lang="en-US" smtClean="0"/>
              <a:t>Contact objects are categorized in two ways</a:t>
            </a:r>
          </a:p>
          <a:p>
            <a:pPr lvl="1"/>
            <a:r>
              <a:rPr lang="en-US" smtClean="0"/>
              <a:t>By subtype</a:t>
            </a:r>
          </a:p>
          <a:p>
            <a:pPr lvl="1"/>
            <a:r>
              <a:rPr lang="en-US" smtClean="0"/>
              <a:t>By role</a:t>
            </a:r>
          </a:p>
          <a:p>
            <a:r>
              <a:rPr lang="en-US" smtClean="0"/>
              <a:t>Each categorization offers different functionality and involves different types of configuration</a:t>
            </a:r>
          </a:p>
        </p:txBody>
      </p:sp>
      <p:grpSp>
        <p:nvGrpSpPr>
          <p:cNvPr id="23556" name="Group 4"/>
          <p:cNvGrpSpPr>
            <a:grpSpLocks/>
          </p:cNvGrpSpPr>
          <p:nvPr/>
        </p:nvGrpSpPr>
        <p:grpSpPr bwMode="auto">
          <a:xfrm>
            <a:off x="5043488" y="1428750"/>
            <a:ext cx="920750" cy="833438"/>
            <a:chOff x="2780" y="1585"/>
            <a:chExt cx="668" cy="605"/>
          </a:xfrm>
        </p:grpSpPr>
        <p:sp>
          <p:nvSpPr>
            <p:cNvPr id="23589" name="AutoShape 5"/>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23590" name="Group 6"/>
            <p:cNvGrpSpPr>
              <a:grpSpLocks/>
            </p:cNvGrpSpPr>
            <p:nvPr/>
          </p:nvGrpSpPr>
          <p:grpSpPr bwMode="auto">
            <a:xfrm flipH="1">
              <a:off x="3089" y="1738"/>
              <a:ext cx="359" cy="452"/>
              <a:chOff x="4325" y="1984"/>
              <a:chExt cx="359" cy="452"/>
            </a:xfrm>
          </p:grpSpPr>
          <p:sp>
            <p:nvSpPr>
              <p:cNvPr id="23591" name="Freeform 7"/>
              <p:cNvSpPr>
                <a:spLocks/>
              </p:cNvSpPr>
              <p:nvPr/>
            </p:nvSpPr>
            <p:spPr bwMode="auto">
              <a:xfrm>
                <a:off x="4325" y="1984"/>
                <a:ext cx="359" cy="452"/>
              </a:xfrm>
              <a:custGeom>
                <a:avLst/>
                <a:gdLst>
                  <a:gd name="T0" fmla="*/ 1 w 717"/>
                  <a:gd name="T1" fmla="*/ 0 h 906"/>
                  <a:gd name="T2" fmla="*/ 1 w 717"/>
                  <a:gd name="T3" fmla="*/ 0 h 906"/>
                  <a:gd name="T4" fmla="*/ 1 w 717"/>
                  <a:gd name="T5" fmla="*/ 0 h 906"/>
                  <a:gd name="T6" fmla="*/ 1 w 717"/>
                  <a:gd name="T7" fmla="*/ 0 h 906"/>
                  <a:gd name="T8" fmla="*/ 1 w 717"/>
                  <a:gd name="T9" fmla="*/ 0 h 906"/>
                  <a:gd name="T10" fmla="*/ 1 w 717"/>
                  <a:gd name="T11" fmla="*/ 0 h 906"/>
                  <a:gd name="T12" fmla="*/ 1 w 717"/>
                  <a:gd name="T13" fmla="*/ 0 h 906"/>
                  <a:gd name="T14" fmla="*/ 1 w 717"/>
                  <a:gd name="T15" fmla="*/ 0 h 906"/>
                  <a:gd name="T16" fmla="*/ 1 w 717"/>
                  <a:gd name="T17" fmla="*/ 0 h 906"/>
                  <a:gd name="T18" fmla="*/ 1 w 717"/>
                  <a:gd name="T19" fmla="*/ 0 h 906"/>
                  <a:gd name="T20" fmla="*/ 1 w 717"/>
                  <a:gd name="T21" fmla="*/ 0 h 906"/>
                  <a:gd name="T22" fmla="*/ 1 w 717"/>
                  <a:gd name="T23" fmla="*/ 0 h 906"/>
                  <a:gd name="T24" fmla="*/ 0 w 717"/>
                  <a:gd name="T25" fmla="*/ 0 h 906"/>
                  <a:gd name="T26" fmla="*/ 0 w 717"/>
                  <a:gd name="T27" fmla="*/ 0 h 906"/>
                  <a:gd name="T28" fmla="*/ 1 w 717"/>
                  <a:gd name="T29" fmla="*/ 0 h 906"/>
                  <a:gd name="T30" fmla="*/ 1 w 717"/>
                  <a:gd name="T31" fmla="*/ 0 h 906"/>
                  <a:gd name="T32" fmla="*/ 1 w 717"/>
                  <a:gd name="T33" fmla="*/ 0 h 906"/>
                  <a:gd name="T34" fmla="*/ 1 w 717"/>
                  <a:gd name="T35" fmla="*/ 0 h 906"/>
                  <a:gd name="T36" fmla="*/ 1 w 717"/>
                  <a:gd name="T37" fmla="*/ 0 h 906"/>
                  <a:gd name="T38" fmla="*/ 1 w 717"/>
                  <a:gd name="T39" fmla="*/ 0 h 906"/>
                  <a:gd name="T40" fmla="*/ 1 w 717"/>
                  <a:gd name="T41" fmla="*/ 0 h 906"/>
                  <a:gd name="T42" fmla="*/ 1 w 717"/>
                  <a:gd name="T43" fmla="*/ 0 h 906"/>
                  <a:gd name="T44" fmla="*/ 1 w 717"/>
                  <a:gd name="T45" fmla="*/ 0 h 906"/>
                  <a:gd name="T46" fmla="*/ 1 w 717"/>
                  <a:gd name="T47" fmla="*/ 0 h 906"/>
                  <a:gd name="T48" fmla="*/ 1 w 717"/>
                  <a:gd name="T49" fmla="*/ 0 h 906"/>
                  <a:gd name="T50" fmla="*/ 1 w 717"/>
                  <a:gd name="T51" fmla="*/ 0 h 906"/>
                  <a:gd name="T52" fmla="*/ 1 w 717"/>
                  <a:gd name="T53" fmla="*/ 0 h 906"/>
                  <a:gd name="T54" fmla="*/ 1 w 717"/>
                  <a:gd name="T55" fmla="*/ 0 h 906"/>
                  <a:gd name="T56" fmla="*/ 1 w 717"/>
                  <a:gd name="T57" fmla="*/ 0 h 906"/>
                  <a:gd name="T58" fmla="*/ 1 w 717"/>
                  <a:gd name="T59" fmla="*/ 0 h 906"/>
                  <a:gd name="T60" fmla="*/ 1 w 717"/>
                  <a:gd name="T61" fmla="*/ 0 h 906"/>
                  <a:gd name="T62" fmla="*/ 1 w 717"/>
                  <a:gd name="T63" fmla="*/ 0 h 906"/>
                  <a:gd name="T64" fmla="*/ 1 w 717"/>
                  <a:gd name="T65" fmla="*/ 0 h 906"/>
                  <a:gd name="T66" fmla="*/ 1 w 717"/>
                  <a:gd name="T67" fmla="*/ 0 h 906"/>
                  <a:gd name="T68" fmla="*/ 1 w 717"/>
                  <a:gd name="T69" fmla="*/ 0 h 906"/>
                  <a:gd name="T70" fmla="*/ 1 w 717"/>
                  <a:gd name="T71" fmla="*/ 0 h 906"/>
                  <a:gd name="T72" fmla="*/ 1 w 717"/>
                  <a:gd name="T73" fmla="*/ 0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2" name="Freeform 8"/>
              <p:cNvSpPr>
                <a:spLocks/>
              </p:cNvSpPr>
              <p:nvPr/>
            </p:nvSpPr>
            <p:spPr bwMode="auto">
              <a:xfrm>
                <a:off x="4378" y="2075"/>
                <a:ext cx="281" cy="341"/>
              </a:xfrm>
              <a:custGeom>
                <a:avLst/>
                <a:gdLst>
                  <a:gd name="T0" fmla="*/ 1 w 562"/>
                  <a:gd name="T1" fmla="*/ 1 h 682"/>
                  <a:gd name="T2" fmla="*/ 1 w 562"/>
                  <a:gd name="T3" fmla="*/ 1 h 682"/>
                  <a:gd name="T4" fmla="*/ 1 w 562"/>
                  <a:gd name="T5" fmla="*/ 1 h 682"/>
                  <a:gd name="T6" fmla="*/ 1 w 562"/>
                  <a:gd name="T7" fmla="*/ 1 h 682"/>
                  <a:gd name="T8" fmla="*/ 1 w 562"/>
                  <a:gd name="T9" fmla="*/ 1 h 682"/>
                  <a:gd name="T10" fmla="*/ 1 w 562"/>
                  <a:gd name="T11" fmla="*/ 1 h 682"/>
                  <a:gd name="T12" fmla="*/ 1 w 562"/>
                  <a:gd name="T13" fmla="*/ 1 h 682"/>
                  <a:gd name="T14" fmla="*/ 1 w 562"/>
                  <a:gd name="T15" fmla="*/ 1 h 682"/>
                  <a:gd name="T16" fmla="*/ 1 w 562"/>
                  <a:gd name="T17" fmla="*/ 1 h 682"/>
                  <a:gd name="T18" fmla="*/ 1 w 562"/>
                  <a:gd name="T19" fmla="*/ 1 h 682"/>
                  <a:gd name="T20" fmla="*/ 1 w 562"/>
                  <a:gd name="T21" fmla="*/ 1 h 682"/>
                  <a:gd name="T22" fmla="*/ 1 w 562"/>
                  <a:gd name="T23" fmla="*/ 1 h 682"/>
                  <a:gd name="T24" fmla="*/ 1 w 562"/>
                  <a:gd name="T25" fmla="*/ 1 h 682"/>
                  <a:gd name="T26" fmla="*/ 1 w 562"/>
                  <a:gd name="T27" fmla="*/ 1 h 682"/>
                  <a:gd name="T28" fmla="*/ 1 w 562"/>
                  <a:gd name="T29" fmla="*/ 1 h 682"/>
                  <a:gd name="T30" fmla="*/ 1 w 562"/>
                  <a:gd name="T31" fmla="*/ 1 h 682"/>
                  <a:gd name="T32" fmla="*/ 0 w 562"/>
                  <a:gd name="T33" fmla="*/ 1 h 682"/>
                  <a:gd name="T34" fmla="*/ 1 w 562"/>
                  <a:gd name="T35" fmla="*/ 0 h 682"/>
                  <a:gd name="T36" fmla="*/ 1 w 562"/>
                  <a:gd name="T37" fmla="*/ 1 h 682"/>
                  <a:gd name="T38" fmla="*/ 1 w 562"/>
                  <a:gd name="T39" fmla="*/ 1 h 682"/>
                  <a:gd name="T40" fmla="*/ 1 w 562"/>
                  <a:gd name="T41" fmla="*/ 1 h 682"/>
                  <a:gd name="T42" fmla="*/ 1 w 562"/>
                  <a:gd name="T43" fmla="*/ 1 h 682"/>
                  <a:gd name="T44" fmla="*/ 1 w 562"/>
                  <a:gd name="T45" fmla="*/ 1 h 682"/>
                  <a:gd name="T46" fmla="*/ 1 w 562"/>
                  <a:gd name="T47" fmla="*/ 1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3557" name="Group 9"/>
          <p:cNvGrpSpPr>
            <a:grpSpLocks/>
          </p:cNvGrpSpPr>
          <p:nvPr/>
        </p:nvGrpSpPr>
        <p:grpSpPr bwMode="auto">
          <a:xfrm>
            <a:off x="5043488" y="2397125"/>
            <a:ext cx="776287" cy="776288"/>
            <a:chOff x="1350" y="686"/>
            <a:chExt cx="1132" cy="1132"/>
          </a:xfrm>
        </p:grpSpPr>
        <p:sp>
          <p:nvSpPr>
            <p:cNvPr id="23587" name="AutoShape 10"/>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23588" name="Picture 11"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58" name="Group 12"/>
          <p:cNvGrpSpPr>
            <a:grpSpLocks/>
          </p:cNvGrpSpPr>
          <p:nvPr/>
        </p:nvGrpSpPr>
        <p:grpSpPr bwMode="auto">
          <a:xfrm>
            <a:off x="5043488" y="3309938"/>
            <a:ext cx="914400" cy="835025"/>
            <a:chOff x="1929" y="2960"/>
            <a:chExt cx="728" cy="665"/>
          </a:xfrm>
        </p:grpSpPr>
        <p:sp>
          <p:nvSpPr>
            <p:cNvPr id="23581" name="AutoShape 13"/>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23582" name="Group 14"/>
            <p:cNvGrpSpPr>
              <a:grpSpLocks/>
            </p:cNvGrpSpPr>
            <p:nvPr/>
          </p:nvGrpSpPr>
          <p:grpSpPr bwMode="auto">
            <a:xfrm>
              <a:off x="2328" y="3296"/>
              <a:ext cx="329" cy="329"/>
              <a:chOff x="2806" y="3358"/>
              <a:chExt cx="329" cy="329"/>
            </a:xfrm>
          </p:grpSpPr>
          <p:sp>
            <p:nvSpPr>
              <p:cNvPr id="23583" name="Oval 15"/>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23584" name="Freeform 16"/>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3585" name="Freeform 17"/>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23586" name="Freeform 18"/>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
        <p:nvSpPr>
          <p:cNvPr id="23559" name="Text Box 19"/>
          <p:cNvSpPr txBox="1">
            <a:spLocks noChangeArrowheads="1"/>
          </p:cNvSpPr>
          <p:nvPr/>
        </p:nvSpPr>
        <p:spPr bwMode="auto">
          <a:xfrm>
            <a:off x="6097588" y="1674813"/>
            <a:ext cx="24844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with role "reporter"</a:t>
            </a:r>
          </a:p>
        </p:txBody>
      </p:sp>
      <p:sp>
        <p:nvSpPr>
          <p:cNvPr id="23560" name="Text Box 20"/>
          <p:cNvSpPr txBox="1">
            <a:spLocks noChangeArrowheads="1"/>
          </p:cNvSpPr>
          <p:nvPr/>
        </p:nvSpPr>
        <p:spPr bwMode="auto">
          <a:xfrm>
            <a:off x="6097588" y="2605088"/>
            <a:ext cx="24844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with role "claimant"</a:t>
            </a:r>
          </a:p>
        </p:txBody>
      </p:sp>
      <p:sp>
        <p:nvSpPr>
          <p:cNvPr id="23561" name="Text Box 21"/>
          <p:cNvSpPr txBox="1">
            <a:spLocks noChangeArrowheads="1"/>
          </p:cNvSpPr>
          <p:nvPr/>
        </p:nvSpPr>
        <p:spPr bwMode="auto">
          <a:xfrm>
            <a:off x="6097588" y="3505200"/>
            <a:ext cx="24844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with role "driver"</a:t>
            </a:r>
          </a:p>
        </p:txBody>
      </p:sp>
      <p:sp>
        <p:nvSpPr>
          <p:cNvPr id="23562" name="Text Box 22"/>
          <p:cNvSpPr txBox="1">
            <a:spLocks noChangeArrowheads="1"/>
          </p:cNvSpPr>
          <p:nvPr/>
        </p:nvSpPr>
        <p:spPr bwMode="auto">
          <a:xfrm>
            <a:off x="5735638" y="914400"/>
            <a:ext cx="19796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t>By Role</a:t>
            </a:r>
          </a:p>
        </p:txBody>
      </p:sp>
      <p:sp>
        <p:nvSpPr>
          <p:cNvPr id="23563" name="Line 23"/>
          <p:cNvSpPr>
            <a:spLocks noChangeShapeType="1"/>
          </p:cNvSpPr>
          <p:nvPr/>
        </p:nvSpPr>
        <p:spPr bwMode="auto">
          <a:xfrm>
            <a:off x="4602163" y="884238"/>
            <a:ext cx="0" cy="34131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23564" name="Group 24"/>
          <p:cNvGrpSpPr>
            <a:grpSpLocks/>
          </p:cNvGrpSpPr>
          <p:nvPr/>
        </p:nvGrpSpPr>
        <p:grpSpPr bwMode="auto">
          <a:xfrm>
            <a:off x="1616075" y="1428750"/>
            <a:ext cx="1671638" cy="711200"/>
            <a:chOff x="2524" y="2022"/>
            <a:chExt cx="1053" cy="448"/>
          </a:xfrm>
        </p:grpSpPr>
        <p:sp>
          <p:nvSpPr>
            <p:cNvPr id="23579" name="AutoShape 2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3580" name="Text Box 2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Contact</a:t>
              </a:r>
            </a:p>
          </p:txBody>
        </p:sp>
      </p:grpSp>
      <p:sp>
        <p:nvSpPr>
          <p:cNvPr id="23565" name="Line 27"/>
          <p:cNvSpPr>
            <a:spLocks noChangeShapeType="1"/>
          </p:cNvSpPr>
          <p:nvPr/>
        </p:nvSpPr>
        <p:spPr bwMode="auto">
          <a:xfrm>
            <a:off x="3324225" y="3236913"/>
            <a:ext cx="0" cy="6223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566" name="Line 28"/>
          <p:cNvSpPr>
            <a:spLocks noChangeShapeType="1"/>
          </p:cNvSpPr>
          <p:nvPr/>
        </p:nvSpPr>
        <p:spPr bwMode="auto">
          <a:xfrm>
            <a:off x="1570038" y="3236913"/>
            <a:ext cx="1770062"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567" name="Line 29"/>
          <p:cNvSpPr>
            <a:spLocks noChangeShapeType="1"/>
          </p:cNvSpPr>
          <p:nvPr/>
        </p:nvSpPr>
        <p:spPr bwMode="auto">
          <a:xfrm flipV="1">
            <a:off x="1570038" y="3221038"/>
            <a:ext cx="0" cy="2206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3568" name="Line 30"/>
          <p:cNvSpPr>
            <a:spLocks noChangeShapeType="1"/>
          </p:cNvSpPr>
          <p:nvPr/>
        </p:nvSpPr>
        <p:spPr bwMode="auto">
          <a:xfrm flipV="1">
            <a:off x="2446338" y="2149475"/>
            <a:ext cx="0" cy="10810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3569" name="Group 31"/>
          <p:cNvGrpSpPr>
            <a:grpSpLocks/>
          </p:cNvGrpSpPr>
          <p:nvPr/>
        </p:nvGrpSpPr>
        <p:grpSpPr bwMode="auto">
          <a:xfrm>
            <a:off x="1589088" y="2343150"/>
            <a:ext cx="1671637" cy="711200"/>
            <a:chOff x="2524" y="2022"/>
            <a:chExt cx="1053" cy="448"/>
          </a:xfrm>
        </p:grpSpPr>
        <p:sp>
          <p:nvSpPr>
            <p:cNvPr id="23577" name="AutoShape 32"/>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3578" name="Text Box 33"/>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Company</a:t>
              </a:r>
            </a:p>
          </p:txBody>
        </p:sp>
      </p:grpSp>
      <p:sp>
        <p:nvSpPr>
          <p:cNvPr id="23570" name="Text Box 34"/>
          <p:cNvSpPr txBox="1">
            <a:spLocks noChangeArrowheads="1"/>
          </p:cNvSpPr>
          <p:nvPr/>
        </p:nvSpPr>
        <p:spPr bwMode="auto">
          <a:xfrm>
            <a:off x="1458913" y="914400"/>
            <a:ext cx="19796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t>By Subtype</a:t>
            </a:r>
          </a:p>
        </p:txBody>
      </p:sp>
      <p:grpSp>
        <p:nvGrpSpPr>
          <p:cNvPr id="23571" name="Group 35"/>
          <p:cNvGrpSpPr>
            <a:grpSpLocks/>
          </p:cNvGrpSpPr>
          <p:nvPr/>
        </p:nvGrpSpPr>
        <p:grpSpPr bwMode="auto">
          <a:xfrm>
            <a:off x="741363" y="3463925"/>
            <a:ext cx="1671637" cy="711200"/>
            <a:chOff x="2524" y="2022"/>
            <a:chExt cx="1053" cy="448"/>
          </a:xfrm>
        </p:grpSpPr>
        <p:sp>
          <p:nvSpPr>
            <p:cNvPr id="23575" name="AutoShape 36"/>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3576" name="Text Box 37"/>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Auto Towing</a:t>
              </a:r>
            </a:p>
          </p:txBody>
        </p:sp>
      </p:grpSp>
      <p:grpSp>
        <p:nvGrpSpPr>
          <p:cNvPr id="23572" name="Group 38"/>
          <p:cNvGrpSpPr>
            <a:grpSpLocks/>
          </p:cNvGrpSpPr>
          <p:nvPr/>
        </p:nvGrpSpPr>
        <p:grpSpPr bwMode="auto">
          <a:xfrm>
            <a:off x="2498725" y="3476625"/>
            <a:ext cx="1671638" cy="711200"/>
            <a:chOff x="2524" y="2022"/>
            <a:chExt cx="1053" cy="448"/>
          </a:xfrm>
        </p:grpSpPr>
        <p:sp>
          <p:nvSpPr>
            <p:cNvPr id="23573" name="AutoShape 39"/>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3574" name="Text Box 40"/>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Auto Repair</a:t>
              </a: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Categorization by subtype</a:t>
            </a:r>
          </a:p>
        </p:txBody>
      </p:sp>
      <p:sp>
        <p:nvSpPr>
          <p:cNvPr id="24579" name="Rectangle 3"/>
          <p:cNvSpPr>
            <a:spLocks noGrp="1" noChangeArrowheads="1"/>
          </p:cNvSpPr>
          <p:nvPr>
            <p:ph idx="1"/>
          </p:nvPr>
        </p:nvSpPr>
        <p:spPr>
          <a:xfrm>
            <a:off x="519113" y="4546600"/>
            <a:ext cx="8318500" cy="1843088"/>
          </a:xfrm>
        </p:spPr>
        <p:txBody>
          <a:bodyPr/>
          <a:lstStyle/>
          <a:p>
            <a:r>
              <a:rPr lang="en-US" smtClean="0"/>
              <a:t>Contact entity is subtyped</a:t>
            </a:r>
          </a:p>
          <a:p>
            <a:pPr lvl="1"/>
            <a:r>
              <a:rPr lang="en-US" smtClean="0"/>
              <a:t>Fields inherited in hierarchical manner</a:t>
            </a:r>
          </a:p>
          <a:p>
            <a:pPr lvl="1"/>
            <a:r>
              <a:rPr lang="en-US" smtClean="0"/>
              <a:t>Mirrors behavior of contacts in real world</a:t>
            </a:r>
          </a:p>
          <a:p>
            <a:r>
              <a:rPr lang="en-US" smtClean="0"/>
              <a:t>Subtype categories reflect data gathered about a contact</a:t>
            </a:r>
          </a:p>
        </p:txBody>
      </p:sp>
      <p:grpSp>
        <p:nvGrpSpPr>
          <p:cNvPr id="24580" name="Group 4"/>
          <p:cNvGrpSpPr>
            <a:grpSpLocks/>
          </p:cNvGrpSpPr>
          <p:nvPr/>
        </p:nvGrpSpPr>
        <p:grpSpPr bwMode="auto">
          <a:xfrm>
            <a:off x="3565525" y="1068388"/>
            <a:ext cx="1671638" cy="711200"/>
            <a:chOff x="2524" y="2022"/>
            <a:chExt cx="1053" cy="448"/>
          </a:xfrm>
        </p:grpSpPr>
        <p:sp>
          <p:nvSpPr>
            <p:cNvPr id="24598" name="AutoShape 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4599" name="Text Box 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Contact</a:t>
              </a:r>
            </a:p>
          </p:txBody>
        </p:sp>
      </p:grpSp>
      <p:sp>
        <p:nvSpPr>
          <p:cNvPr id="24581" name="Line 7"/>
          <p:cNvSpPr>
            <a:spLocks noChangeShapeType="1"/>
          </p:cNvSpPr>
          <p:nvPr/>
        </p:nvSpPr>
        <p:spPr bwMode="auto">
          <a:xfrm>
            <a:off x="5273675" y="2876550"/>
            <a:ext cx="0" cy="6223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4582" name="Line 8"/>
          <p:cNvSpPr>
            <a:spLocks noChangeShapeType="1"/>
          </p:cNvSpPr>
          <p:nvPr/>
        </p:nvSpPr>
        <p:spPr bwMode="auto">
          <a:xfrm>
            <a:off x="3519488" y="2876550"/>
            <a:ext cx="1770062"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4583" name="Line 9"/>
          <p:cNvSpPr>
            <a:spLocks noChangeShapeType="1"/>
          </p:cNvSpPr>
          <p:nvPr/>
        </p:nvSpPr>
        <p:spPr bwMode="auto">
          <a:xfrm flipV="1">
            <a:off x="3519488" y="2860675"/>
            <a:ext cx="0" cy="2206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4584" name="Line 10"/>
          <p:cNvSpPr>
            <a:spLocks noChangeShapeType="1"/>
          </p:cNvSpPr>
          <p:nvPr/>
        </p:nvSpPr>
        <p:spPr bwMode="auto">
          <a:xfrm flipV="1">
            <a:off x="4395788" y="1789113"/>
            <a:ext cx="0" cy="1081087"/>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4585" name="Group 11"/>
          <p:cNvGrpSpPr>
            <a:grpSpLocks/>
          </p:cNvGrpSpPr>
          <p:nvPr/>
        </p:nvGrpSpPr>
        <p:grpSpPr bwMode="auto">
          <a:xfrm>
            <a:off x="3538538" y="1982788"/>
            <a:ext cx="1671637" cy="711200"/>
            <a:chOff x="2524" y="2022"/>
            <a:chExt cx="1053" cy="448"/>
          </a:xfrm>
        </p:grpSpPr>
        <p:sp>
          <p:nvSpPr>
            <p:cNvPr id="24596" name="AutoShape 12"/>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4597" name="Text Box 13"/>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Company</a:t>
              </a:r>
            </a:p>
          </p:txBody>
        </p:sp>
      </p:grpSp>
      <p:grpSp>
        <p:nvGrpSpPr>
          <p:cNvPr id="24586" name="Group 14"/>
          <p:cNvGrpSpPr>
            <a:grpSpLocks/>
          </p:cNvGrpSpPr>
          <p:nvPr/>
        </p:nvGrpSpPr>
        <p:grpSpPr bwMode="auto">
          <a:xfrm>
            <a:off x="2690813" y="3103563"/>
            <a:ext cx="1671637" cy="711200"/>
            <a:chOff x="2524" y="2022"/>
            <a:chExt cx="1053" cy="448"/>
          </a:xfrm>
        </p:grpSpPr>
        <p:sp>
          <p:nvSpPr>
            <p:cNvPr id="24594" name="AutoShape 1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4595" name="Text Box 1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Auto Towing</a:t>
              </a:r>
            </a:p>
          </p:txBody>
        </p:sp>
      </p:grpSp>
      <p:grpSp>
        <p:nvGrpSpPr>
          <p:cNvPr id="24587" name="Group 17"/>
          <p:cNvGrpSpPr>
            <a:grpSpLocks/>
          </p:cNvGrpSpPr>
          <p:nvPr/>
        </p:nvGrpSpPr>
        <p:grpSpPr bwMode="auto">
          <a:xfrm>
            <a:off x="4448175" y="3103563"/>
            <a:ext cx="1671638" cy="711200"/>
            <a:chOff x="2524" y="2022"/>
            <a:chExt cx="1053" cy="448"/>
          </a:xfrm>
        </p:grpSpPr>
        <p:sp>
          <p:nvSpPr>
            <p:cNvPr id="24592" name="AutoShape 18"/>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4593" name="Text Box 19"/>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Auto Repair</a:t>
              </a:r>
            </a:p>
          </p:txBody>
        </p:sp>
      </p:grpSp>
      <p:sp>
        <p:nvSpPr>
          <p:cNvPr id="24588" name="Text Box 20"/>
          <p:cNvSpPr txBox="1">
            <a:spLocks noChangeArrowheads="1"/>
          </p:cNvSpPr>
          <p:nvPr/>
        </p:nvSpPr>
        <p:spPr bwMode="auto">
          <a:xfrm>
            <a:off x="5295900" y="1136650"/>
            <a:ext cx="20145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t>Primary Address</a:t>
            </a:r>
            <a:br>
              <a:rPr lang="en-US" sz="1800"/>
            </a:br>
            <a:r>
              <a:rPr lang="en-US" sz="1800"/>
              <a:t>Primary Phone</a:t>
            </a:r>
          </a:p>
        </p:txBody>
      </p:sp>
      <p:sp>
        <p:nvSpPr>
          <p:cNvPr id="24589" name="Text Box 21"/>
          <p:cNvSpPr txBox="1">
            <a:spLocks noChangeArrowheads="1"/>
          </p:cNvSpPr>
          <p:nvPr/>
        </p:nvSpPr>
        <p:spPr bwMode="auto">
          <a:xfrm>
            <a:off x="5294313" y="1909763"/>
            <a:ext cx="20145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Primary Address</a:t>
            </a:r>
            <a:br>
              <a:rPr lang="en-US" sz="1800">
                <a:solidFill>
                  <a:schemeClr val="bg1"/>
                </a:solidFill>
              </a:rPr>
            </a:br>
            <a:r>
              <a:rPr lang="en-US" sz="1800">
                <a:solidFill>
                  <a:schemeClr val="bg1"/>
                </a:solidFill>
              </a:rPr>
              <a:t>Primary Phone</a:t>
            </a:r>
            <a:br>
              <a:rPr lang="en-US" sz="1800">
                <a:solidFill>
                  <a:schemeClr val="bg1"/>
                </a:solidFill>
              </a:rPr>
            </a:br>
            <a:r>
              <a:rPr lang="en-US" sz="1800"/>
              <a:t>Employees</a:t>
            </a:r>
          </a:p>
        </p:txBody>
      </p:sp>
      <p:sp>
        <p:nvSpPr>
          <p:cNvPr id="24590" name="Text Box 22"/>
          <p:cNvSpPr txBox="1">
            <a:spLocks noChangeArrowheads="1"/>
          </p:cNvSpPr>
          <p:nvPr/>
        </p:nvSpPr>
        <p:spPr bwMode="auto">
          <a:xfrm>
            <a:off x="6191250" y="3068638"/>
            <a:ext cx="23082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Primary Address</a:t>
            </a:r>
            <a:br>
              <a:rPr lang="en-US" sz="1800">
                <a:solidFill>
                  <a:schemeClr val="bg1"/>
                </a:solidFill>
              </a:rPr>
            </a:br>
            <a:r>
              <a:rPr lang="en-US" sz="1800">
                <a:solidFill>
                  <a:schemeClr val="bg1"/>
                </a:solidFill>
              </a:rPr>
              <a:t>Primary Phone</a:t>
            </a:r>
            <a:br>
              <a:rPr lang="en-US" sz="1800">
                <a:solidFill>
                  <a:schemeClr val="bg1"/>
                </a:solidFill>
              </a:rPr>
            </a:br>
            <a:r>
              <a:rPr lang="en-US" sz="1800">
                <a:solidFill>
                  <a:schemeClr val="bg1"/>
                </a:solidFill>
              </a:rPr>
              <a:t>Employees</a:t>
            </a:r>
            <a:r>
              <a:rPr lang="en-US" sz="1800"/>
              <a:t/>
            </a:r>
            <a:br>
              <a:rPr lang="en-US" sz="1800"/>
            </a:br>
            <a:r>
              <a:rPr lang="en-US" sz="1800"/>
              <a:t>AutoRepairLicense</a:t>
            </a:r>
          </a:p>
        </p:txBody>
      </p:sp>
      <p:sp>
        <p:nvSpPr>
          <p:cNvPr id="24591" name="Text Box 23"/>
          <p:cNvSpPr txBox="1">
            <a:spLocks noChangeArrowheads="1"/>
          </p:cNvSpPr>
          <p:nvPr/>
        </p:nvSpPr>
        <p:spPr bwMode="auto">
          <a:xfrm>
            <a:off x="596900" y="3068638"/>
            <a:ext cx="20081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sz="1800">
                <a:solidFill>
                  <a:schemeClr val="bg1"/>
                </a:solidFill>
              </a:rPr>
              <a:t>Primary Address</a:t>
            </a:r>
            <a:br>
              <a:rPr lang="en-US" sz="1800">
                <a:solidFill>
                  <a:schemeClr val="bg1"/>
                </a:solidFill>
              </a:rPr>
            </a:br>
            <a:r>
              <a:rPr lang="en-US" sz="1800">
                <a:solidFill>
                  <a:schemeClr val="bg1"/>
                </a:solidFill>
              </a:rPr>
              <a:t>Primary Phone</a:t>
            </a:r>
            <a:br>
              <a:rPr lang="en-US" sz="1800">
                <a:solidFill>
                  <a:schemeClr val="bg1"/>
                </a:solidFill>
              </a:rPr>
            </a:br>
            <a:r>
              <a:rPr lang="en-US" sz="1800">
                <a:solidFill>
                  <a:schemeClr val="bg1"/>
                </a:solidFill>
              </a:rPr>
              <a:t>Employees</a:t>
            </a:r>
            <a:r>
              <a:rPr lang="en-US" sz="1800"/>
              <a:t/>
            </a:r>
            <a:br>
              <a:rPr lang="en-US" sz="1800"/>
            </a:br>
            <a:r>
              <a:rPr lang="en-US" sz="1800"/>
              <a:t>AutoTowLicense</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8779" y="735724"/>
            <a:ext cx="7548779" cy="3923532"/>
          </a:xfrm>
          <a:prstGeom prst="rect">
            <a:avLst/>
          </a:prstGeom>
        </p:spPr>
      </p:pic>
      <p:sp>
        <p:nvSpPr>
          <p:cNvPr id="25602" name="Rectangle 2"/>
          <p:cNvSpPr>
            <a:spLocks noGrp="1" noChangeArrowheads="1"/>
          </p:cNvSpPr>
          <p:nvPr>
            <p:ph type="title"/>
          </p:nvPr>
        </p:nvSpPr>
        <p:spPr/>
        <p:txBody>
          <a:bodyPr/>
          <a:lstStyle/>
          <a:p>
            <a:pPr eaLnBrk="1" hangingPunct="1"/>
            <a:r>
              <a:rPr lang="en-US" smtClean="0"/>
              <a:t>Categorization by role</a:t>
            </a:r>
          </a:p>
        </p:txBody>
      </p:sp>
      <p:sp>
        <p:nvSpPr>
          <p:cNvPr id="25603" name="Rectangle 3"/>
          <p:cNvSpPr>
            <a:spLocks noGrp="1" noChangeArrowheads="1"/>
          </p:cNvSpPr>
          <p:nvPr>
            <p:ph idx="1"/>
          </p:nvPr>
        </p:nvSpPr>
        <p:spPr>
          <a:xfrm>
            <a:off x="495300" y="4876800"/>
            <a:ext cx="8318500" cy="1608138"/>
          </a:xfrm>
        </p:spPr>
        <p:txBody>
          <a:bodyPr/>
          <a:lstStyle/>
          <a:p>
            <a:r>
              <a:rPr lang="en-US" dirty="0" smtClean="0"/>
              <a:t>Role describes relationship between contact and claim</a:t>
            </a:r>
          </a:p>
          <a:p>
            <a:pPr lvl="1"/>
            <a:r>
              <a:rPr lang="en-US" dirty="0" smtClean="0"/>
              <a:t>Each contact must have at least one role</a:t>
            </a:r>
          </a:p>
          <a:p>
            <a:pPr lvl="1"/>
            <a:r>
              <a:rPr lang="en-US" dirty="0" smtClean="0"/>
              <a:t>Each role is "owned by" entire claim or one of its sub-objects (policy, exposure, incident, and so on)</a:t>
            </a:r>
          </a:p>
        </p:txBody>
      </p:sp>
      <p:sp>
        <p:nvSpPr>
          <p:cNvPr id="25611" name="AutoShape 24"/>
          <p:cNvSpPr>
            <a:spLocks noChangeArrowheads="1"/>
          </p:cNvSpPr>
          <p:nvPr/>
        </p:nvSpPr>
        <p:spPr bwMode="auto">
          <a:xfrm>
            <a:off x="1008233" y="3104776"/>
            <a:ext cx="4467657" cy="137160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6" name="Arc 39"/>
          <p:cNvSpPr>
            <a:spLocks/>
          </p:cNvSpPr>
          <p:nvPr/>
        </p:nvSpPr>
        <p:spPr bwMode="auto">
          <a:xfrm rot="6395967" flipH="1">
            <a:off x="4425420" y="2287749"/>
            <a:ext cx="1173323" cy="3963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round/>
            <a:headEnd type="triangle"/>
            <a:tailEnd type="none"/>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smtClean="0"/>
              <a:t>The contact role data model</a:t>
            </a:r>
          </a:p>
        </p:txBody>
      </p:sp>
      <p:sp>
        <p:nvSpPr>
          <p:cNvPr id="26627" name="Rectangle 5"/>
          <p:cNvSpPr>
            <a:spLocks noChangeArrowheads="1"/>
          </p:cNvSpPr>
          <p:nvPr/>
        </p:nvSpPr>
        <p:spPr bwMode="auto">
          <a:xfrm>
            <a:off x="3167063" y="1812925"/>
            <a:ext cx="2130425" cy="703263"/>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2200">
                <a:solidFill>
                  <a:schemeClr val="bg1"/>
                </a:solidFill>
              </a:rPr>
              <a:t>Claim</a:t>
            </a:r>
          </a:p>
        </p:txBody>
      </p:sp>
      <p:sp>
        <p:nvSpPr>
          <p:cNvPr id="26628" name="Rectangle 6"/>
          <p:cNvSpPr>
            <a:spLocks noChangeArrowheads="1"/>
          </p:cNvSpPr>
          <p:nvPr/>
        </p:nvSpPr>
        <p:spPr bwMode="auto">
          <a:xfrm>
            <a:off x="3167063" y="3216275"/>
            <a:ext cx="2130425"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chemeClr val="bg1"/>
                </a:solidFill>
              </a:rPr>
              <a:t>ClaimContact</a:t>
            </a:r>
          </a:p>
        </p:txBody>
      </p:sp>
      <p:sp>
        <p:nvSpPr>
          <p:cNvPr id="26629" name="Rectangle 7"/>
          <p:cNvSpPr>
            <a:spLocks noChangeArrowheads="1"/>
          </p:cNvSpPr>
          <p:nvPr/>
        </p:nvSpPr>
        <p:spPr bwMode="auto">
          <a:xfrm>
            <a:off x="5608638" y="3216275"/>
            <a:ext cx="3352800" cy="703263"/>
          </a:xfrm>
          <a:prstGeom prst="rect">
            <a:avLst/>
          </a:prstGeom>
          <a:noFill/>
          <a:ln w="190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2200">
                <a:solidFill>
                  <a:schemeClr val="bg1"/>
                </a:solidFill>
              </a:rPr>
              <a:t>Contact</a:t>
            </a:r>
            <a:br>
              <a:rPr lang="en-US" sz="2200">
                <a:solidFill>
                  <a:schemeClr val="bg1"/>
                </a:solidFill>
              </a:rPr>
            </a:br>
            <a:endParaRPr lang="en-US" sz="2200">
              <a:solidFill>
                <a:schemeClr val="bg1"/>
              </a:solidFill>
            </a:endParaRPr>
          </a:p>
        </p:txBody>
      </p:sp>
      <p:grpSp>
        <p:nvGrpSpPr>
          <p:cNvPr id="26630" name="Group 12"/>
          <p:cNvGrpSpPr>
            <a:grpSpLocks/>
          </p:cNvGrpSpPr>
          <p:nvPr/>
        </p:nvGrpSpPr>
        <p:grpSpPr bwMode="auto">
          <a:xfrm>
            <a:off x="3951288" y="2516188"/>
            <a:ext cx="649287" cy="700087"/>
            <a:chOff x="776" y="1927"/>
            <a:chExt cx="287" cy="311"/>
          </a:xfrm>
        </p:grpSpPr>
        <p:sp>
          <p:nvSpPr>
            <p:cNvPr id="26648" name="Line 9"/>
            <p:cNvSpPr>
              <a:spLocks noChangeShapeType="1"/>
            </p:cNvSpPr>
            <p:nvPr/>
          </p:nvSpPr>
          <p:spPr bwMode="auto">
            <a:xfrm>
              <a:off x="920" y="1927"/>
              <a:ext cx="0" cy="29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6649" name="Line 10"/>
            <p:cNvSpPr>
              <a:spLocks noChangeShapeType="1"/>
            </p:cNvSpPr>
            <p:nvPr/>
          </p:nvSpPr>
          <p:spPr bwMode="auto">
            <a:xfrm flipH="1">
              <a:off x="776" y="2064"/>
              <a:ext cx="144"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6650" name="Line 11"/>
            <p:cNvSpPr>
              <a:spLocks noChangeShapeType="1"/>
            </p:cNvSpPr>
            <p:nvPr/>
          </p:nvSpPr>
          <p:spPr bwMode="auto">
            <a:xfrm>
              <a:off x="920" y="2064"/>
              <a:ext cx="143"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26631" name="Text Box 11"/>
          <p:cNvSpPr txBox="1">
            <a:spLocks noChangeArrowheads="1"/>
          </p:cNvSpPr>
          <p:nvPr/>
        </p:nvSpPr>
        <p:spPr bwMode="auto">
          <a:xfrm>
            <a:off x="3090863" y="2538413"/>
            <a:ext cx="2330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rgbClr val="3366FF"/>
                </a:solidFill>
              </a:rPr>
              <a:t>Contacts</a:t>
            </a:r>
          </a:p>
        </p:txBody>
      </p:sp>
      <p:sp>
        <p:nvSpPr>
          <p:cNvPr id="26632" name="Rectangle 7"/>
          <p:cNvSpPr>
            <a:spLocks noChangeArrowheads="1"/>
          </p:cNvSpPr>
          <p:nvPr/>
        </p:nvSpPr>
        <p:spPr bwMode="auto">
          <a:xfrm>
            <a:off x="5661025" y="3581400"/>
            <a:ext cx="1058863"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solidFill>
                  <a:schemeClr val="bg1"/>
                </a:solidFill>
              </a:rPr>
              <a:t>Person</a:t>
            </a:r>
          </a:p>
        </p:txBody>
      </p:sp>
      <p:sp>
        <p:nvSpPr>
          <p:cNvPr id="26633" name="Rectangle 7"/>
          <p:cNvSpPr>
            <a:spLocks noChangeArrowheads="1"/>
          </p:cNvSpPr>
          <p:nvPr/>
        </p:nvSpPr>
        <p:spPr bwMode="auto">
          <a:xfrm>
            <a:off x="6757988" y="3581400"/>
            <a:ext cx="1058862"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solidFill>
                  <a:schemeClr val="bg1"/>
                </a:solidFill>
              </a:rPr>
              <a:t>Company</a:t>
            </a:r>
          </a:p>
        </p:txBody>
      </p:sp>
      <p:sp>
        <p:nvSpPr>
          <p:cNvPr id="26634" name="Rectangle 7"/>
          <p:cNvSpPr>
            <a:spLocks noChangeArrowheads="1"/>
          </p:cNvSpPr>
          <p:nvPr/>
        </p:nvSpPr>
        <p:spPr bwMode="auto">
          <a:xfrm>
            <a:off x="7854950" y="3581400"/>
            <a:ext cx="1058863"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solidFill>
                  <a:schemeClr val="bg1"/>
                </a:solidFill>
              </a:rPr>
              <a:t>Venue</a:t>
            </a:r>
          </a:p>
        </p:txBody>
      </p:sp>
      <p:sp>
        <p:nvSpPr>
          <p:cNvPr id="26635" name="Rectangle 6"/>
          <p:cNvSpPr>
            <a:spLocks noChangeArrowheads="1"/>
          </p:cNvSpPr>
          <p:nvPr/>
        </p:nvSpPr>
        <p:spPr bwMode="auto">
          <a:xfrm>
            <a:off x="3167063" y="4613275"/>
            <a:ext cx="2130425"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chemeClr val="bg1"/>
                </a:solidFill>
              </a:rPr>
              <a:t>ClaimContact</a:t>
            </a:r>
            <a:br>
              <a:rPr lang="en-US" sz="2200">
                <a:solidFill>
                  <a:schemeClr val="bg1"/>
                </a:solidFill>
              </a:rPr>
            </a:br>
            <a:r>
              <a:rPr lang="en-US" sz="2200">
                <a:solidFill>
                  <a:schemeClr val="bg1"/>
                </a:solidFill>
              </a:rPr>
              <a:t>Role</a:t>
            </a:r>
          </a:p>
        </p:txBody>
      </p:sp>
      <p:grpSp>
        <p:nvGrpSpPr>
          <p:cNvPr id="26636" name="Group 12"/>
          <p:cNvGrpSpPr>
            <a:grpSpLocks/>
          </p:cNvGrpSpPr>
          <p:nvPr/>
        </p:nvGrpSpPr>
        <p:grpSpPr bwMode="auto">
          <a:xfrm>
            <a:off x="3951288" y="3916363"/>
            <a:ext cx="649287" cy="700087"/>
            <a:chOff x="776" y="1927"/>
            <a:chExt cx="287" cy="311"/>
          </a:xfrm>
        </p:grpSpPr>
        <p:sp>
          <p:nvSpPr>
            <p:cNvPr id="26645" name="Line 9"/>
            <p:cNvSpPr>
              <a:spLocks noChangeShapeType="1"/>
            </p:cNvSpPr>
            <p:nvPr/>
          </p:nvSpPr>
          <p:spPr bwMode="auto">
            <a:xfrm>
              <a:off x="920" y="1927"/>
              <a:ext cx="0" cy="29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6646" name="Line 10"/>
            <p:cNvSpPr>
              <a:spLocks noChangeShapeType="1"/>
            </p:cNvSpPr>
            <p:nvPr/>
          </p:nvSpPr>
          <p:spPr bwMode="auto">
            <a:xfrm flipH="1">
              <a:off x="776" y="2064"/>
              <a:ext cx="144"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6647" name="Line 11"/>
            <p:cNvSpPr>
              <a:spLocks noChangeShapeType="1"/>
            </p:cNvSpPr>
            <p:nvPr/>
          </p:nvSpPr>
          <p:spPr bwMode="auto">
            <a:xfrm>
              <a:off x="920" y="2064"/>
              <a:ext cx="143"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26637" name="Rectangle 6"/>
          <p:cNvSpPr>
            <a:spLocks noChangeArrowheads="1"/>
          </p:cNvSpPr>
          <p:nvPr/>
        </p:nvSpPr>
        <p:spPr bwMode="auto">
          <a:xfrm>
            <a:off x="790575" y="4610100"/>
            <a:ext cx="2087563"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chemeClr val="bg1"/>
                </a:solidFill>
              </a:rPr>
              <a:t>ClaimContact</a:t>
            </a:r>
            <a:br>
              <a:rPr lang="en-US" sz="2200">
                <a:solidFill>
                  <a:schemeClr val="bg1"/>
                </a:solidFill>
              </a:rPr>
            </a:br>
            <a:r>
              <a:rPr lang="en-US" sz="2200">
                <a:solidFill>
                  <a:schemeClr val="bg1"/>
                </a:solidFill>
              </a:rPr>
              <a:t>RoleOwner</a:t>
            </a:r>
          </a:p>
        </p:txBody>
      </p:sp>
      <p:sp>
        <p:nvSpPr>
          <p:cNvPr id="26638" name="Line 17"/>
          <p:cNvSpPr>
            <a:spLocks noChangeShapeType="1"/>
          </p:cNvSpPr>
          <p:nvPr/>
        </p:nvSpPr>
        <p:spPr bwMode="auto">
          <a:xfrm>
            <a:off x="2887663" y="4972050"/>
            <a:ext cx="277812" cy="0"/>
          </a:xfrm>
          <a:prstGeom prst="line">
            <a:avLst/>
          </a:prstGeom>
          <a:noFill/>
          <a:ln w="19050">
            <a:solidFill>
              <a:schemeClr val="bg1"/>
            </a:solidFill>
            <a:round/>
            <a:headEnd/>
            <a:tailEnd type="none" w="med" len="sm"/>
          </a:ln>
          <a:extLst>
            <a:ext uri="{909E8E84-426E-40DD-AFC4-6F175D3DCCD1}">
              <a14:hiddenFill xmlns:a14="http://schemas.microsoft.com/office/drawing/2010/main">
                <a:noFill/>
              </a14:hiddenFill>
            </a:ext>
          </a:extLst>
        </p:spPr>
        <p:txBody>
          <a:bodyPr anchor="ctr"/>
          <a:lstStyle/>
          <a:p>
            <a:endParaRPr lang="en-US"/>
          </a:p>
        </p:txBody>
      </p:sp>
      <p:sp>
        <p:nvSpPr>
          <p:cNvPr id="26639" name="Text Box 23"/>
          <p:cNvSpPr txBox="1">
            <a:spLocks noChangeArrowheads="1"/>
          </p:cNvSpPr>
          <p:nvPr/>
        </p:nvSpPr>
        <p:spPr bwMode="auto">
          <a:xfrm>
            <a:off x="812800" y="3148013"/>
            <a:ext cx="227806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sz="1800"/>
              <a:t>Links contact to a claim and its role(s) on the claim</a:t>
            </a:r>
          </a:p>
        </p:txBody>
      </p:sp>
      <p:sp>
        <p:nvSpPr>
          <p:cNvPr id="26640" name="Text Box 24"/>
          <p:cNvSpPr txBox="1">
            <a:spLocks noChangeArrowheads="1"/>
          </p:cNvSpPr>
          <p:nvPr/>
        </p:nvSpPr>
        <p:spPr bwMode="auto">
          <a:xfrm>
            <a:off x="5675313" y="2657475"/>
            <a:ext cx="31226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t>Stores fundamental information about contact</a:t>
            </a:r>
          </a:p>
        </p:txBody>
      </p:sp>
      <p:sp>
        <p:nvSpPr>
          <p:cNvPr id="26641" name="Text Box 25"/>
          <p:cNvSpPr txBox="1">
            <a:spLocks noChangeArrowheads="1"/>
          </p:cNvSpPr>
          <p:nvPr/>
        </p:nvSpPr>
        <p:spPr bwMode="auto">
          <a:xfrm>
            <a:off x="3227388" y="5334000"/>
            <a:ext cx="20955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t>Identifies role(s) contact has on claim</a:t>
            </a:r>
          </a:p>
        </p:txBody>
      </p:sp>
      <p:sp>
        <p:nvSpPr>
          <p:cNvPr id="26642" name="Text Box 26"/>
          <p:cNvSpPr txBox="1">
            <a:spLocks noChangeArrowheads="1"/>
          </p:cNvSpPr>
          <p:nvPr/>
        </p:nvSpPr>
        <p:spPr bwMode="auto">
          <a:xfrm>
            <a:off x="690563" y="5334000"/>
            <a:ext cx="22637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t>For each role, identifies owner (claim or subobject)</a:t>
            </a:r>
          </a:p>
        </p:txBody>
      </p:sp>
      <p:sp>
        <p:nvSpPr>
          <p:cNvPr id="26643" name="Line 17"/>
          <p:cNvSpPr>
            <a:spLocks noChangeShapeType="1"/>
          </p:cNvSpPr>
          <p:nvPr/>
        </p:nvSpPr>
        <p:spPr bwMode="auto">
          <a:xfrm>
            <a:off x="5314950" y="3562350"/>
            <a:ext cx="277813" cy="0"/>
          </a:xfrm>
          <a:prstGeom prst="line">
            <a:avLst/>
          </a:prstGeom>
          <a:noFill/>
          <a:ln w="19050">
            <a:solidFill>
              <a:schemeClr val="bg1"/>
            </a:solidFill>
            <a:round/>
            <a:headEnd/>
            <a:tailEnd type="none" w="med" len="sm"/>
          </a:ln>
          <a:extLst>
            <a:ext uri="{909E8E84-426E-40DD-AFC4-6F175D3DCCD1}">
              <a14:hiddenFill xmlns:a14="http://schemas.microsoft.com/office/drawing/2010/main">
                <a:noFill/>
              </a14:hiddenFill>
            </a:ext>
          </a:extLst>
        </p:spPr>
        <p:txBody>
          <a:bodyPr anchor="ctr"/>
          <a:lstStyle/>
          <a:p>
            <a:endParaRPr lang="en-US"/>
          </a:p>
        </p:txBody>
      </p:sp>
      <p:sp>
        <p:nvSpPr>
          <p:cNvPr id="26644" name="Text Box 28"/>
          <p:cNvSpPr txBox="1">
            <a:spLocks noChangeArrowheads="1"/>
          </p:cNvSpPr>
          <p:nvPr/>
        </p:nvSpPr>
        <p:spPr bwMode="auto">
          <a:xfrm>
            <a:off x="3148013" y="3929063"/>
            <a:ext cx="2330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rgbClr val="3366FF"/>
                </a:solidFill>
              </a:rPr>
              <a:t>Roles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28497" y="629809"/>
            <a:ext cx="5081916" cy="2149022"/>
          </a:xfrm>
          <a:prstGeom prst="rect">
            <a:avLst/>
          </a:prstGeom>
        </p:spPr>
      </p:pic>
      <p:sp>
        <p:nvSpPr>
          <p:cNvPr id="27650" name="Rectangle 2"/>
          <p:cNvSpPr>
            <a:spLocks noGrp="1" noChangeArrowheads="1"/>
          </p:cNvSpPr>
          <p:nvPr>
            <p:ph type="title"/>
          </p:nvPr>
        </p:nvSpPr>
        <p:spPr/>
        <p:txBody>
          <a:bodyPr/>
          <a:lstStyle/>
          <a:p>
            <a:pPr eaLnBrk="1" hangingPunct="1"/>
            <a:r>
              <a:rPr lang="en-US" smtClean="0"/>
              <a:t>The contact data model in the UI</a:t>
            </a:r>
          </a:p>
        </p:txBody>
      </p:sp>
      <p:grpSp>
        <p:nvGrpSpPr>
          <p:cNvPr id="2" name="Group 13"/>
          <p:cNvGrpSpPr>
            <a:grpSpLocks/>
          </p:cNvGrpSpPr>
          <p:nvPr/>
        </p:nvGrpSpPr>
        <p:grpSpPr bwMode="auto">
          <a:xfrm>
            <a:off x="2012957" y="2352611"/>
            <a:ext cx="4524382" cy="1914476"/>
            <a:chOff x="1268" y="1482"/>
            <a:chExt cx="2850" cy="1206"/>
          </a:xfrm>
        </p:grpSpPr>
        <p:sp>
          <p:nvSpPr>
            <p:cNvPr id="27719" name="AutoShape 14"/>
            <p:cNvSpPr>
              <a:spLocks noChangeArrowheads="1"/>
            </p:cNvSpPr>
            <p:nvPr/>
          </p:nvSpPr>
          <p:spPr bwMode="auto">
            <a:xfrm>
              <a:off x="1268" y="1482"/>
              <a:ext cx="2850" cy="276"/>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7720" name="Line 15"/>
            <p:cNvSpPr>
              <a:spLocks noChangeShapeType="1"/>
            </p:cNvSpPr>
            <p:nvPr/>
          </p:nvSpPr>
          <p:spPr bwMode="auto">
            <a:xfrm>
              <a:off x="2335" y="1758"/>
              <a:ext cx="0" cy="83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7721" name="Line 16"/>
            <p:cNvSpPr>
              <a:spLocks noChangeShapeType="1"/>
            </p:cNvSpPr>
            <p:nvPr/>
          </p:nvSpPr>
          <p:spPr bwMode="auto">
            <a:xfrm flipV="1">
              <a:off x="2335" y="2592"/>
              <a:ext cx="178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7722" name="Line 17"/>
            <p:cNvSpPr>
              <a:spLocks noChangeShapeType="1"/>
            </p:cNvSpPr>
            <p:nvPr/>
          </p:nvSpPr>
          <p:spPr bwMode="auto">
            <a:xfrm flipH="1">
              <a:off x="4118" y="2592"/>
              <a:ext cx="0"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grpSp>
        <p:nvGrpSpPr>
          <p:cNvPr id="3" name="Group 90"/>
          <p:cNvGrpSpPr>
            <a:grpSpLocks/>
          </p:cNvGrpSpPr>
          <p:nvPr/>
        </p:nvGrpSpPr>
        <p:grpSpPr bwMode="auto">
          <a:xfrm>
            <a:off x="5283200" y="793764"/>
            <a:ext cx="3463925" cy="5227623"/>
            <a:chOff x="3328" y="1113"/>
            <a:chExt cx="2182" cy="2680"/>
          </a:xfrm>
        </p:grpSpPr>
        <p:sp>
          <p:nvSpPr>
            <p:cNvPr id="27715" name="AutoShape 22"/>
            <p:cNvSpPr>
              <a:spLocks noChangeArrowheads="1"/>
            </p:cNvSpPr>
            <p:nvPr/>
          </p:nvSpPr>
          <p:spPr bwMode="auto">
            <a:xfrm>
              <a:off x="3668" y="1113"/>
              <a:ext cx="811" cy="703"/>
            </a:xfrm>
            <a:prstGeom prst="roundRect">
              <a:avLst>
                <a:gd name="adj" fmla="val 16667"/>
              </a:avLst>
            </a:prstGeom>
            <a:noFill/>
            <a:ln w="28575"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7716" name="Line 24"/>
            <p:cNvSpPr>
              <a:spLocks noChangeShapeType="1"/>
            </p:cNvSpPr>
            <p:nvPr/>
          </p:nvSpPr>
          <p:spPr bwMode="auto">
            <a:xfrm>
              <a:off x="3328" y="3793"/>
              <a:ext cx="2181" cy="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17" name="Line 25"/>
            <p:cNvSpPr>
              <a:spLocks noChangeShapeType="1"/>
            </p:cNvSpPr>
            <p:nvPr/>
          </p:nvSpPr>
          <p:spPr bwMode="auto">
            <a:xfrm flipH="1" flipV="1">
              <a:off x="5487" y="1288"/>
              <a:ext cx="23" cy="2505"/>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7718" name="Line 26"/>
            <p:cNvSpPr>
              <a:spLocks noChangeShapeType="1"/>
            </p:cNvSpPr>
            <p:nvPr/>
          </p:nvSpPr>
          <p:spPr bwMode="auto">
            <a:xfrm flipH="1">
              <a:off x="4479" y="1288"/>
              <a:ext cx="1008" cy="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7654" name="Group 31"/>
          <p:cNvGrpSpPr>
            <a:grpSpLocks/>
          </p:cNvGrpSpPr>
          <p:nvPr/>
        </p:nvGrpSpPr>
        <p:grpSpPr bwMode="auto">
          <a:xfrm>
            <a:off x="8551863" y="114300"/>
            <a:ext cx="461962" cy="493713"/>
            <a:chOff x="3777" y="1768"/>
            <a:chExt cx="467" cy="499"/>
          </a:xfrm>
        </p:grpSpPr>
        <p:sp>
          <p:nvSpPr>
            <p:cNvPr id="27713" name="Rectangle 32"/>
            <p:cNvSpPr>
              <a:spLocks noChangeArrowheads="1"/>
            </p:cNvSpPr>
            <p:nvPr/>
          </p:nvSpPr>
          <p:spPr bwMode="hidden">
            <a:xfrm>
              <a:off x="3777" y="176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7714" name="AutoShape 33"/>
            <p:cNvSpPr>
              <a:spLocks noChangeArrowheads="1"/>
            </p:cNvSpPr>
            <p:nvPr/>
          </p:nvSpPr>
          <p:spPr bwMode="hidden">
            <a:xfrm rot="18896145" flipH="1">
              <a:off x="3789" y="1841"/>
              <a:ext cx="353" cy="353"/>
            </a:xfrm>
            <a:prstGeom prst="rtTriangle">
              <a:avLst/>
            </a:prstGeom>
            <a:solidFill>
              <a:srgbClr val="33CC33"/>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grpSp>
      <p:grpSp>
        <p:nvGrpSpPr>
          <p:cNvPr id="5" name="Group 34"/>
          <p:cNvGrpSpPr>
            <a:grpSpLocks/>
          </p:cNvGrpSpPr>
          <p:nvPr/>
        </p:nvGrpSpPr>
        <p:grpSpPr bwMode="auto">
          <a:xfrm>
            <a:off x="8551863" y="114300"/>
            <a:ext cx="461962" cy="493713"/>
            <a:chOff x="2967" y="1718"/>
            <a:chExt cx="467" cy="499"/>
          </a:xfrm>
        </p:grpSpPr>
        <p:sp>
          <p:nvSpPr>
            <p:cNvPr id="27711" name="Rectangle 35"/>
            <p:cNvSpPr>
              <a:spLocks noChangeArrowheads="1"/>
            </p:cNvSpPr>
            <p:nvPr/>
          </p:nvSpPr>
          <p:spPr bwMode="hidden">
            <a:xfrm>
              <a:off x="2967" y="1718"/>
              <a:ext cx="467" cy="499"/>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27712" name="Rectangle 36"/>
            <p:cNvSpPr>
              <a:spLocks noChangeArrowheads="1"/>
            </p:cNvSpPr>
            <p:nvPr/>
          </p:nvSpPr>
          <p:spPr bwMode="hidden">
            <a:xfrm>
              <a:off x="3043" y="1810"/>
              <a:ext cx="315" cy="315"/>
            </a:xfrm>
            <a:prstGeom prst="rect">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sp>
        <p:nvSpPr>
          <p:cNvPr id="27656" name="Rectangle 6"/>
          <p:cNvSpPr>
            <a:spLocks noChangeArrowheads="1"/>
          </p:cNvSpPr>
          <p:nvPr/>
        </p:nvSpPr>
        <p:spPr bwMode="auto">
          <a:xfrm>
            <a:off x="3152775" y="4254500"/>
            <a:ext cx="2130425"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rgbClr val="FF6600"/>
                </a:solidFill>
              </a:rPr>
              <a:t>ClaimContact</a:t>
            </a:r>
          </a:p>
        </p:txBody>
      </p:sp>
      <p:sp>
        <p:nvSpPr>
          <p:cNvPr id="27657" name="Rectangle 7"/>
          <p:cNvSpPr>
            <a:spLocks noChangeArrowheads="1"/>
          </p:cNvSpPr>
          <p:nvPr/>
        </p:nvSpPr>
        <p:spPr bwMode="auto">
          <a:xfrm>
            <a:off x="5594350" y="4254500"/>
            <a:ext cx="3352800"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t>Contact</a:t>
            </a:r>
            <a:r>
              <a:rPr lang="en-US" sz="2200">
                <a:solidFill>
                  <a:schemeClr val="bg1"/>
                </a:solidFill>
              </a:rPr>
              <a:t/>
            </a:r>
            <a:br>
              <a:rPr lang="en-US" sz="2200">
                <a:solidFill>
                  <a:schemeClr val="bg1"/>
                </a:solidFill>
              </a:rPr>
            </a:br>
            <a:endParaRPr lang="en-US" sz="2200">
              <a:solidFill>
                <a:schemeClr val="bg1"/>
              </a:solidFill>
            </a:endParaRPr>
          </a:p>
        </p:txBody>
      </p:sp>
      <p:sp>
        <p:nvSpPr>
          <p:cNvPr id="27658" name="Rectangle 7"/>
          <p:cNvSpPr>
            <a:spLocks noChangeArrowheads="1"/>
          </p:cNvSpPr>
          <p:nvPr/>
        </p:nvSpPr>
        <p:spPr bwMode="auto">
          <a:xfrm>
            <a:off x="5646738" y="4619625"/>
            <a:ext cx="1058862"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t>Person</a:t>
            </a:r>
          </a:p>
        </p:txBody>
      </p:sp>
      <p:sp>
        <p:nvSpPr>
          <p:cNvPr id="27659" name="Rectangle 7"/>
          <p:cNvSpPr>
            <a:spLocks noChangeArrowheads="1"/>
          </p:cNvSpPr>
          <p:nvPr/>
        </p:nvSpPr>
        <p:spPr bwMode="auto">
          <a:xfrm>
            <a:off x="6743700" y="4619625"/>
            <a:ext cx="1058863"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solidFill>
                  <a:schemeClr val="bg1"/>
                </a:solidFill>
              </a:rPr>
              <a:t>Company</a:t>
            </a:r>
          </a:p>
        </p:txBody>
      </p:sp>
      <p:sp>
        <p:nvSpPr>
          <p:cNvPr id="27660" name="Rectangle 7"/>
          <p:cNvSpPr>
            <a:spLocks noChangeArrowheads="1"/>
          </p:cNvSpPr>
          <p:nvPr/>
        </p:nvSpPr>
        <p:spPr bwMode="auto">
          <a:xfrm>
            <a:off x="7840663" y="4619625"/>
            <a:ext cx="1058862" cy="261938"/>
          </a:xfrm>
          <a:prstGeom prst="rect">
            <a:avLst/>
          </a:prstGeom>
          <a:noFill/>
          <a:ln w="19050" algn="ctr">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spcAft>
                <a:spcPct val="0"/>
              </a:spcAft>
              <a:buClrTx/>
            </a:pPr>
            <a:r>
              <a:rPr lang="en-US" sz="1800">
                <a:solidFill>
                  <a:schemeClr val="bg1"/>
                </a:solidFill>
              </a:rPr>
              <a:t>Venue</a:t>
            </a:r>
          </a:p>
        </p:txBody>
      </p:sp>
      <p:sp>
        <p:nvSpPr>
          <p:cNvPr id="27661" name="Rectangle 6"/>
          <p:cNvSpPr>
            <a:spLocks noChangeArrowheads="1"/>
          </p:cNvSpPr>
          <p:nvPr/>
        </p:nvSpPr>
        <p:spPr bwMode="auto">
          <a:xfrm>
            <a:off x="3152775" y="5651500"/>
            <a:ext cx="2130425"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rgbClr val="800080"/>
                </a:solidFill>
              </a:rPr>
              <a:t>ClaimContact</a:t>
            </a:r>
            <a:br>
              <a:rPr lang="en-US" sz="2200">
                <a:solidFill>
                  <a:srgbClr val="800080"/>
                </a:solidFill>
              </a:rPr>
            </a:br>
            <a:r>
              <a:rPr lang="en-US" sz="2200">
                <a:solidFill>
                  <a:srgbClr val="800080"/>
                </a:solidFill>
              </a:rPr>
              <a:t>Role</a:t>
            </a:r>
          </a:p>
        </p:txBody>
      </p:sp>
      <p:grpSp>
        <p:nvGrpSpPr>
          <p:cNvPr id="27662" name="Group 12"/>
          <p:cNvGrpSpPr>
            <a:grpSpLocks/>
          </p:cNvGrpSpPr>
          <p:nvPr/>
        </p:nvGrpSpPr>
        <p:grpSpPr bwMode="auto">
          <a:xfrm>
            <a:off x="3937000" y="4954588"/>
            <a:ext cx="649288" cy="700087"/>
            <a:chOff x="776" y="1927"/>
            <a:chExt cx="287" cy="311"/>
          </a:xfrm>
        </p:grpSpPr>
        <p:sp>
          <p:nvSpPr>
            <p:cNvPr id="27708" name="Line 9"/>
            <p:cNvSpPr>
              <a:spLocks noChangeShapeType="1"/>
            </p:cNvSpPr>
            <p:nvPr/>
          </p:nvSpPr>
          <p:spPr bwMode="auto">
            <a:xfrm>
              <a:off x="920" y="1927"/>
              <a:ext cx="0" cy="29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7709" name="Line 10"/>
            <p:cNvSpPr>
              <a:spLocks noChangeShapeType="1"/>
            </p:cNvSpPr>
            <p:nvPr/>
          </p:nvSpPr>
          <p:spPr bwMode="auto">
            <a:xfrm flipH="1">
              <a:off x="776" y="2064"/>
              <a:ext cx="144"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27710" name="Line 11"/>
            <p:cNvSpPr>
              <a:spLocks noChangeShapeType="1"/>
            </p:cNvSpPr>
            <p:nvPr/>
          </p:nvSpPr>
          <p:spPr bwMode="auto">
            <a:xfrm>
              <a:off x="920" y="2064"/>
              <a:ext cx="143" cy="17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27663" name="Rectangle 6"/>
          <p:cNvSpPr>
            <a:spLocks noChangeArrowheads="1"/>
          </p:cNvSpPr>
          <p:nvPr/>
        </p:nvSpPr>
        <p:spPr bwMode="auto">
          <a:xfrm>
            <a:off x="776288" y="5648325"/>
            <a:ext cx="2087562" cy="703263"/>
          </a:xfrm>
          <a:prstGeom prst="rect">
            <a:avLst/>
          </a:prstGeom>
          <a:solidFill>
            <a:schemeClr val="tx1"/>
          </a:solidFill>
          <a:ln w="19050" algn="ctr">
            <a:solidFill>
              <a:schemeClr val="bg1"/>
            </a:solidFill>
            <a:miter lim="800000"/>
            <a:headEnd/>
            <a:tailEnd/>
          </a:ln>
        </p:spPr>
        <p:txBody>
          <a:bodyPr wrap="none" anchor="ctr"/>
          <a:lstStyle/>
          <a:p>
            <a:pPr>
              <a:spcBef>
                <a:spcPct val="0"/>
              </a:spcBef>
              <a:spcAft>
                <a:spcPct val="0"/>
              </a:spcAft>
              <a:buClrTx/>
            </a:pPr>
            <a:r>
              <a:rPr lang="en-US" sz="2200">
                <a:solidFill>
                  <a:srgbClr val="33CC33"/>
                </a:solidFill>
              </a:rPr>
              <a:t>ClaimContact</a:t>
            </a:r>
            <a:br>
              <a:rPr lang="en-US" sz="2200">
                <a:solidFill>
                  <a:srgbClr val="33CC33"/>
                </a:solidFill>
              </a:rPr>
            </a:br>
            <a:r>
              <a:rPr lang="en-US" sz="2200">
                <a:solidFill>
                  <a:srgbClr val="33CC33"/>
                </a:solidFill>
              </a:rPr>
              <a:t>RoleOwner</a:t>
            </a:r>
          </a:p>
        </p:txBody>
      </p:sp>
      <p:sp>
        <p:nvSpPr>
          <p:cNvPr id="27664" name="Line 17"/>
          <p:cNvSpPr>
            <a:spLocks noChangeShapeType="1"/>
          </p:cNvSpPr>
          <p:nvPr/>
        </p:nvSpPr>
        <p:spPr bwMode="auto">
          <a:xfrm>
            <a:off x="2873375" y="6010275"/>
            <a:ext cx="277813" cy="0"/>
          </a:xfrm>
          <a:prstGeom prst="line">
            <a:avLst/>
          </a:prstGeom>
          <a:noFill/>
          <a:ln w="19050">
            <a:solidFill>
              <a:schemeClr val="bg1"/>
            </a:solidFill>
            <a:round/>
            <a:headEnd/>
            <a:tailEnd type="none" w="med" len="sm"/>
          </a:ln>
          <a:extLst>
            <a:ext uri="{909E8E84-426E-40DD-AFC4-6F175D3DCCD1}">
              <a14:hiddenFill xmlns:a14="http://schemas.microsoft.com/office/drawing/2010/main">
                <a:noFill/>
              </a14:hiddenFill>
            </a:ext>
          </a:extLst>
        </p:spPr>
        <p:txBody>
          <a:bodyPr anchor="ctr"/>
          <a:lstStyle/>
          <a:p>
            <a:endParaRPr lang="en-US"/>
          </a:p>
        </p:txBody>
      </p:sp>
      <p:sp>
        <p:nvSpPr>
          <p:cNvPr id="27665" name="Line 17"/>
          <p:cNvSpPr>
            <a:spLocks noChangeShapeType="1"/>
          </p:cNvSpPr>
          <p:nvPr/>
        </p:nvSpPr>
        <p:spPr bwMode="auto">
          <a:xfrm>
            <a:off x="5300663" y="4600575"/>
            <a:ext cx="277812" cy="0"/>
          </a:xfrm>
          <a:prstGeom prst="line">
            <a:avLst/>
          </a:prstGeom>
          <a:noFill/>
          <a:ln w="19050">
            <a:solidFill>
              <a:schemeClr val="bg1"/>
            </a:solidFill>
            <a:round/>
            <a:headEnd/>
            <a:tailEnd type="none" w="med" len="sm"/>
          </a:ln>
          <a:extLst>
            <a:ext uri="{909E8E84-426E-40DD-AFC4-6F175D3DCCD1}">
              <a14:hiddenFill xmlns:a14="http://schemas.microsoft.com/office/drawing/2010/main">
                <a:noFill/>
              </a14:hiddenFill>
            </a:ext>
          </a:extLst>
        </p:spPr>
        <p:txBody>
          <a:bodyPr anchor="ctr"/>
          <a:lstStyle/>
          <a:p>
            <a:endParaRPr lang="en-US"/>
          </a:p>
        </p:txBody>
      </p:sp>
      <p:grpSp>
        <p:nvGrpSpPr>
          <p:cNvPr id="7" name="Group 91"/>
          <p:cNvGrpSpPr>
            <a:grpSpLocks/>
          </p:cNvGrpSpPr>
          <p:nvPr/>
        </p:nvGrpSpPr>
        <p:grpSpPr bwMode="auto">
          <a:xfrm>
            <a:off x="1693930" y="793764"/>
            <a:ext cx="4098925" cy="4860157"/>
            <a:chOff x="1042" y="1402"/>
            <a:chExt cx="2582" cy="2440"/>
          </a:xfrm>
        </p:grpSpPr>
        <p:sp>
          <p:nvSpPr>
            <p:cNvPr id="27705" name="AutoShape 19"/>
            <p:cNvSpPr>
              <a:spLocks noChangeArrowheads="1"/>
            </p:cNvSpPr>
            <p:nvPr/>
          </p:nvSpPr>
          <p:spPr bwMode="auto">
            <a:xfrm>
              <a:off x="1440" y="1402"/>
              <a:ext cx="2184" cy="689"/>
            </a:xfrm>
            <a:prstGeom prst="roundRect">
              <a:avLst>
                <a:gd name="adj" fmla="val 16667"/>
              </a:avLst>
            </a:prstGeom>
            <a:noFill/>
            <a:ln w="28575" algn="ctr">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7706" name="Line 20"/>
            <p:cNvSpPr>
              <a:spLocks noChangeShapeType="1"/>
            </p:cNvSpPr>
            <p:nvPr/>
          </p:nvSpPr>
          <p:spPr bwMode="auto">
            <a:xfrm flipV="1">
              <a:off x="1042" y="1568"/>
              <a:ext cx="3" cy="2274"/>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7707" name="Line 89"/>
            <p:cNvSpPr>
              <a:spLocks noChangeShapeType="1"/>
            </p:cNvSpPr>
            <p:nvPr/>
          </p:nvSpPr>
          <p:spPr bwMode="auto">
            <a:xfrm flipH="1" flipV="1">
              <a:off x="1042" y="1568"/>
              <a:ext cx="412" cy="3"/>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grpSp>
        <p:nvGrpSpPr>
          <p:cNvPr id="8" name="Group 94"/>
          <p:cNvGrpSpPr>
            <a:grpSpLocks/>
          </p:cNvGrpSpPr>
          <p:nvPr/>
        </p:nvGrpSpPr>
        <p:grpSpPr bwMode="auto">
          <a:xfrm>
            <a:off x="581025" y="629810"/>
            <a:ext cx="6611938" cy="3624745"/>
            <a:chOff x="366" y="425"/>
            <a:chExt cx="4165" cy="2653"/>
          </a:xfrm>
        </p:grpSpPr>
        <p:sp>
          <p:nvSpPr>
            <p:cNvPr id="27668" name="Rectangle 38"/>
            <p:cNvSpPr>
              <a:spLocks noChangeArrowheads="1"/>
            </p:cNvSpPr>
            <p:nvPr/>
          </p:nvSpPr>
          <p:spPr bwMode="auto">
            <a:xfrm>
              <a:off x="1229" y="425"/>
              <a:ext cx="3302" cy="1874"/>
            </a:xfrm>
            <a:prstGeom prst="rect">
              <a:avLst/>
            </a:prstGeom>
            <a:noFill/>
            <a:ln w="28575" algn="ctr">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7669" name="Line 39"/>
            <p:cNvSpPr>
              <a:spLocks noChangeShapeType="1"/>
            </p:cNvSpPr>
            <p:nvPr/>
          </p:nvSpPr>
          <p:spPr bwMode="auto">
            <a:xfrm flipH="1">
              <a:off x="907" y="812"/>
              <a:ext cx="322"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27670" name="Group 42"/>
            <p:cNvGrpSpPr>
              <a:grpSpLocks/>
            </p:cNvGrpSpPr>
            <p:nvPr/>
          </p:nvGrpSpPr>
          <p:grpSpPr bwMode="auto">
            <a:xfrm>
              <a:off x="366" y="545"/>
              <a:ext cx="536" cy="397"/>
              <a:chOff x="2083" y="1606"/>
              <a:chExt cx="1489" cy="1097"/>
            </a:xfrm>
          </p:grpSpPr>
          <p:sp>
            <p:nvSpPr>
              <p:cNvPr id="27672" name="Rectangle 43"/>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27673" name="Freeform 44"/>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7674" name="Freeform 45"/>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7675" name="Freeform 46"/>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7676" name="Freeform 47"/>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27677" name="Rectangle 48"/>
              <p:cNvSpPr>
                <a:spLocks noChangeArrowheads="1"/>
              </p:cNvSpPr>
              <p:nvPr/>
            </p:nvSpPr>
            <p:spPr bwMode="auto">
              <a:xfrm>
                <a:off x="2762" y="1609"/>
                <a:ext cx="810" cy="247"/>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27678" name="Rectangle 49"/>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7679" name="AutoShape 50"/>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27680" name="Freeform 51"/>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7681" name="Freeform 52"/>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7682" name="Rectangle 53"/>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7683" name="Rectangle 54"/>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7684" name="Rectangle 55"/>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27685" name="Group 56"/>
              <p:cNvGrpSpPr>
                <a:grpSpLocks/>
              </p:cNvGrpSpPr>
              <p:nvPr/>
            </p:nvGrpSpPr>
            <p:grpSpPr bwMode="auto">
              <a:xfrm>
                <a:off x="2221" y="1873"/>
                <a:ext cx="518" cy="778"/>
                <a:chOff x="2400" y="1668"/>
                <a:chExt cx="752" cy="1130"/>
              </a:xfrm>
            </p:grpSpPr>
            <p:sp>
              <p:nvSpPr>
                <p:cNvPr id="27698" name="Freeform 57"/>
                <p:cNvSpPr>
                  <a:spLocks/>
                </p:cNvSpPr>
                <p:nvPr/>
              </p:nvSpPr>
              <p:spPr bwMode="auto">
                <a:xfrm>
                  <a:off x="2400" y="1668"/>
                  <a:ext cx="752" cy="1130"/>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27699" name="Freeform 5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700" name="Freeform 5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701" name="Freeform 6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702" name="Freeform 6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27703" name="Line 6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04" name="Line 6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27686" name="Group 64"/>
              <p:cNvGrpSpPr>
                <a:grpSpLocks/>
              </p:cNvGrpSpPr>
              <p:nvPr/>
            </p:nvGrpSpPr>
            <p:grpSpPr bwMode="auto">
              <a:xfrm rot="-6511945">
                <a:off x="2834" y="1841"/>
                <a:ext cx="516" cy="783"/>
                <a:chOff x="2413" y="1657"/>
                <a:chExt cx="751" cy="1136"/>
              </a:xfrm>
            </p:grpSpPr>
            <p:sp>
              <p:nvSpPr>
                <p:cNvPr id="27691" name="Freeform 65"/>
                <p:cNvSpPr>
                  <a:spLocks/>
                </p:cNvSpPr>
                <p:nvPr/>
              </p:nvSpPr>
              <p:spPr bwMode="auto">
                <a:xfrm>
                  <a:off x="2413" y="1657"/>
                  <a:ext cx="751"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27692" name="Freeform 66"/>
                <p:cNvSpPr>
                  <a:spLocks/>
                </p:cNvSpPr>
                <p:nvPr/>
              </p:nvSpPr>
              <p:spPr bwMode="auto">
                <a:xfrm>
                  <a:off x="2620" y="1954"/>
                  <a:ext cx="447"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693" name="Freeform 67"/>
                <p:cNvSpPr>
                  <a:spLocks/>
                </p:cNvSpPr>
                <p:nvPr/>
              </p:nvSpPr>
              <p:spPr bwMode="auto">
                <a:xfrm>
                  <a:off x="2476" y="2346"/>
                  <a:ext cx="455"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694" name="Freeform 6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695" name="Freeform 6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27696" name="Line 7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7697" name="Line 7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27687" name="Freeform 72"/>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7688" name="Freeform 73"/>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27689" name="Rectangle 74"/>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27690" name="Rectangle 75"/>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27671" name="Line 93"/>
            <p:cNvSpPr>
              <a:spLocks noChangeShapeType="1"/>
            </p:cNvSpPr>
            <p:nvPr/>
          </p:nvSpPr>
          <p:spPr bwMode="auto">
            <a:xfrm flipV="1">
              <a:off x="2207" y="2292"/>
              <a:ext cx="0" cy="786"/>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nodeType="afterGroup">
                            <p:stCondLst>
                              <p:cond delay="0"/>
                            </p:stCondLst>
                            <p:childTnLst>
                              <p:par>
                                <p:cTn id="20" presetID="17"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Intersection of roles and subtypes</a:t>
            </a:r>
          </a:p>
        </p:txBody>
      </p:sp>
      <p:sp>
        <p:nvSpPr>
          <p:cNvPr id="28675" name="Rectangle 3"/>
          <p:cNvSpPr>
            <a:spLocks noGrp="1" noChangeArrowheads="1"/>
          </p:cNvSpPr>
          <p:nvPr>
            <p:ph idx="1"/>
          </p:nvPr>
        </p:nvSpPr>
        <p:spPr>
          <a:xfrm>
            <a:off x="519113" y="4787900"/>
            <a:ext cx="3924300" cy="1601788"/>
          </a:xfrm>
        </p:spPr>
        <p:txBody>
          <a:bodyPr/>
          <a:lstStyle/>
          <a:p>
            <a:r>
              <a:rPr lang="en-US" dirty="0" smtClean="0"/>
              <a:t>Two contacts of the same subtype could exist on the same claim with different roles (and this is quite common)</a:t>
            </a:r>
          </a:p>
        </p:txBody>
      </p:sp>
      <p:grpSp>
        <p:nvGrpSpPr>
          <p:cNvPr id="28676" name="Group 4"/>
          <p:cNvGrpSpPr>
            <a:grpSpLocks/>
          </p:cNvGrpSpPr>
          <p:nvPr/>
        </p:nvGrpSpPr>
        <p:grpSpPr bwMode="auto">
          <a:xfrm>
            <a:off x="830263" y="1727200"/>
            <a:ext cx="1671637" cy="711200"/>
            <a:chOff x="2524" y="2022"/>
            <a:chExt cx="1053" cy="448"/>
          </a:xfrm>
        </p:grpSpPr>
        <p:sp>
          <p:nvSpPr>
            <p:cNvPr id="28734" name="AutoShape 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8735" name="Text Box 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Doctor</a:t>
              </a:r>
            </a:p>
          </p:txBody>
        </p:sp>
      </p:grpSp>
      <p:grpSp>
        <p:nvGrpSpPr>
          <p:cNvPr id="28677" name="Group 7"/>
          <p:cNvGrpSpPr>
            <a:grpSpLocks/>
          </p:cNvGrpSpPr>
          <p:nvPr/>
        </p:nvGrpSpPr>
        <p:grpSpPr bwMode="auto">
          <a:xfrm>
            <a:off x="1941513" y="1122363"/>
            <a:ext cx="1011237" cy="1001712"/>
            <a:chOff x="2461" y="1618"/>
            <a:chExt cx="635" cy="629"/>
          </a:xfrm>
        </p:grpSpPr>
        <p:sp>
          <p:nvSpPr>
            <p:cNvPr id="28726" name="AutoShape 8"/>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28727" name="Freeform 9"/>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28728" name="Group 10"/>
            <p:cNvGrpSpPr>
              <a:grpSpLocks/>
            </p:cNvGrpSpPr>
            <p:nvPr/>
          </p:nvGrpSpPr>
          <p:grpSpPr bwMode="auto">
            <a:xfrm>
              <a:off x="2461" y="1618"/>
              <a:ext cx="275" cy="318"/>
              <a:chOff x="2983" y="1384"/>
              <a:chExt cx="275" cy="318"/>
            </a:xfrm>
          </p:grpSpPr>
          <p:sp>
            <p:nvSpPr>
              <p:cNvPr id="28729" name="Freeform 11"/>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30" name="Freeform 12"/>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31" name="Freeform 13"/>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32" name="Freeform 14"/>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33" name="Freeform 15"/>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8678" name="Group 16"/>
          <p:cNvGrpSpPr>
            <a:grpSpLocks/>
          </p:cNvGrpSpPr>
          <p:nvPr/>
        </p:nvGrpSpPr>
        <p:grpSpPr bwMode="auto">
          <a:xfrm>
            <a:off x="830263" y="3465513"/>
            <a:ext cx="1671637" cy="711200"/>
            <a:chOff x="2524" y="2022"/>
            <a:chExt cx="1053" cy="448"/>
          </a:xfrm>
        </p:grpSpPr>
        <p:sp>
          <p:nvSpPr>
            <p:cNvPr id="28724" name="AutoShape 17"/>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8725" name="Text Box 18"/>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Doctor</a:t>
              </a:r>
            </a:p>
          </p:txBody>
        </p:sp>
      </p:grpSp>
      <p:sp>
        <p:nvSpPr>
          <p:cNvPr id="28679" name="AutoShape 19"/>
          <p:cNvSpPr>
            <a:spLocks noChangeArrowheads="1"/>
          </p:cNvSpPr>
          <p:nvPr/>
        </p:nvSpPr>
        <p:spPr bwMode="auto">
          <a:xfrm>
            <a:off x="2022475" y="2886075"/>
            <a:ext cx="889000" cy="889000"/>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28680" name="Text Box 20"/>
          <p:cNvSpPr txBox="1">
            <a:spLocks noChangeArrowheads="1"/>
          </p:cNvSpPr>
          <p:nvPr/>
        </p:nvSpPr>
        <p:spPr bwMode="auto">
          <a:xfrm>
            <a:off x="2563813" y="2098675"/>
            <a:ext cx="20288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 doctor</a:t>
            </a:r>
          </a:p>
        </p:txBody>
      </p:sp>
      <p:sp>
        <p:nvSpPr>
          <p:cNvPr id="28681" name="Text Box 21"/>
          <p:cNvSpPr txBox="1">
            <a:spLocks noChangeArrowheads="1"/>
          </p:cNvSpPr>
          <p:nvPr/>
        </p:nvSpPr>
        <p:spPr bwMode="auto">
          <a:xfrm>
            <a:off x="2578100" y="3878263"/>
            <a:ext cx="2124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physical therapist</a:t>
            </a:r>
          </a:p>
        </p:txBody>
      </p:sp>
      <p:sp>
        <p:nvSpPr>
          <p:cNvPr id="28682" name="Rectangle 22"/>
          <p:cNvSpPr>
            <a:spLocks noChangeArrowheads="1"/>
          </p:cNvSpPr>
          <p:nvPr/>
        </p:nvSpPr>
        <p:spPr bwMode="auto">
          <a:xfrm>
            <a:off x="4703763" y="4811168"/>
            <a:ext cx="3924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85750" indent="-285750" algn="l" eaLnBrk="0" hangingPunct="0">
              <a:spcBef>
                <a:spcPct val="40000"/>
              </a:spcBef>
              <a:spcAft>
                <a:spcPct val="0"/>
              </a:spcAft>
              <a:buClr>
                <a:srgbClr val="04628C"/>
              </a:buClr>
              <a:buSzPct val="90000"/>
              <a:buFont typeface="Arial" pitchFamily="34" charset="0"/>
              <a:buChar char="•"/>
            </a:pPr>
            <a:r>
              <a:rPr lang="en-US" sz="2400" b="0" dirty="0">
                <a:solidFill>
                  <a:schemeClr val="bg1"/>
                </a:solidFill>
                <a:latin typeface="+mn-lt"/>
                <a:ea typeface="Calibri" pitchFamily="34" charset="0"/>
                <a:cs typeface="Calibri" pitchFamily="34" charset="0"/>
              </a:rPr>
              <a:t>Typically, two contacts of different subtypes cannot have the same role</a:t>
            </a:r>
          </a:p>
        </p:txBody>
      </p:sp>
      <p:grpSp>
        <p:nvGrpSpPr>
          <p:cNvPr id="28683" name="Group 23"/>
          <p:cNvGrpSpPr>
            <a:grpSpLocks/>
          </p:cNvGrpSpPr>
          <p:nvPr/>
        </p:nvGrpSpPr>
        <p:grpSpPr bwMode="auto">
          <a:xfrm>
            <a:off x="5205413" y="1727200"/>
            <a:ext cx="1671637" cy="711200"/>
            <a:chOff x="2524" y="2022"/>
            <a:chExt cx="1053" cy="448"/>
          </a:xfrm>
        </p:grpSpPr>
        <p:sp>
          <p:nvSpPr>
            <p:cNvPr id="28722" name="AutoShape 24"/>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8723" name="Text Box 25"/>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Person</a:t>
              </a:r>
            </a:p>
          </p:txBody>
        </p:sp>
      </p:grpSp>
      <p:grpSp>
        <p:nvGrpSpPr>
          <p:cNvPr id="28684" name="Group 26"/>
          <p:cNvGrpSpPr>
            <a:grpSpLocks/>
          </p:cNvGrpSpPr>
          <p:nvPr/>
        </p:nvGrpSpPr>
        <p:grpSpPr bwMode="auto">
          <a:xfrm>
            <a:off x="5205413" y="3465513"/>
            <a:ext cx="1671637" cy="711200"/>
            <a:chOff x="2524" y="2022"/>
            <a:chExt cx="1053" cy="448"/>
          </a:xfrm>
        </p:grpSpPr>
        <p:sp>
          <p:nvSpPr>
            <p:cNvPr id="28720" name="AutoShape 27"/>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28721" name="Text Box 28"/>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Company</a:t>
              </a:r>
            </a:p>
          </p:txBody>
        </p:sp>
      </p:grpSp>
      <p:sp>
        <p:nvSpPr>
          <p:cNvPr id="28685" name="Text Box 29"/>
          <p:cNvSpPr txBox="1">
            <a:spLocks noChangeArrowheads="1"/>
          </p:cNvSpPr>
          <p:nvPr/>
        </p:nvSpPr>
        <p:spPr bwMode="auto">
          <a:xfrm>
            <a:off x="6938963" y="2098675"/>
            <a:ext cx="1870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 doctor</a:t>
            </a:r>
          </a:p>
        </p:txBody>
      </p:sp>
      <p:sp>
        <p:nvSpPr>
          <p:cNvPr id="28686" name="Text Box 30"/>
          <p:cNvSpPr txBox="1">
            <a:spLocks noChangeArrowheads="1"/>
          </p:cNvSpPr>
          <p:nvPr/>
        </p:nvSpPr>
        <p:spPr bwMode="auto">
          <a:xfrm>
            <a:off x="6953250" y="3878263"/>
            <a:ext cx="18065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 doctor</a:t>
            </a:r>
          </a:p>
        </p:txBody>
      </p:sp>
      <p:grpSp>
        <p:nvGrpSpPr>
          <p:cNvPr id="28687" name="Group 31"/>
          <p:cNvGrpSpPr>
            <a:grpSpLocks/>
          </p:cNvGrpSpPr>
          <p:nvPr/>
        </p:nvGrpSpPr>
        <p:grpSpPr bwMode="auto">
          <a:xfrm>
            <a:off x="6535738" y="3036888"/>
            <a:ext cx="1011237" cy="673100"/>
            <a:chOff x="2496" y="1641"/>
            <a:chExt cx="767" cy="510"/>
          </a:xfrm>
        </p:grpSpPr>
        <p:sp>
          <p:nvSpPr>
            <p:cNvPr id="28716" name="AutoShape 32"/>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28717" name="Rectangle 33"/>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28718" name="Rectangle 34"/>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28719" name="Rectangle 35"/>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28688" name="Group 36"/>
          <p:cNvGrpSpPr>
            <a:grpSpLocks/>
          </p:cNvGrpSpPr>
          <p:nvPr/>
        </p:nvGrpSpPr>
        <p:grpSpPr bwMode="auto">
          <a:xfrm>
            <a:off x="6370638" y="1030288"/>
            <a:ext cx="1011237" cy="1001712"/>
            <a:chOff x="2461" y="1618"/>
            <a:chExt cx="635" cy="629"/>
          </a:xfrm>
        </p:grpSpPr>
        <p:sp>
          <p:nvSpPr>
            <p:cNvPr id="28708" name="AutoShape 37"/>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28709" name="Freeform 38"/>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28710" name="Group 39"/>
            <p:cNvGrpSpPr>
              <a:grpSpLocks/>
            </p:cNvGrpSpPr>
            <p:nvPr/>
          </p:nvGrpSpPr>
          <p:grpSpPr bwMode="auto">
            <a:xfrm>
              <a:off x="2461" y="1618"/>
              <a:ext cx="275" cy="318"/>
              <a:chOff x="2983" y="1384"/>
              <a:chExt cx="275" cy="318"/>
            </a:xfrm>
          </p:grpSpPr>
          <p:sp>
            <p:nvSpPr>
              <p:cNvPr id="28711" name="Freeform 40"/>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12" name="Freeform 41"/>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13" name="Freeform 42"/>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14" name="Freeform 43"/>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15" name="Freeform 44"/>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8689" name="Group 45"/>
          <p:cNvGrpSpPr>
            <a:grpSpLocks/>
          </p:cNvGrpSpPr>
          <p:nvPr/>
        </p:nvGrpSpPr>
        <p:grpSpPr bwMode="auto">
          <a:xfrm rot="977326">
            <a:off x="6677025" y="2825750"/>
            <a:ext cx="949325" cy="506413"/>
            <a:chOff x="6253" y="1854"/>
            <a:chExt cx="598" cy="319"/>
          </a:xfrm>
        </p:grpSpPr>
        <p:sp>
          <p:nvSpPr>
            <p:cNvPr id="28701" name="Freeform 46"/>
            <p:cNvSpPr>
              <a:spLocks/>
            </p:cNvSpPr>
            <p:nvPr/>
          </p:nvSpPr>
          <p:spPr bwMode="auto">
            <a:xfrm>
              <a:off x="6469" y="1994"/>
              <a:ext cx="382" cy="70"/>
            </a:xfrm>
            <a:custGeom>
              <a:avLst/>
              <a:gdLst>
                <a:gd name="T0" fmla="*/ 18 w 381"/>
                <a:gd name="T1" fmla="*/ 0 h 69"/>
                <a:gd name="T2" fmla="*/ 337 w 381"/>
                <a:gd name="T3" fmla="*/ 0 h 69"/>
                <a:gd name="T4" fmla="*/ 391 w 381"/>
                <a:gd name="T5" fmla="*/ 79 h 69"/>
                <a:gd name="T6" fmla="*/ 0 w 381"/>
                <a:gd name="T7" fmla="*/ 7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28702" name="Group 47"/>
            <p:cNvGrpSpPr>
              <a:grpSpLocks/>
            </p:cNvGrpSpPr>
            <p:nvPr/>
          </p:nvGrpSpPr>
          <p:grpSpPr bwMode="auto">
            <a:xfrm>
              <a:off x="6253" y="1854"/>
              <a:ext cx="276" cy="319"/>
              <a:chOff x="2983" y="1384"/>
              <a:chExt cx="275" cy="318"/>
            </a:xfrm>
          </p:grpSpPr>
          <p:sp>
            <p:nvSpPr>
              <p:cNvPr id="28703" name="Freeform 48"/>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04" name="Freeform 49"/>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05" name="Freeform 50"/>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06" name="Freeform 51"/>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07" name="Freeform 52"/>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8690" name="Line 53"/>
          <p:cNvSpPr>
            <a:spLocks noChangeShapeType="1"/>
          </p:cNvSpPr>
          <p:nvPr/>
        </p:nvSpPr>
        <p:spPr bwMode="auto">
          <a:xfrm>
            <a:off x="1625600" y="2270125"/>
            <a:ext cx="0" cy="1420813"/>
          </a:xfrm>
          <a:prstGeom prst="line">
            <a:avLst/>
          </a:prstGeom>
          <a:noFill/>
          <a:ln w="19050">
            <a:solidFill>
              <a:srgbClr val="008000"/>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691" name="AutoShape 54"/>
          <p:cNvSpPr>
            <a:spLocks noChangeArrowheads="1"/>
          </p:cNvSpPr>
          <p:nvPr/>
        </p:nvSpPr>
        <p:spPr bwMode="auto">
          <a:xfrm>
            <a:off x="925513" y="2592388"/>
            <a:ext cx="669925" cy="6699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327" y="10800"/>
                </a:moveTo>
                <a:cubicBezTo>
                  <a:pt x="3327" y="14927"/>
                  <a:pt x="6673" y="18273"/>
                  <a:pt x="10800" y="18273"/>
                </a:cubicBezTo>
                <a:cubicBezTo>
                  <a:pt x="14927" y="18273"/>
                  <a:pt x="18273" y="14927"/>
                  <a:pt x="18273" y="10800"/>
                </a:cubicBezTo>
                <a:cubicBezTo>
                  <a:pt x="18273" y="6673"/>
                  <a:pt x="14927" y="3327"/>
                  <a:pt x="10800" y="3327"/>
                </a:cubicBezTo>
                <a:cubicBezTo>
                  <a:pt x="6673" y="3327"/>
                  <a:pt x="3327" y="6673"/>
                  <a:pt x="3327" y="10800"/>
                </a:cubicBezTo>
                <a:close/>
              </a:path>
            </a:pathLst>
          </a:custGeom>
          <a:solidFill>
            <a:srgbClr val="009900"/>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28692" name="AutoShape 55"/>
          <p:cNvSpPr>
            <a:spLocks noChangeArrowheads="1"/>
          </p:cNvSpPr>
          <p:nvPr/>
        </p:nvSpPr>
        <p:spPr bwMode="auto">
          <a:xfrm>
            <a:off x="7959725" y="3044825"/>
            <a:ext cx="676275" cy="6762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close/>
                <a:moveTo>
                  <a:pt x="4574" y="7082"/>
                </a:moveTo>
                <a:cubicBezTo>
                  <a:pt x="3903" y="8206"/>
                  <a:pt x="3549" y="9491"/>
                  <a:pt x="3549" y="10799"/>
                </a:cubicBezTo>
                <a:cubicBezTo>
                  <a:pt x="3549" y="14804"/>
                  <a:pt x="6795" y="18051"/>
                  <a:pt x="10800" y="18051"/>
                </a:cubicBezTo>
                <a:cubicBezTo>
                  <a:pt x="12108" y="18051"/>
                  <a:pt x="13393" y="17696"/>
                  <a:pt x="14517" y="17025"/>
                </a:cubicBez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28693" name="Line 56"/>
          <p:cNvSpPr>
            <a:spLocks noChangeShapeType="1"/>
          </p:cNvSpPr>
          <p:nvPr/>
        </p:nvSpPr>
        <p:spPr bwMode="auto">
          <a:xfrm>
            <a:off x="8008938" y="2708275"/>
            <a:ext cx="0" cy="14224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28694" name="AutoShape 57"/>
          <p:cNvSpPr>
            <a:spLocks noChangeAspect="1" noChangeArrowheads="1" noTextEdit="1"/>
          </p:cNvSpPr>
          <p:nvPr/>
        </p:nvSpPr>
        <p:spPr bwMode="auto">
          <a:xfrm>
            <a:off x="2474913" y="3294063"/>
            <a:ext cx="941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95" name="Freeform 58"/>
          <p:cNvSpPr>
            <a:spLocks/>
          </p:cNvSpPr>
          <p:nvPr/>
        </p:nvSpPr>
        <p:spPr bwMode="auto">
          <a:xfrm>
            <a:off x="2957513" y="3294063"/>
            <a:ext cx="246062" cy="584200"/>
          </a:xfrm>
          <a:custGeom>
            <a:avLst/>
            <a:gdLst>
              <a:gd name="T0" fmla="*/ 2147483647 w 621"/>
              <a:gd name="T1" fmla="*/ 2147483647 h 1471"/>
              <a:gd name="T2" fmla="*/ 2147483647 w 621"/>
              <a:gd name="T3" fmla="*/ 2147483647 h 1471"/>
              <a:gd name="T4" fmla="*/ 2147483647 w 621"/>
              <a:gd name="T5" fmla="*/ 2147483647 h 1471"/>
              <a:gd name="T6" fmla="*/ 2147483647 w 621"/>
              <a:gd name="T7" fmla="*/ 2147483647 h 1471"/>
              <a:gd name="T8" fmla="*/ 2147483647 w 621"/>
              <a:gd name="T9" fmla="*/ 2147483647 h 1471"/>
              <a:gd name="T10" fmla="*/ 2147483647 w 621"/>
              <a:gd name="T11" fmla="*/ 2147483647 h 1471"/>
              <a:gd name="T12" fmla="*/ 2147483647 w 621"/>
              <a:gd name="T13" fmla="*/ 2147483647 h 1471"/>
              <a:gd name="T14" fmla="*/ 2147483647 w 621"/>
              <a:gd name="T15" fmla="*/ 2147483647 h 1471"/>
              <a:gd name="T16" fmla="*/ 2147483647 w 621"/>
              <a:gd name="T17" fmla="*/ 2147483647 h 1471"/>
              <a:gd name="T18" fmla="*/ 2147483647 w 621"/>
              <a:gd name="T19" fmla="*/ 2147483647 h 1471"/>
              <a:gd name="T20" fmla="*/ 2147483647 w 621"/>
              <a:gd name="T21" fmla="*/ 2147483647 h 1471"/>
              <a:gd name="T22" fmla="*/ 2147483647 w 621"/>
              <a:gd name="T23" fmla="*/ 2147483647 h 1471"/>
              <a:gd name="T24" fmla="*/ 2147483647 w 621"/>
              <a:gd name="T25" fmla="*/ 2147483647 h 1471"/>
              <a:gd name="T26" fmla="*/ 2147483647 w 621"/>
              <a:gd name="T27" fmla="*/ 2147483647 h 1471"/>
              <a:gd name="T28" fmla="*/ 2147483647 w 621"/>
              <a:gd name="T29" fmla="*/ 2147483647 h 1471"/>
              <a:gd name="T30" fmla="*/ 2147483647 w 621"/>
              <a:gd name="T31" fmla="*/ 2147483647 h 1471"/>
              <a:gd name="T32" fmla="*/ 2147483647 w 621"/>
              <a:gd name="T33" fmla="*/ 2147483647 h 1471"/>
              <a:gd name="T34" fmla="*/ 2147483647 w 621"/>
              <a:gd name="T35" fmla="*/ 2147483647 h 1471"/>
              <a:gd name="T36" fmla="*/ 2147483647 w 621"/>
              <a:gd name="T37" fmla="*/ 2147483647 h 1471"/>
              <a:gd name="T38" fmla="*/ 2147483647 w 621"/>
              <a:gd name="T39" fmla="*/ 2147483647 h 1471"/>
              <a:gd name="T40" fmla="*/ 2147483647 w 621"/>
              <a:gd name="T41" fmla="*/ 2147483647 h 1471"/>
              <a:gd name="T42" fmla="*/ 2147483647 w 621"/>
              <a:gd name="T43" fmla="*/ 2147483647 h 1471"/>
              <a:gd name="T44" fmla="*/ 2147483647 w 621"/>
              <a:gd name="T45" fmla="*/ 2147483647 h 1471"/>
              <a:gd name="T46" fmla="*/ 2147483647 w 621"/>
              <a:gd name="T47" fmla="*/ 2147483647 h 1471"/>
              <a:gd name="T48" fmla="*/ 2147483647 w 621"/>
              <a:gd name="T49" fmla="*/ 2147483647 h 1471"/>
              <a:gd name="T50" fmla="*/ 2147483647 w 621"/>
              <a:gd name="T51" fmla="*/ 2147483647 h 1471"/>
              <a:gd name="T52" fmla="*/ 2147483647 w 621"/>
              <a:gd name="T53" fmla="*/ 2147483647 h 1471"/>
              <a:gd name="T54" fmla="*/ 2147483647 w 621"/>
              <a:gd name="T55" fmla="*/ 2147483647 h 1471"/>
              <a:gd name="T56" fmla="*/ 2147483647 w 621"/>
              <a:gd name="T57" fmla="*/ 2147483647 h 1471"/>
              <a:gd name="T58" fmla="*/ 2147483647 w 621"/>
              <a:gd name="T59" fmla="*/ 2147483647 h 1471"/>
              <a:gd name="T60" fmla="*/ 2147483647 w 621"/>
              <a:gd name="T61" fmla="*/ 2147483647 h 1471"/>
              <a:gd name="T62" fmla="*/ 2147483647 w 621"/>
              <a:gd name="T63" fmla="*/ 2147483647 h 14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21"/>
              <a:gd name="T97" fmla="*/ 0 h 1471"/>
              <a:gd name="T98" fmla="*/ 621 w 621"/>
              <a:gd name="T99" fmla="*/ 1471 h 14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21" h="1471">
                <a:moveTo>
                  <a:pt x="309" y="1471"/>
                </a:moveTo>
                <a:lnTo>
                  <a:pt x="341" y="1467"/>
                </a:lnTo>
                <a:lnTo>
                  <a:pt x="372" y="1457"/>
                </a:lnTo>
                <a:lnTo>
                  <a:pt x="402" y="1438"/>
                </a:lnTo>
                <a:lnTo>
                  <a:pt x="431" y="1413"/>
                </a:lnTo>
                <a:lnTo>
                  <a:pt x="458" y="1382"/>
                </a:lnTo>
                <a:lnTo>
                  <a:pt x="483" y="1346"/>
                </a:lnTo>
                <a:lnTo>
                  <a:pt x="507" y="1303"/>
                </a:lnTo>
                <a:lnTo>
                  <a:pt x="530" y="1255"/>
                </a:lnTo>
                <a:lnTo>
                  <a:pt x="549" y="1203"/>
                </a:lnTo>
                <a:lnTo>
                  <a:pt x="568" y="1147"/>
                </a:lnTo>
                <a:lnTo>
                  <a:pt x="583" y="1086"/>
                </a:lnTo>
                <a:lnTo>
                  <a:pt x="596" y="1023"/>
                </a:lnTo>
                <a:lnTo>
                  <a:pt x="606" y="955"/>
                </a:lnTo>
                <a:lnTo>
                  <a:pt x="615" y="885"/>
                </a:lnTo>
                <a:lnTo>
                  <a:pt x="619" y="812"/>
                </a:lnTo>
                <a:lnTo>
                  <a:pt x="621" y="737"/>
                </a:lnTo>
                <a:lnTo>
                  <a:pt x="619" y="661"/>
                </a:lnTo>
                <a:lnTo>
                  <a:pt x="615" y="589"/>
                </a:lnTo>
                <a:lnTo>
                  <a:pt x="606" y="517"/>
                </a:lnTo>
                <a:lnTo>
                  <a:pt x="596" y="450"/>
                </a:lnTo>
                <a:lnTo>
                  <a:pt x="583" y="386"/>
                </a:lnTo>
                <a:lnTo>
                  <a:pt x="568" y="325"/>
                </a:lnTo>
                <a:lnTo>
                  <a:pt x="549" y="268"/>
                </a:lnTo>
                <a:lnTo>
                  <a:pt x="530" y="216"/>
                </a:lnTo>
                <a:lnTo>
                  <a:pt x="507" y="168"/>
                </a:lnTo>
                <a:lnTo>
                  <a:pt x="483" y="126"/>
                </a:lnTo>
                <a:lnTo>
                  <a:pt x="458" y="89"/>
                </a:lnTo>
                <a:lnTo>
                  <a:pt x="431" y="58"/>
                </a:lnTo>
                <a:lnTo>
                  <a:pt x="402" y="33"/>
                </a:lnTo>
                <a:lnTo>
                  <a:pt x="372" y="15"/>
                </a:lnTo>
                <a:lnTo>
                  <a:pt x="341" y="4"/>
                </a:lnTo>
                <a:lnTo>
                  <a:pt x="309" y="0"/>
                </a:lnTo>
                <a:lnTo>
                  <a:pt x="278" y="4"/>
                </a:lnTo>
                <a:lnTo>
                  <a:pt x="247" y="15"/>
                </a:lnTo>
                <a:lnTo>
                  <a:pt x="218" y="33"/>
                </a:lnTo>
                <a:lnTo>
                  <a:pt x="189" y="58"/>
                </a:lnTo>
                <a:lnTo>
                  <a:pt x="162" y="89"/>
                </a:lnTo>
                <a:lnTo>
                  <a:pt x="137" y="126"/>
                </a:lnTo>
                <a:lnTo>
                  <a:pt x="113" y="168"/>
                </a:lnTo>
                <a:lnTo>
                  <a:pt x="91" y="216"/>
                </a:lnTo>
                <a:lnTo>
                  <a:pt x="71" y="268"/>
                </a:lnTo>
                <a:lnTo>
                  <a:pt x="53" y="325"/>
                </a:lnTo>
                <a:lnTo>
                  <a:pt x="37" y="386"/>
                </a:lnTo>
                <a:lnTo>
                  <a:pt x="24" y="450"/>
                </a:lnTo>
                <a:lnTo>
                  <a:pt x="14" y="517"/>
                </a:lnTo>
                <a:lnTo>
                  <a:pt x="6" y="589"/>
                </a:lnTo>
                <a:lnTo>
                  <a:pt x="1" y="661"/>
                </a:lnTo>
                <a:lnTo>
                  <a:pt x="0" y="737"/>
                </a:lnTo>
                <a:lnTo>
                  <a:pt x="1" y="812"/>
                </a:lnTo>
                <a:lnTo>
                  <a:pt x="6" y="885"/>
                </a:lnTo>
                <a:lnTo>
                  <a:pt x="14" y="955"/>
                </a:lnTo>
                <a:lnTo>
                  <a:pt x="24" y="1023"/>
                </a:lnTo>
                <a:lnTo>
                  <a:pt x="37" y="1086"/>
                </a:lnTo>
                <a:lnTo>
                  <a:pt x="53" y="1147"/>
                </a:lnTo>
                <a:lnTo>
                  <a:pt x="71" y="1203"/>
                </a:lnTo>
                <a:lnTo>
                  <a:pt x="91" y="1255"/>
                </a:lnTo>
                <a:lnTo>
                  <a:pt x="113" y="1303"/>
                </a:lnTo>
                <a:lnTo>
                  <a:pt x="137" y="1346"/>
                </a:lnTo>
                <a:lnTo>
                  <a:pt x="162" y="1382"/>
                </a:lnTo>
                <a:lnTo>
                  <a:pt x="189" y="1413"/>
                </a:lnTo>
                <a:lnTo>
                  <a:pt x="218" y="1438"/>
                </a:lnTo>
                <a:lnTo>
                  <a:pt x="247" y="1457"/>
                </a:lnTo>
                <a:lnTo>
                  <a:pt x="278" y="1467"/>
                </a:lnTo>
                <a:lnTo>
                  <a:pt x="309" y="1471"/>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96" name="Freeform 59"/>
          <p:cNvSpPr>
            <a:spLocks/>
          </p:cNvSpPr>
          <p:nvPr/>
        </p:nvSpPr>
        <p:spPr bwMode="auto">
          <a:xfrm>
            <a:off x="2525713" y="3294063"/>
            <a:ext cx="247650" cy="584200"/>
          </a:xfrm>
          <a:custGeom>
            <a:avLst/>
            <a:gdLst>
              <a:gd name="T0" fmla="*/ 2147483647 w 622"/>
              <a:gd name="T1" fmla="*/ 2147483647 h 1471"/>
              <a:gd name="T2" fmla="*/ 2147483647 w 622"/>
              <a:gd name="T3" fmla="*/ 2147483647 h 1471"/>
              <a:gd name="T4" fmla="*/ 2147483647 w 622"/>
              <a:gd name="T5" fmla="*/ 2147483647 h 1471"/>
              <a:gd name="T6" fmla="*/ 2147483647 w 622"/>
              <a:gd name="T7" fmla="*/ 2147483647 h 1471"/>
              <a:gd name="T8" fmla="*/ 2147483647 w 622"/>
              <a:gd name="T9" fmla="*/ 2147483647 h 1471"/>
              <a:gd name="T10" fmla="*/ 2147483647 w 622"/>
              <a:gd name="T11" fmla="*/ 2147483647 h 1471"/>
              <a:gd name="T12" fmla="*/ 2147483647 w 622"/>
              <a:gd name="T13" fmla="*/ 2147483647 h 1471"/>
              <a:gd name="T14" fmla="*/ 2147483647 w 622"/>
              <a:gd name="T15" fmla="*/ 2147483647 h 1471"/>
              <a:gd name="T16" fmla="*/ 2147483647 w 622"/>
              <a:gd name="T17" fmla="*/ 2147483647 h 1471"/>
              <a:gd name="T18" fmla="*/ 2147483647 w 622"/>
              <a:gd name="T19" fmla="*/ 2147483647 h 1471"/>
              <a:gd name="T20" fmla="*/ 2147483647 w 622"/>
              <a:gd name="T21" fmla="*/ 2147483647 h 1471"/>
              <a:gd name="T22" fmla="*/ 2147483647 w 622"/>
              <a:gd name="T23" fmla="*/ 2147483647 h 1471"/>
              <a:gd name="T24" fmla="*/ 2147483647 w 622"/>
              <a:gd name="T25" fmla="*/ 2147483647 h 1471"/>
              <a:gd name="T26" fmla="*/ 2147483647 w 622"/>
              <a:gd name="T27" fmla="*/ 2147483647 h 1471"/>
              <a:gd name="T28" fmla="*/ 2147483647 w 622"/>
              <a:gd name="T29" fmla="*/ 2147483647 h 1471"/>
              <a:gd name="T30" fmla="*/ 2147483647 w 622"/>
              <a:gd name="T31" fmla="*/ 2147483647 h 1471"/>
              <a:gd name="T32" fmla="*/ 2147483647 w 622"/>
              <a:gd name="T33" fmla="*/ 2147483647 h 1471"/>
              <a:gd name="T34" fmla="*/ 2147483647 w 622"/>
              <a:gd name="T35" fmla="*/ 2147483647 h 1471"/>
              <a:gd name="T36" fmla="*/ 2147483647 w 622"/>
              <a:gd name="T37" fmla="*/ 2147483647 h 1471"/>
              <a:gd name="T38" fmla="*/ 2147483647 w 622"/>
              <a:gd name="T39" fmla="*/ 2147483647 h 1471"/>
              <a:gd name="T40" fmla="*/ 2147483647 w 622"/>
              <a:gd name="T41" fmla="*/ 2147483647 h 1471"/>
              <a:gd name="T42" fmla="*/ 2147483647 w 622"/>
              <a:gd name="T43" fmla="*/ 2147483647 h 1471"/>
              <a:gd name="T44" fmla="*/ 2147483647 w 622"/>
              <a:gd name="T45" fmla="*/ 2147483647 h 1471"/>
              <a:gd name="T46" fmla="*/ 2147483647 w 622"/>
              <a:gd name="T47" fmla="*/ 2147483647 h 1471"/>
              <a:gd name="T48" fmla="*/ 2147483647 w 622"/>
              <a:gd name="T49" fmla="*/ 2147483647 h 1471"/>
              <a:gd name="T50" fmla="*/ 2147483647 w 622"/>
              <a:gd name="T51" fmla="*/ 2147483647 h 1471"/>
              <a:gd name="T52" fmla="*/ 2147483647 w 622"/>
              <a:gd name="T53" fmla="*/ 2147483647 h 1471"/>
              <a:gd name="T54" fmla="*/ 2147483647 w 622"/>
              <a:gd name="T55" fmla="*/ 2147483647 h 1471"/>
              <a:gd name="T56" fmla="*/ 2147483647 w 622"/>
              <a:gd name="T57" fmla="*/ 2147483647 h 1471"/>
              <a:gd name="T58" fmla="*/ 2147483647 w 622"/>
              <a:gd name="T59" fmla="*/ 2147483647 h 1471"/>
              <a:gd name="T60" fmla="*/ 2147483647 w 622"/>
              <a:gd name="T61" fmla="*/ 2147483647 h 1471"/>
              <a:gd name="T62" fmla="*/ 2147483647 w 622"/>
              <a:gd name="T63" fmla="*/ 2147483647 h 14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22"/>
              <a:gd name="T97" fmla="*/ 0 h 1471"/>
              <a:gd name="T98" fmla="*/ 622 w 622"/>
              <a:gd name="T99" fmla="*/ 1471 h 14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22" h="1471">
                <a:moveTo>
                  <a:pt x="311" y="1471"/>
                </a:moveTo>
                <a:lnTo>
                  <a:pt x="342" y="1467"/>
                </a:lnTo>
                <a:lnTo>
                  <a:pt x="374" y="1457"/>
                </a:lnTo>
                <a:lnTo>
                  <a:pt x="404" y="1438"/>
                </a:lnTo>
                <a:lnTo>
                  <a:pt x="432" y="1413"/>
                </a:lnTo>
                <a:lnTo>
                  <a:pt x="459" y="1382"/>
                </a:lnTo>
                <a:lnTo>
                  <a:pt x="485" y="1346"/>
                </a:lnTo>
                <a:lnTo>
                  <a:pt x="509" y="1303"/>
                </a:lnTo>
                <a:lnTo>
                  <a:pt x="530" y="1255"/>
                </a:lnTo>
                <a:lnTo>
                  <a:pt x="551" y="1203"/>
                </a:lnTo>
                <a:lnTo>
                  <a:pt x="569" y="1147"/>
                </a:lnTo>
                <a:lnTo>
                  <a:pt x="585" y="1086"/>
                </a:lnTo>
                <a:lnTo>
                  <a:pt x="598" y="1023"/>
                </a:lnTo>
                <a:lnTo>
                  <a:pt x="608" y="955"/>
                </a:lnTo>
                <a:lnTo>
                  <a:pt x="616" y="885"/>
                </a:lnTo>
                <a:lnTo>
                  <a:pt x="621" y="812"/>
                </a:lnTo>
                <a:lnTo>
                  <a:pt x="622" y="737"/>
                </a:lnTo>
                <a:lnTo>
                  <a:pt x="621" y="661"/>
                </a:lnTo>
                <a:lnTo>
                  <a:pt x="616" y="589"/>
                </a:lnTo>
                <a:lnTo>
                  <a:pt x="608" y="517"/>
                </a:lnTo>
                <a:lnTo>
                  <a:pt x="598" y="450"/>
                </a:lnTo>
                <a:lnTo>
                  <a:pt x="585" y="386"/>
                </a:lnTo>
                <a:lnTo>
                  <a:pt x="569" y="325"/>
                </a:lnTo>
                <a:lnTo>
                  <a:pt x="551" y="268"/>
                </a:lnTo>
                <a:lnTo>
                  <a:pt x="530" y="216"/>
                </a:lnTo>
                <a:lnTo>
                  <a:pt x="509" y="168"/>
                </a:lnTo>
                <a:lnTo>
                  <a:pt x="485" y="126"/>
                </a:lnTo>
                <a:lnTo>
                  <a:pt x="459" y="89"/>
                </a:lnTo>
                <a:lnTo>
                  <a:pt x="432" y="58"/>
                </a:lnTo>
                <a:lnTo>
                  <a:pt x="404" y="33"/>
                </a:lnTo>
                <a:lnTo>
                  <a:pt x="374" y="15"/>
                </a:lnTo>
                <a:lnTo>
                  <a:pt x="342" y="4"/>
                </a:lnTo>
                <a:lnTo>
                  <a:pt x="311" y="0"/>
                </a:lnTo>
                <a:lnTo>
                  <a:pt x="280" y="4"/>
                </a:lnTo>
                <a:lnTo>
                  <a:pt x="248" y="15"/>
                </a:lnTo>
                <a:lnTo>
                  <a:pt x="218" y="33"/>
                </a:lnTo>
                <a:lnTo>
                  <a:pt x="189" y="58"/>
                </a:lnTo>
                <a:lnTo>
                  <a:pt x="163" y="89"/>
                </a:lnTo>
                <a:lnTo>
                  <a:pt x="137" y="126"/>
                </a:lnTo>
                <a:lnTo>
                  <a:pt x="113" y="168"/>
                </a:lnTo>
                <a:lnTo>
                  <a:pt x="90" y="216"/>
                </a:lnTo>
                <a:lnTo>
                  <a:pt x="71" y="268"/>
                </a:lnTo>
                <a:lnTo>
                  <a:pt x="53" y="325"/>
                </a:lnTo>
                <a:lnTo>
                  <a:pt x="37" y="386"/>
                </a:lnTo>
                <a:lnTo>
                  <a:pt x="24" y="450"/>
                </a:lnTo>
                <a:lnTo>
                  <a:pt x="14" y="517"/>
                </a:lnTo>
                <a:lnTo>
                  <a:pt x="6" y="589"/>
                </a:lnTo>
                <a:lnTo>
                  <a:pt x="1" y="661"/>
                </a:lnTo>
                <a:lnTo>
                  <a:pt x="0" y="737"/>
                </a:lnTo>
                <a:lnTo>
                  <a:pt x="1" y="812"/>
                </a:lnTo>
                <a:lnTo>
                  <a:pt x="6" y="885"/>
                </a:lnTo>
                <a:lnTo>
                  <a:pt x="14" y="955"/>
                </a:lnTo>
                <a:lnTo>
                  <a:pt x="24" y="1023"/>
                </a:lnTo>
                <a:lnTo>
                  <a:pt x="37" y="1086"/>
                </a:lnTo>
                <a:lnTo>
                  <a:pt x="53" y="1147"/>
                </a:lnTo>
                <a:lnTo>
                  <a:pt x="71" y="1203"/>
                </a:lnTo>
                <a:lnTo>
                  <a:pt x="90" y="1255"/>
                </a:lnTo>
                <a:lnTo>
                  <a:pt x="113" y="1303"/>
                </a:lnTo>
                <a:lnTo>
                  <a:pt x="137" y="1346"/>
                </a:lnTo>
                <a:lnTo>
                  <a:pt x="163" y="1382"/>
                </a:lnTo>
                <a:lnTo>
                  <a:pt x="189" y="1413"/>
                </a:lnTo>
                <a:lnTo>
                  <a:pt x="218" y="1438"/>
                </a:lnTo>
                <a:lnTo>
                  <a:pt x="248" y="1457"/>
                </a:lnTo>
                <a:lnTo>
                  <a:pt x="280" y="1467"/>
                </a:lnTo>
                <a:lnTo>
                  <a:pt x="311" y="1471"/>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97" name="Freeform 60"/>
          <p:cNvSpPr>
            <a:spLocks/>
          </p:cNvSpPr>
          <p:nvPr/>
        </p:nvSpPr>
        <p:spPr bwMode="auto">
          <a:xfrm>
            <a:off x="2474913" y="3546475"/>
            <a:ext cx="122237" cy="90488"/>
          </a:xfrm>
          <a:custGeom>
            <a:avLst/>
            <a:gdLst>
              <a:gd name="T0" fmla="*/ 2147483647 w 306"/>
              <a:gd name="T1" fmla="*/ 2147483647 h 229"/>
              <a:gd name="T2" fmla="*/ 2147483647 w 306"/>
              <a:gd name="T3" fmla="*/ 2147483647 h 229"/>
              <a:gd name="T4" fmla="*/ 2147483647 w 306"/>
              <a:gd name="T5" fmla="*/ 2147483647 h 229"/>
              <a:gd name="T6" fmla="*/ 2147483647 w 306"/>
              <a:gd name="T7" fmla="*/ 2147483647 h 229"/>
              <a:gd name="T8" fmla="*/ 2147483647 w 306"/>
              <a:gd name="T9" fmla="*/ 2147483647 h 229"/>
              <a:gd name="T10" fmla="*/ 2147483647 w 306"/>
              <a:gd name="T11" fmla="*/ 2147483647 h 229"/>
              <a:gd name="T12" fmla="*/ 2147483647 w 306"/>
              <a:gd name="T13" fmla="*/ 2147483647 h 229"/>
              <a:gd name="T14" fmla="*/ 2147483647 w 306"/>
              <a:gd name="T15" fmla="*/ 2147483647 h 229"/>
              <a:gd name="T16" fmla="*/ 2147483647 w 306"/>
              <a:gd name="T17" fmla="*/ 2147483647 h 229"/>
              <a:gd name="T18" fmla="*/ 0 w 306"/>
              <a:gd name="T19" fmla="*/ 2147483647 h 229"/>
              <a:gd name="T20" fmla="*/ 0 w 306"/>
              <a:gd name="T21" fmla="*/ 2147483647 h 229"/>
              <a:gd name="T22" fmla="*/ 2147483647 w 306"/>
              <a:gd name="T23" fmla="*/ 2147483647 h 229"/>
              <a:gd name="T24" fmla="*/ 2147483647 w 306"/>
              <a:gd name="T25" fmla="*/ 2147483647 h 229"/>
              <a:gd name="T26" fmla="*/ 2147483647 w 306"/>
              <a:gd name="T27" fmla="*/ 2147483647 h 229"/>
              <a:gd name="T28" fmla="*/ 2147483647 w 306"/>
              <a:gd name="T29" fmla="*/ 2147483647 h 229"/>
              <a:gd name="T30" fmla="*/ 2147483647 w 306"/>
              <a:gd name="T31" fmla="*/ 2147483647 h 229"/>
              <a:gd name="T32" fmla="*/ 2147483647 w 306"/>
              <a:gd name="T33" fmla="*/ 2147483647 h 229"/>
              <a:gd name="T34" fmla="*/ 2147483647 w 306"/>
              <a:gd name="T35" fmla="*/ 2147483647 h 229"/>
              <a:gd name="T36" fmla="*/ 2147483647 w 306"/>
              <a:gd name="T37" fmla="*/ 0 h 229"/>
              <a:gd name="T38" fmla="*/ 2147483647 w 306"/>
              <a:gd name="T39" fmla="*/ 0 h 229"/>
              <a:gd name="T40" fmla="*/ 2147483647 w 306"/>
              <a:gd name="T41" fmla="*/ 2147483647 h 229"/>
              <a:gd name="T42" fmla="*/ 2147483647 w 306"/>
              <a:gd name="T43" fmla="*/ 2147483647 h 229"/>
              <a:gd name="T44" fmla="*/ 2147483647 w 306"/>
              <a:gd name="T45" fmla="*/ 2147483647 h 229"/>
              <a:gd name="T46" fmla="*/ 2147483647 w 306"/>
              <a:gd name="T47" fmla="*/ 2147483647 h 229"/>
              <a:gd name="T48" fmla="*/ 2147483647 w 306"/>
              <a:gd name="T49" fmla="*/ 2147483647 h 229"/>
              <a:gd name="T50" fmla="*/ 2147483647 w 306"/>
              <a:gd name="T51" fmla="*/ 2147483647 h 229"/>
              <a:gd name="T52" fmla="*/ 2147483647 w 306"/>
              <a:gd name="T53" fmla="*/ 2147483647 h 229"/>
              <a:gd name="T54" fmla="*/ 2147483647 w 306"/>
              <a:gd name="T55" fmla="*/ 2147483647 h 22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6"/>
              <a:gd name="T85" fmla="*/ 0 h 229"/>
              <a:gd name="T86" fmla="*/ 306 w 306"/>
              <a:gd name="T87" fmla="*/ 229 h 22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6" h="229">
                <a:moveTo>
                  <a:pt x="248" y="229"/>
                </a:moveTo>
                <a:lnTo>
                  <a:pt x="95" y="229"/>
                </a:lnTo>
                <a:lnTo>
                  <a:pt x="76" y="228"/>
                </a:lnTo>
                <a:lnTo>
                  <a:pt x="58" y="223"/>
                </a:lnTo>
                <a:lnTo>
                  <a:pt x="42" y="217"/>
                </a:lnTo>
                <a:lnTo>
                  <a:pt x="28" y="208"/>
                </a:lnTo>
                <a:lnTo>
                  <a:pt x="16" y="197"/>
                </a:lnTo>
                <a:lnTo>
                  <a:pt x="7" y="184"/>
                </a:lnTo>
                <a:lnTo>
                  <a:pt x="2" y="170"/>
                </a:lnTo>
                <a:lnTo>
                  <a:pt x="0" y="155"/>
                </a:lnTo>
                <a:lnTo>
                  <a:pt x="0" y="75"/>
                </a:lnTo>
                <a:lnTo>
                  <a:pt x="2" y="59"/>
                </a:lnTo>
                <a:lnTo>
                  <a:pt x="7" y="46"/>
                </a:lnTo>
                <a:lnTo>
                  <a:pt x="16" y="33"/>
                </a:lnTo>
                <a:lnTo>
                  <a:pt x="28" y="22"/>
                </a:lnTo>
                <a:lnTo>
                  <a:pt x="42" y="12"/>
                </a:lnTo>
                <a:lnTo>
                  <a:pt x="58" y="6"/>
                </a:lnTo>
                <a:lnTo>
                  <a:pt x="76" y="2"/>
                </a:lnTo>
                <a:lnTo>
                  <a:pt x="95" y="0"/>
                </a:lnTo>
                <a:lnTo>
                  <a:pt x="248" y="0"/>
                </a:lnTo>
                <a:lnTo>
                  <a:pt x="277" y="10"/>
                </a:lnTo>
                <a:lnTo>
                  <a:pt x="297" y="37"/>
                </a:lnTo>
                <a:lnTo>
                  <a:pt x="305" y="73"/>
                </a:lnTo>
                <a:lnTo>
                  <a:pt x="306" y="115"/>
                </a:lnTo>
                <a:lnTo>
                  <a:pt x="300" y="157"/>
                </a:lnTo>
                <a:lnTo>
                  <a:pt x="288" y="193"/>
                </a:lnTo>
                <a:lnTo>
                  <a:pt x="270" y="220"/>
                </a:lnTo>
                <a:lnTo>
                  <a:pt x="248"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98" name="Freeform 61"/>
          <p:cNvSpPr>
            <a:spLocks/>
          </p:cNvSpPr>
          <p:nvPr/>
        </p:nvSpPr>
        <p:spPr bwMode="auto">
          <a:xfrm>
            <a:off x="2597150" y="3455988"/>
            <a:ext cx="109538" cy="257175"/>
          </a:xfrm>
          <a:custGeom>
            <a:avLst/>
            <a:gdLst>
              <a:gd name="T0" fmla="*/ 0 w 274"/>
              <a:gd name="T1" fmla="*/ 0 h 646"/>
              <a:gd name="T2" fmla="*/ 2147483647 w 274"/>
              <a:gd name="T3" fmla="*/ 0 h 646"/>
              <a:gd name="T4" fmla="*/ 2147483647 w 274"/>
              <a:gd name="T5" fmla="*/ 2147483647 h 646"/>
              <a:gd name="T6" fmla="*/ 2147483647 w 274"/>
              <a:gd name="T7" fmla="*/ 2147483647 h 646"/>
              <a:gd name="T8" fmla="*/ 2147483647 w 274"/>
              <a:gd name="T9" fmla="*/ 2147483647 h 646"/>
              <a:gd name="T10" fmla="*/ 2147483647 w 274"/>
              <a:gd name="T11" fmla="*/ 2147483647 h 646"/>
              <a:gd name="T12" fmla="*/ 2147483647 w 274"/>
              <a:gd name="T13" fmla="*/ 2147483647 h 646"/>
              <a:gd name="T14" fmla="*/ 2147483647 w 274"/>
              <a:gd name="T15" fmla="*/ 2147483647 h 646"/>
              <a:gd name="T16" fmla="*/ 2147483647 w 274"/>
              <a:gd name="T17" fmla="*/ 2147483647 h 646"/>
              <a:gd name="T18" fmla="*/ 2147483647 w 274"/>
              <a:gd name="T19" fmla="*/ 2147483647 h 646"/>
              <a:gd name="T20" fmla="*/ 2147483647 w 274"/>
              <a:gd name="T21" fmla="*/ 2147483647 h 646"/>
              <a:gd name="T22" fmla="*/ 2147483647 w 274"/>
              <a:gd name="T23" fmla="*/ 2147483647 h 646"/>
              <a:gd name="T24" fmla="*/ 2147483647 w 274"/>
              <a:gd name="T25" fmla="*/ 2147483647 h 646"/>
              <a:gd name="T26" fmla="*/ 2147483647 w 274"/>
              <a:gd name="T27" fmla="*/ 2147483647 h 646"/>
              <a:gd name="T28" fmla="*/ 2147483647 w 274"/>
              <a:gd name="T29" fmla="*/ 2147483647 h 646"/>
              <a:gd name="T30" fmla="*/ 2147483647 w 274"/>
              <a:gd name="T31" fmla="*/ 2147483647 h 646"/>
              <a:gd name="T32" fmla="*/ 2147483647 w 274"/>
              <a:gd name="T33" fmla="*/ 2147483647 h 646"/>
              <a:gd name="T34" fmla="*/ 2147483647 w 274"/>
              <a:gd name="T35" fmla="*/ 2147483647 h 646"/>
              <a:gd name="T36" fmla="*/ 2147483647 w 274"/>
              <a:gd name="T37" fmla="*/ 2147483647 h 646"/>
              <a:gd name="T38" fmla="*/ 2147483647 w 274"/>
              <a:gd name="T39" fmla="*/ 2147483647 h 646"/>
              <a:gd name="T40" fmla="*/ 2147483647 w 274"/>
              <a:gd name="T41" fmla="*/ 2147483647 h 646"/>
              <a:gd name="T42" fmla="*/ 2147483647 w 274"/>
              <a:gd name="T43" fmla="*/ 2147483647 h 646"/>
              <a:gd name="T44" fmla="*/ 0 w 274"/>
              <a:gd name="T45" fmla="*/ 2147483647 h 646"/>
              <a:gd name="T46" fmla="*/ 2147483647 w 274"/>
              <a:gd name="T47" fmla="*/ 2147483647 h 646"/>
              <a:gd name="T48" fmla="*/ 2147483647 w 274"/>
              <a:gd name="T49" fmla="*/ 2147483647 h 646"/>
              <a:gd name="T50" fmla="*/ 2147483647 w 274"/>
              <a:gd name="T51" fmla="*/ 2147483647 h 646"/>
              <a:gd name="T52" fmla="*/ 2147483647 w 274"/>
              <a:gd name="T53" fmla="*/ 2147483647 h 646"/>
              <a:gd name="T54" fmla="*/ 2147483647 w 274"/>
              <a:gd name="T55" fmla="*/ 2147483647 h 646"/>
              <a:gd name="T56" fmla="*/ 2147483647 w 274"/>
              <a:gd name="T57" fmla="*/ 2147483647 h 646"/>
              <a:gd name="T58" fmla="*/ 2147483647 w 274"/>
              <a:gd name="T59" fmla="*/ 2147483647 h 646"/>
              <a:gd name="T60" fmla="*/ 2147483647 w 274"/>
              <a:gd name="T61" fmla="*/ 2147483647 h 646"/>
              <a:gd name="T62" fmla="*/ 2147483647 w 274"/>
              <a:gd name="T63" fmla="*/ 2147483647 h 646"/>
              <a:gd name="T64" fmla="*/ 2147483647 w 274"/>
              <a:gd name="T65" fmla="*/ 2147483647 h 646"/>
              <a:gd name="T66" fmla="*/ 2147483647 w 274"/>
              <a:gd name="T67" fmla="*/ 2147483647 h 646"/>
              <a:gd name="T68" fmla="*/ 2147483647 w 274"/>
              <a:gd name="T69" fmla="*/ 2147483647 h 646"/>
              <a:gd name="T70" fmla="*/ 2147483647 w 274"/>
              <a:gd name="T71" fmla="*/ 2147483647 h 646"/>
              <a:gd name="T72" fmla="*/ 2147483647 w 274"/>
              <a:gd name="T73" fmla="*/ 2147483647 h 646"/>
              <a:gd name="T74" fmla="*/ 2147483647 w 274"/>
              <a:gd name="T75" fmla="*/ 2147483647 h 646"/>
              <a:gd name="T76" fmla="*/ 0 w 274"/>
              <a:gd name="T77" fmla="*/ 0 h 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4"/>
              <a:gd name="T118" fmla="*/ 0 h 646"/>
              <a:gd name="T119" fmla="*/ 274 w 274"/>
              <a:gd name="T120" fmla="*/ 646 h 6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4" h="646">
                <a:moveTo>
                  <a:pt x="0" y="0"/>
                </a:moveTo>
                <a:lnTo>
                  <a:pt x="158" y="0"/>
                </a:lnTo>
                <a:lnTo>
                  <a:pt x="170" y="1"/>
                </a:lnTo>
                <a:lnTo>
                  <a:pt x="181" y="6"/>
                </a:lnTo>
                <a:lnTo>
                  <a:pt x="192" y="14"/>
                </a:lnTo>
                <a:lnTo>
                  <a:pt x="203" y="25"/>
                </a:lnTo>
                <a:lnTo>
                  <a:pt x="212" y="38"/>
                </a:lnTo>
                <a:lnTo>
                  <a:pt x="222" y="55"/>
                </a:lnTo>
                <a:lnTo>
                  <a:pt x="231" y="73"/>
                </a:lnTo>
                <a:lnTo>
                  <a:pt x="240" y="94"/>
                </a:lnTo>
                <a:lnTo>
                  <a:pt x="254" y="142"/>
                </a:lnTo>
                <a:lnTo>
                  <a:pt x="264" y="198"/>
                </a:lnTo>
                <a:lnTo>
                  <a:pt x="271" y="258"/>
                </a:lnTo>
                <a:lnTo>
                  <a:pt x="274" y="323"/>
                </a:lnTo>
                <a:lnTo>
                  <a:pt x="271" y="388"/>
                </a:lnTo>
                <a:lnTo>
                  <a:pt x="264" y="448"/>
                </a:lnTo>
                <a:lnTo>
                  <a:pt x="254" y="504"/>
                </a:lnTo>
                <a:lnTo>
                  <a:pt x="240" y="551"/>
                </a:lnTo>
                <a:lnTo>
                  <a:pt x="223" y="591"/>
                </a:lnTo>
                <a:lnTo>
                  <a:pt x="203" y="621"/>
                </a:lnTo>
                <a:lnTo>
                  <a:pt x="181" y="640"/>
                </a:lnTo>
                <a:lnTo>
                  <a:pt x="158" y="646"/>
                </a:lnTo>
                <a:lnTo>
                  <a:pt x="0" y="646"/>
                </a:lnTo>
                <a:lnTo>
                  <a:pt x="23" y="640"/>
                </a:lnTo>
                <a:lnTo>
                  <a:pt x="45" y="621"/>
                </a:lnTo>
                <a:lnTo>
                  <a:pt x="65" y="591"/>
                </a:lnTo>
                <a:lnTo>
                  <a:pt x="82" y="551"/>
                </a:lnTo>
                <a:lnTo>
                  <a:pt x="96" y="504"/>
                </a:lnTo>
                <a:lnTo>
                  <a:pt x="106" y="448"/>
                </a:lnTo>
                <a:lnTo>
                  <a:pt x="113" y="388"/>
                </a:lnTo>
                <a:lnTo>
                  <a:pt x="116" y="323"/>
                </a:lnTo>
                <a:lnTo>
                  <a:pt x="113" y="258"/>
                </a:lnTo>
                <a:lnTo>
                  <a:pt x="106" y="198"/>
                </a:lnTo>
                <a:lnTo>
                  <a:pt x="96" y="142"/>
                </a:lnTo>
                <a:lnTo>
                  <a:pt x="82" y="94"/>
                </a:lnTo>
                <a:lnTo>
                  <a:pt x="65" y="55"/>
                </a:lnTo>
                <a:lnTo>
                  <a:pt x="45" y="25"/>
                </a:lnTo>
                <a:lnTo>
                  <a:pt x="23"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99" name="Freeform 62"/>
          <p:cNvSpPr>
            <a:spLocks/>
          </p:cNvSpPr>
          <p:nvPr/>
        </p:nvSpPr>
        <p:spPr bwMode="auto">
          <a:xfrm>
            <a:off x="2641600" y="3294063"/>
            <a:ext cx="473075" cy="582612"/>
          </a:xfrm>
          <a:custGeom>
            <a:avLst/>
            <a:gdLst>
              <a:gd name="T0" fmla="*/ 0 w 1193"/>
              <a:gd name="T1" fmla="*/ 2147483647 h 1470"/>
              <a:gd name="T2" fmla="*/ 2147483647 w 1193"/>
              <a:gd name="T3" fmla="*/ 2147483647 h 1470"/>
              <a:gd name="T4" fmla="*/ 2147483647 w 1193"/>
              <a:gd name="T5" fmla="*/ 2147483647 h 1470"/>
              <a:gd name="T6" fmla="*/ 2147483647 w 1193"/>
              <a:gd name="T7" fmla="*/ 2147483647 h 1470"/>
              <a:gd name="T8" fmla="*/ 2147483647 w 1193"/>
              <a:gd name="T9" fmla="*/ 2147483647 h 1470"/>
              <a:gd name="T10" fmla="*/ 2147483647 w 1193"/>
              <a:gd name="T11" fmla="*/ 2147483647 h 1470"/>
              <a:gd name="T12" fmla="*/ 2147483647 w 1193"/>
              <a:gd name="T13" fmla="*/ 2147483647 h 1470"/>
              <a:gd name="T14" fmla="*/ 2147483647 w 1193"/>
              <a:gd name="T15" fmla="*/ 2147483647 h 1470"/>
              <a:gd name="T16" fmla="*/ 2147483647 w 1193"/>
              <a:gd name="T17" fmla="*/ 2147483647 h 1470"/>
              <a:gd name="T18" fmla="*/ 2147483647 w 1193"/>
              <a:gd name="T19" fmla="*/ 2147483647 h 1470"/>
              <a:gd name="T20" fmla="*/ 2147483647 w 1193"/>
              <a:gd name="T21" fmla="*/ 2147483647 h 1470"/>
              <a:gd name="T22" fmla="*/ 2147483647 w 1193"/>
              <a:gd name="T23" fmla="*/ 2147483647 h 1470"/>
              <a:gd name="T24" fmla="*/ 2147483647 w 1193"/>
              <a:gd name="T25" fmla="*/ 2147483647 h 1470"/>
              <a:gd name="T26" fmla="*/ 2147483647 w 1193"/>
              <a:gd name="T27" fmla="*/ 2147483647 h 1470"/>
              <a:gd name="T28" fmla="*/ 2147483647 w 1193"/>
              <a:gd name="T29" fmla="*/ 2147483647 h 1470"/>
              <a:gd name="T30" fmla="*/ 2147483647 w 1193"/>
              <a:gd name="T31" fmla="*/ 2147483647 h 1470"/>
              <a:gd name="T32" fmla="*/ 2147483647 w 1193"/>
              <a:gd name="T33" fmla="*/ 2147483647 h 1470"/>
              <a:gd name="T34" fmla="*/ 2147483647 w 1193"/>
              <a:gd name="T35" fmla="*/ 2147483647 h 1470"/>
              <a:gd name="T36" fmla="*/ 2147483647 w 1193"/>
              <a:gd name="T37" fmla="*/ 2147483647 h 1470"/>
              <a:gd name="T38" fmla="*/ 2147483647 w 1193"/>
              <a:gd name="T39" fmla="*/ 2147483647 h 1470"/>
              <a:gd name="T40" fmla="*/ 2147483647 w 1193"/>
              <a:gd name="T41" fmla="*/ 2147483647 h 1470"/>
              <a:gd name="T42" fmla="*/ 2147483647 w 1193"/>
              <a:gd name="T43" fmla="*/ 2147483647 h 1470"/>
              <a:gd name="T44" fmla="*/ 2147483647 w 1193"/>
              <a:gd name="T45" fmla="*/ 2147483647 h 1470"/>
              <a:gd name="T46" fmla="*/ 2147483647 w 1193"/>
              <a:gd name="T47" fmla="*/ 2147483647 h 1470"/>
              <a:gd name="T48" fmla="*/ 2147483647 w 1193"/>
              <a:gd name="T49" fmla="*/ 2147483647 h 1470"/>
              <a:gd name="T50" fmla="*/ 2147483647 w 1193"/>
              <a:gd name="T51" fmla="*/ 2147483647 h 1470"/>
              <a:gd name="T52" fmla="*/ 2147483647 w 1193"/>
              <a:gd name="T53" fmla="*/ 2147483647 h 1470"/>
              <a:gd name="T54" fmla="*/ 2147483647 w 1193"/>
              <a:gd name="T55" fmla="*/ 2147483647 h 1470"/>
              <a:gd name="T56" fmla="*/ 2147483647 w 1193"/>
              <a:gd name="T57" fmla="*/ 2147483647 h 1470"/>
              <a:gd name="T58" fmla="*/ 2147483647 w 1193"/>
              <a:gd name="T59" fmla="*/ 2147483647 h 1470"/>
              <a:gd name="T60" fmla="*/ 2147483647 w 1193"/>
              <a:gd name="T61" fmla="*/ 2147483647 h 1470"/>
              <a:gd name="T62" fmla="*/ 2147483647 w 1193"/>
              <a:gd name="T63" fmla="*/ 2147483647 h 1470"/>
              <a:gd name="T64" fmla="*/ 2147483647 w 1193"/>
              <a:gd name="T65" fmla="*/ 2147483647 h 1470"/>
              <a:gd name="T66" fmla="*/ 2147483647 w 1193"/>
              <a:gd name="T67" fmla="*/ 2147483647 h 1470"/>
              <a:gd name="T68" fmla="*/ 2147483647 w 1193"/>
              <a:gd name="T69" fmla="*/ 2147483647 h 1470"/>
              <a:gd name="T70" fmla="*/ 2147483647 w 1193"/>
              <a:gd name="T71" fmla="*/ 2147483647 h 1470"/>
              <a:gd name="T72" fmla="*/ 2147483647 w 1193"/>
              <a:gd name="T73" fmla="*/ 2147483647 h 1470"/>
              <a:gd name="T74" fmla="*/ 2147483647 w 1193"/>
              <a:gd name="T75" fmla="*/ 2147483647 h 1470"/>
              <a:gd name="T76" fmla="*/ 2147483647 w 1193"/>
              <a:gd name="T77" fmla="*/ 2147483647 h 1470"/>
              <a:gd name="T78" fmla="*/ 2147483647 w 1193"/>
              <a:gd name="T79" fmla="*/ 2147483647 h 1470"/>
              <a:gd name="T80" fmla="*/ 2147483647 w 1193"/>
              <a:gd name="T81" fmla="*/ 2147483647 h 1470"/>
              <a:gd name="T82" fmla="*/ 2147483647 w 1193"/>
              <a:gd name="T83" fmla="*/ 2147483647 h 1470"/>
              <a:gd name="T84" fmla="*/ 2147483647 w 1193"/>
              <a:gd name="T85" fmla="*/ 2147483647 h 1470"/>
              <a:gd name="T86" fmla="*/ 2147483647 w 1193"/>
              <a:gd name="T87" fmla="*/ 2147483647 h 1470"/>
              <a:gd name="T88" fmla="*/ 2147483647 w 1193"/>
              <a:gd name="T89" fmla="*/ 2147483647 h 1470"/>
              <a:gd name="T90" fmla="*/ 2147483647 w 1193"/>
              <a:gd name="T91" fmla="*/ 2147483647 h 1470"/>
              <a:gd name="T92" fmla="*/ 2147483647 w 1193"/>
              <a:gd name="T93" fmla="*/ 2147483647 h 147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93"/>
              <a:gd name="T142" fmla="*/ 0 h 1470"/>
              <a:gd name="T143" fmla="*/ 1193 w 1193"/>
              <a:gd name="T144" fmla="*/ 1470 h 147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93" h="1470">
                <a:moveTo>
                  <a:pt x="221" y="1470"/>
                </a:moveTo>
                <a:lnTo>
                  <a:pt x="0" y="1470"/>
                </a:lnTo>
                <a:lnTo>
                  <a:pt x="32" y="1466"/>
                </a:lnTo>
                <a:lnTo>
                  <a:pt x="63" y="1455"/>
                </a:lnTo>
                <a:lnTo>
                  <a:pt x="93" y="1437"/>
                </a:lnTo>
                <a:lnTo>
                  <a:pt x="122" y="1412"/>
                </a:lnTo>
                <a:lnTo>
                  <a:pt x="149" y="1380"/>
                </a:lnTo>
                <a:lnTo>
                  <a:pt x="175" y="1344"/>
                </a:lnTo>
                <a:lnTo>
                  <a:pt x="199" y="1302"/>
                </a:lnTo>
                <a:lnTo>
                  <a:pt x="221" y="1254"/>
                </a:lnTo>
                <a:lnTo>
                  <a:pt x="242" y="1202"/>
                </a:lnTo>
                <a:lnTo>
                  <a:pt x="260" y="1145"/>
                </a:lnTo>
                <a:lnTo>
                  <a:pt x="275" y="1085"/>
                </a:lnTo>
                <a:lnTo>
                  <a:pt x="289" y="1021"/>
                </a:lnTo>
                <a:lnTo>
                  <a:pt x="298" y="954"/>
                </a:lnTo>
                <a:lnTo>
                  <a:pt x="307" y="884"/>
                </a:lnTo>
                <a:lnTo>
                  <a:pt x="312" y="810"/>
                </a:lnTo>
                <a:lnTo>
                  <a:pt x="313" y="735"/>
                </a:lnTo>
                <a:lnTo>
                  <a:pt x="312" y="690"/>
                </a:lnTo>
                <a:lnTo>
                  <a:pt x="310" y="645"/>
                </a:lnTo>
                <a:lnTo>
                  <a:pt x="308" y="600"/>
                </a:lnTo>
                <a:lnTo>
                  <a:pt x="303" y="557"/>
                </a:lnTo>
                <a:lnTo>
                  <a:pt x="298" y="514"/>
                </a:lnTo>
                <a:lnTo>
                  <a:pt x="292" y="473"/>
                </a:lnTo>
                <a:lnTo>
                  <a:pt x="285" y="432"/>
                </a:lnTo>
                <a:lnTo>
                  <a:pt x="277" y="393"/>
                </a:lnTo>
                <a:lnTo>
                  <a:pt x="269" y="363"/>
                </a:lnTo>
                <a:lnTo>
                  <a:pt x="260" y="334"/>
                </a:lnTo>
                <a:lnTo>
                  <a:pt x="249" y="305"/>
                </a:lnTo>
                <a:lnTo>
                  <a:pt x="237" y="276"/>
                </a:lnTo>
                <a:lnTo>
                  <a:pt x="224" y="247"/>
                </a:lnTo>
                <a:lnTo>
                  <a:pt x="208" y="219"/>
                </a:lnTo>
                <a:lnTo>
                  <a:pt x="193" y="192"/>
                </a:lnTo>
                <a:lnTo>
                  <a:pt x="177" y="166"/>
                </a:lnTo>
                <a:lnTo>
                  <a:pt x="160" y="141"/>
                </a:lnTo>
                <a:lnTo>
                  <a:pt x="143" y="117"/>
                </a:lnTo>
                <a:lnTo>
                  <a:pt x="126" y="94"/>
                </a:lnTo>
                <a:lnTo>
                  <a:pt x="109" y="74"/>
                </a:lnTo>
                <a:lnTo>
                  <a:pt x="92" y="54"/>
                </a:lnTo>
                <a:lnTo>
                  <a:pt x="75" y="36"/>
                </a:lnTo>
                <a:lnTo>
                  <a:pt x="60" y="20"/>
                </a:lnTo>
                <a:lnTo>
                  <a:pt x="45" y="6"/>
                </a:lnTo>
                <a:lnTo>
                  <a:pt x="221" y="0"/>
                </a:lnTo>
                <a:lnTo>
                  <a:pt x="250" y="4"/>
                </a:lnTo>
                <a:lnTo>
                  <a:pt x="279" y="12"/>
                </a:lnTo>
                <a:lnTo>
                  <a:pt x="307" y="28"/>
                </a:lnTo>
                <a:lnTo>
                  <a:pt x="333" y="49"/>
                </a:lnTo>
                <a:lnTo>
                  <a:pt x="359" y="75"/>
                </a:lnTo>
                <a:lnTo>
                  <a:pt x="383" y="106"/>
                </a:lnTo>
                <a:lnTo>
                  <a:pt x="406" y="143"/>
                </a:lnTo>
                <a:lnTo>
                  <a:pt x="427" y="183"/>
                </a:lnTo>
                <a:lnTo>
                  <a:pt x="448" y="228"/>
                </a:lnTo>
                <a:lnTo>
                  <a:pt x="466" y="277"/>
                </a:lnTo>
                <a:lnTo>
                  <a:pt x="482" y="329"/>
                </a:lnTo>
                <a:lnTo>
                  <a:pt x="496" y="386"/>
                </a:lnTo>
                <a:lnTo>
                  <a:pt x="508" y="445"/>
                </a:lnTo>
                <a:lnTo>
                  <a:pt x="518" y="506"/>
                </a:lnTo>
                <a:lnTo>
                  <a:pt x="526" y="570"/>
                </a:lnTo>
                <a:lnTo>
                  <a:pt x="531" y="637"/>
                </a:lnTo>
                <a:lnTo>
                  <a:pt x="1122" y="637"/>
                </a:lnTo>
                <a:lnTo>
                  <a:pt x="1136" y="640"/>
                </a:lnTo>
                <a:lnTo>
                  <a:pt x="1150" y="647"/>
                </a:lnTo>
                <a:lnTo>
                  <a:pt x="1162" y="659"/>
                </a:lnTo>
                <a:lnTo>
                  <a:pt x="1173" y="672"/>
                </a:lnTo>
                <a:lnTo>
                  <a:pt x="1181" y="685"/>
                </a:lnTo>
                <a:lnTo>
                  <a:pt x="1187" y="697"/>
                </a:lnTo>
                <a:lnTo>
                  <a:pt x="1192" y="704"/>
                </a:lnTo>
                <a:lnTo>
                  <a:pt x="1193" y="708"/>
                </a:lnTo>
                <a:lnTo>
                  <a:pt x="1193" y="786"/>
                </a:lnTo>
                <a:lnTo>
                  <a:pt x="1189" y="800"/>
                </a:lnTo>
                <a:lnTo>
                  <a:pt x="1182" y="814"/>
                </a:lnTo>
                <a:lnTo>
                  <a:pt x="1170" y="825"/>
                </a:lnTo>
                <a:lnTo>
                  <a:pt x="1158" y="835"/>
                </a:lnTo>
                <a:lnTo>
                  <a:pt x="1145" y="844"/>
                </a:lnTo>
                <a:lnTo>
                  <a:pt x="1133" y="850"/>
                </a:lnTo>
                <a:lnTo>
                  <a:pt x="1126" y="855"/>
                </a:lnTo>
                <a:lnTo>
                  <a:pt x="1122" y="856"/>
                </a:lnTo>
                <a:lnTo>
                  <a:pt x="530" y="856"/>
                </a:lnTo>
                <a:lnTo>
                  <a:pt x="524" y="920"/>
                </a:lnTo>
                <a:lnTo>
                  <a:pt x="515" y="983"/>
                </a:lnTo>
                <a:lnTo>
                  <a:pt x="506" y="1042"/>
                </a:lnTo>
                <a:lnTo>
                  <a:pt x="492" y="1098"/>
                </a:lnTo>
                <a:lnTo>
                  <a:pt x="478" y="1153"/>
                </a:lnTo>
                <a:lnTo>
                  <a:pt x="462" y="1203"/>
                </a:lnTo>
                <a:lnTo>
                  <a:pt x="444" y="1250"/>
                </a:lnTo>
                <a:lnTo>
                  <a:pt x="425" y="1294"/>
                </a:lnTo>
                <a:lnTo>
                  <a:pt x="403" y="1332"/>
                </a:lnTo>
                <a:lnTo>
                  <a:pt x="380" y="1367"/>
                </a:lnTo>
                <a:lnTo>
                  <a:pt x="356" y="1397"/>
                </a:lnTo>
                <a:lnTo>
                  <a:pt x="331" y="1423"/>
                </a:lnTo>
                <a:lnTo>
                  <a:pt x="306" y="1443"/>
                </a:lnTo>
                <a:lnTo>
                  <a:pt x="278" y="1458"/>
                </a:lnTo>
                <a:lnTo>
                  <a:pt x="250" y="1466"/>
                </a:lnTo>
                <a:lnTo>
                  <a:pt x="221" y="14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00" name="Freeform 63"/>
          <p:cNvSpPr>
            <a:spLocks/>
          </p:cNvSpPr>
          <p:nvPr/>
        </p:nvSpPr>
        <p:spPr bwMode="auto">
          <a:xfrm>
            <a:off x="3068638" y="3294063"/>
            <a:ext cx="336550" cy="582612"/>
          </a:xfrm>
          <a:custGeom>
            <a:avLst/>
            <a:gdLst>
              <a:gd name="T0" fmla="*/ 2147483647 w 850"/>
              <a:gd name="T1" fmla="*/ 2147483647 h 1470"/>
              <a:gd name="T2" fmla="*/ 2147483647 w 850"/>
              <a:gd name="T3" fmla="*/ 2147483647 h 1470"/>
              <a:gd name="T4" fmla="*/ 2147483647 w 850"/>
              <a:gd name="T5" fmla="*/ 2147483647 h 1470"/>
              <a:gd name="T6" fmla="*/ 2147483647 w 850"/>
              <a:gd name="T7" fmla="*/ 2147483647 h 1470"/>
              <a:gd name="T8" fmla="*/ 2147483647 w 850"/>
              <a:gd name="T9" fmla="*/ 2147483647 h 1470"/>
              <a:gd name="T10" fmla="*/ 2147483647 w 850"/>
              <a:gd name="T11" fmla="*/ 2147483647 h 1470"/>
              <a:gd name="T12" fmla="*/ 2147483647 w 850"/>
              <a:gd name="T13" fmla="*/ 2147483647 h 1470"/>
              <a:gd name="T14" fmla="*/ 2147483647 w 850"/>
              <a:gd name="T15" fmla="*/ 2147483647 h 1470"/>
              <a:gd name="T16" fmla="*/ 2147483647 w 850"/>
              <a:gd name="T17" fmla="*/ 2147483647 h 1470"/>
              <a:gd name="T18" fmla="*/ 2147483647 w 850"/>
              <a:gd name="T19" fmla="*/ 2147483647 h 1470"/>
              <a:gd name="T20" fmla="*/ 2147483647 w 850"/>
              <a:gd name="T21" fmla="*/ 2147483647 h 1470"/>
              <a:gd name="T22" fmla="*/ 2147483647 w 850"/>
              <a:gd name="T23" fmla="*/ 2147483647 h 1470"/>
              <a:gd name="T24" fmla="*/ 2147483647 w 850"/>
              <a:gd name="T25" fmla="*/ 2147483647 h 1470"/>
              <a:gd name="T26" fmla="*/ 2147483647 w 850"/>
              <a:gd name="T27" fmla="*/ 2147483647 h 1470"/>
              <a:gd name="T28" fmla="*/ 2147483647 w 850"/>
              <a:gd name="T29" fmla="*/ 2147483647 h 1470"/>
              <a:gd name="T30" fmla="*/ 0 w 850"/>
              <a:gd name="T31" fmla="*/ 2147483647 h 1470"/>
              <a:gd name="T32" fmla="*/ 2147483647 w 850"/>
              <a:gd name="T33" fmla="*/ 2147483647 h 1470"/>
              <a:gd name="T34" fmla="*/ 2147483647 w 850"/>
              <a:gd name="T35" fmla="*/ 2147483647 h 1470"/>
              <a:gd name="T36" fmla="*/ 2147483647 w 850"/>
              <a:gd name="T37" fmla="*/ 2147483647 h 1470"/>
              <a:gd name="T38" fmla="*/ 2147483647 w 850"/>
              <a:gd name="T39" fmla="*/ 2147483647 h 1470"/>
              <a:gd name="T40" fmla="*/ 2147483647 w 850"/>
              <a:gd name="T41" fmla="*/ 2147483647 h 1470"/>
              <a:gd name="T42" fmla="*/ 2147483647 w 850"/>
              <a:gd name="T43" fmla="*/ 2147483647 h 1470"/>
              <a:gd name="T44" fmla="*/ 2147483647 w 850"/>
              <a:gd name="T45" fmla="*/ 2147483647 h 1470"/>
              <a:gd name="T46" fmla="*/ 2147483647 w 850"/>
              <a:gd name="T47" fmla="*/ 2147483647 h 1470"/>
              <a:gd name="T48" fmla="*/ 2147483647 w 850"/>
              <a:gd name="T49" fmla="*/ 2147483647 h 1470"/>
              <a:gd name="T50" fmla="*/ 2147483647 w 850"/>
              <a:gd name="T51" fmla="*/ 2147483647 h 1470"/>
              <a:gd name="T52" fmla="*/ 2147483647 w 850"/>
              <a:gd name="T53" fmla="*/ 2147483647 h 1470"/>
              <a:gd name="T54" fmla="*/ 2147483647 w 850"/>
              <a:gd name="T55" fmla="*/ 2147483647 h 1470"/>
              <a:gd name="T56" fmla="*/ 2147483647 w 850"/>
              <a:gd name="T57" fmla="*/ 2147483647 h 1470"/>
              <a:gd name="T58" fmla="*/ 2147483647 w 850"/>
              <a:gd name="T59" fmla="*/ 2147483647 h 1470"/>
              <a:gd name="T60" fmla="*/ 2147483647 w 850"/>
              <a:gd name="T61" fmla="*/ 2147483647 h 1470"/>
              <a:gd name="T62" fmla="*/ 0 w 850"/>
              <a:gd name="T63" fmla="*/ 0 h 1470"/>
              <a:gd name="T64" fmla="*/ 2147483647 w 850"/>
              <a:gd name="T65" fmla="*/ 2147483647 h 1470"/>
              <a:gd name="T66" fmla="*/ 2147483647 w 850"/>
              <a:gd name="T67" fmla="*/ 2147483647 h 1470"/>
              <a:gd name="T68" fmla="*/ 2147483647 w 850"/>
              <a:gd name="T69" fmla="*/ 2147483647 h 1470"/>
              <a:gd name="T70" fmla="*/ 2147483647 w 850"/>
              <a:gd name="T71" fmla="*/ 2147483647 h 1470"/>
              <a:gd name="T72" fmla="*/ 2147483647 w 850"/>
              <a:gd name="T73" fmla="*/ 2147483647 h 1470"/>
              <a:gd name="T74" fmla="*/ 2147483647 w 850"/>
              <a:gd name="T75" fmla="*/ 2147483647 h 1470"/>
              <a:gd name="T76" fmla="*/ 2147483647 w 850"/>
              <a:gd name="T77" fmla="*/ 2147483647 h 1470"/>
              <a:gd name="T78" fmla="*/ 2147483647 w 850"/>
              <a:gd name="T79" fmla="*/ 2147483647 h 1470"/>
              <a:gd name="T80" fmla="*/ 2147483647 w 850"/>
              <a:gd name="T81" fmla="*/ 2147483647 h 1470"/>
              <a:gd name="T82" fmla="*/ 2147483647 w 850"/>
              <a:gd name="T83" fmla="*/ 2147483647 h 1470"/>
              <a:gd name="T84" fmla="*/ 2147483647 w 850"/>
              <a:gd name="T85" fmla="*/ 2147483647 h 1470"/>
              <a:gd name="T86" fmla="*/ 2147483647 w 850"/>
              <a:gd name="T87" fmla="*/ 2147483647 h 1470"/>
              <a:gd name="T88" fmla="*/ 2147483647 w 850"/>
              <a:gd name="T89" fmla="*/ 2147483647 h 1470"/>
              <a:gd name="T90" fmla="*/ 2147483647 w 850"/>
              <a:gd name="T91" fmla="*/ 2147483647 h 1470"/>
              <a:gd name="T92" fmla="*/ 2147483647 w 850"/>
              <a:gd name="T93" fmla="*/ 2147483647 h 1470"/>
              <a:gd name="T94" fmla="*/ 2147483647 w 850"/>
              <a:gd name="T95" fmla="*/ 2147483647 h 1470"/>
              <a:gd name="T96" fmla="*/ 2147483647 w 850"/>
              <a:gd name="T97" fmla="*/ 2147483647 h 14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50"/>
              <a:gd name="T148" fmla="*/ 0 h 1470"/>
              <a:gd name="T149" fmla="*/ 850 w 850"/>
              <a:gd name="T150" fmla="*/ 1470 h 147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50" h="1470">
                <a:moveTo>
                  <a:pt x="815" y="867"/>
                </a:moveTo>
                <a:lnTo>
                  <a:pt x="802" y="867"/>
                </a:lnTo>
                <a:lnTo>
                  <a:pt x="791" y="867"/>
                </a:lnTo>
                <a:lnTo>
                  <a:pt x="784" y="867"/>
                </a:lnTo>
                <a:lnTo>
                  <a:pt x="780" y="867"/>
                </a:lnTo>
                <a:lnTo>
                  <a:pt x="698" y="864"/>
                </a:lnTo>
                <a:lnTo>
                  <a:pt x="691" y="903"/>
                </a:lnTo>
                <a:lnTo>
                  <a:pt x="681" y="939"/>
                </a:lnTo>
                <a:lnTo>
                  <a:pt x="671" y="970"/>
                </a:lnTo>
                <a:lnTo>
                  <a:pt x="659" y="997"/>
                </a:lnTo>
                <a:lnTo>
                  <a:pt x="645" y="1019"/>
                </a:lnTo>
                <a:lnTo>
                  <a:pt x="631" y="1034"/>
                </a:lnTo>
                <a:lnTo>
                  <a:pt x="616" y="1044"/>
                </a:lnTo>
                <a:lnTo>
                  <a:pt x="601" y="1048"/>
                </a:lnTo>
                <a:lnTo>
                  <a:pt x="542" y="1048"/>
                </a:lnTo>
                <a:lnTo>
                  <a:pt x="531" y="1093"/>
                </a:lnTo>
                <a:lnTo>
                  <a:pt x="516" y="1137"/>
                </a:lnTo>
                <a:lnTo>
                  <a:pt x="499" y="1179"/>
                </a:lnTo>
                <a:lnTo>
                  <a:pt x="480" y="1219"/>
                </a:lnTo>
                <a:lnTo>
                  <a:pt x="460" y="1256"/>
                </a:lnTo>
                <a:lnTo>
                  <a:pt x="437" y="1291"/>
                </a:lnTo>
                <a:lnTo>
                  <a:pt x="413" y="1323"/>
                </a:lnTo>
                <a:lnTo>
                  <a:pt x="387" y="1353"/>
                </a:lnTo>
                <a:lnTo>
                  <a:pt x="361" y="1379"/>
                </a:lnTo>
                <a:lnTo>
                  <a:pt x="334" y="1402"/>
                </a:lnTo>
                <a:lnTo>
                  <a:pt x="306" y="1423"/>
                </a:lnTo>
                <a:lnTo>
                  <a:pt x="279" y="1438"/>
                </a:lnTo>
                <a:lnTo>
                  <a:pt x="252" y="1452"/>
                </a:lnTo>
                <a:lnTo>
                  <a:pt x="224" y="1461"/>
                </a:lnTo>
                <a:lnTo>
                  <a:pt x="198" y="1467"/>
                </a:lnTo>
                <a:lnTo>
                  <a:pt x="173" y="1470"/>
                </a:lnTo>
                <a:lnTo>
                  <a:pt x="0" y="1470"/>
                </a:lnTo>
                <a:lnTo>
                  <a:pt x="35" y="1466"/>
                </a:lnTo>
                <a:lnTo>
                  <a:pt x="68" y="1455"/>
                </a:lnTo>
                <a:lnTo>
                  <a:pt x="100" y="1437"/>
                </a:lnTo>
                <a:lnTo>
                  <a:pt x="132" y="1412"/>
                </a:lnTo>
                <a:lnTo>
                  <a:pt x="160" y="1380"/>
                </a:lnTo>
                <a:lnTo>
                  <a:pt x="188" y="1344"/>
                </a:lnTo>
                <a:lnTo>
                  <a:pt x="214" y="1302"/>
                </a:lnTo>
                <a:lnTo>
                  <a:pt x="238" y="1254"/>
                </a:lnTo>
                <a:lnTo>
                  <a:pt x="259" y="1202"/>
                </a:lnTo>
                <a:lnTo>
                  <a:pt x="279" y="1145"/>
                </a:lnTo>
                <a:lnTo>
                  <a:pt x="296" y="1085"/>
                </a:lnTo>
                <a:lnTo>
                  <a:pt x="310" y="1021"/>
                </a:lnTo>
                <a:lnTo>
                  <a:pt x="321" y="954"/>
                </a:lnTo>
                <a:lnTo>
                  <a:pt x="329" y="884"/>
                </a:lnTo>
                <a:lnTo>
                  <a:pt x="335" y="810"/>
                </a:lnTo>
                <a:lnTo>
                  <a:pt x="337" y="735"/>
                </a:lnTo>
                <a:lnTo>
                  <a:pt x="335" y="661"/>
                </a:lnTo>
                <a:lnTo>
                  <a:pt x="329" y="587"/>
                </a:lnTo>
                <a:lnTo>
                  <a:pt x="321" y="517"/>
                </a:lnTo>
                <a:lnTo>
                  <a:pt x="310" y="450"/>
                </a:lnTo>
                <a:lnTo>
                  <a:pt x="296" y="385"/>
                </a:lnTo>
                <a:lnTo>
                  <a:pt x="279" y="324"/>
                </a:lnTo>
                <a:lnTo>
                  <a:pt x="259" y="268"/>
                </a:lnTo>
                <a:lnTo>
                  <a:pt x="238" y="216"/>
                </a:lnTo>
                <a:lnTo>
                  <a:pt x="214" y="168"/>
                </a:lnTo>
                <a:lnTo>
                  <a:pt x="188" y="125"/>
                </a:lnTo>
                <a:lnTo>
                  <a:pt x="160" y="89"/>
                </a:lnTo>
                <a:lnTo>
                  <a:pt x="132" y="58"/>
                </a:lnTo>
                <a:lnTo>
                  <a:pt x="100" y="33"/>
                </a:lnTo>
                <a:lnTo>
                  <a:pt x="68" y="14"/>
                </a:lnTo>
                <a:lnTo>
                  <a:pt x="35" y="4"/>
                </a:lnTo>
                <a:lnTo>
                  <a:pt x="0" y="0"/>
                </a:lnTo>
                <a:lnTo>
                  <a:pt x="182" y="0"/>
                </a:lnTo>
                <a:lnTo>
                  <a:pt x="208" y="2"/>
                </a:lnTo>
                <a:lnTo>
                  <a:pt x="233" y="7"/>
                </a:lnTo>
                <a:lnTo>
                  <a:pt x="258" y="17"/>
                </a:lnTo>
                <a:lnTo>
                  <a:pt x="285" y="29"/>
                </a:lnTo>
                <a:lnTo>
                  <a:pt x="311" y="45"/>
                </a:lnTo>
                <a:lnTo>
                  <a:pt x="337" y="64"/>
                </a:lnTo>
                <a:lnTo>
                  <a:pt x="363" y="86"/>
                </a:lnTo>
                <a:lnTo>
                  <a:pt x="387" y="111"/>
                </a:lnTo>
                <a:lnTo>
                  <a:pt x="411" y="139"/>
                </a:lnTo>
                <a:lnTo>
                  <a:pt x="434" y="169"/>
                </a:lnTo>
                <a:lnTo>
                  <a:pt x="456" y="203"/>
                </a:lnTo>
                <a:lnTo>
                  <a:pt x="476" y="237"/>
                </a:lnTo>
                <a:lnTo>
                  <a:pt x="495" y="275"/>
                </a:lnTo>
                <a:lnTo>
                  <a:pt x="511" y="315"/>
                </a:lnTo>
                <a:lnTo>
                  <a:pt x="525" y="357"/>
                </a:lnTo>
                <a:lnTo>
                  <a:pt x="537" y="400"/>
                </a:lnTo>
                <a:lnTo>
                  <a:pt x="601" y="400"/>
                </a:lnTo>
                <a:lnTo>
                  <a:pt x="619" y="405"/>
                </a:lnTo>
                <a:lnTo>
                  <a:pt x="636" y="418"/>
                </a:lnTo>
                <a:lnTo>
                  <a:pt x="651" y="439"/>
                </a:lnTo>
                <a:lnTo>
                  <a:pt x="666" y="467"/>
                </a:lnTo>
                <a:lnTo>
                  <a:pt x="679" y="502"/>
                </a:lnTo>
                <a:lnTo>
                  <a:pt x="690" y="541"/>
                </a:lnTo>
                <a:lnTo>
                  <a:pt x="698" y="586"/>
                </a:lnTo>
                <a:lnTo>
                  <a:pt x="704" y="635"/>
                </a:lnTo>
                <a:lnTo>
                  <a:pt x="820" y="637"/>
                </a:lnTo>
                <a:lnTo>
                  <a:pt x="830" y="653"/>
                </a:lnTo>
                <a:lnTo>
                  <a:pt x="838" y="674"/>
                </a:lnTo>
                <a:lnTo>
                  <a:pt x="845" y="698"/>
                </a:lnTo>
                <a:lnTo>
                  <a:pt x="850" y="726"/>
                </a:lnTo>
                <a:lnTo>
                  <a:pt x="850" y="757"/>
                </a:lnTo>
                <a:lnTo>
                  <a:pt x="845" y="791"/>
                </a:lnTo>
                <a:lnTo>
                  <a:pt x="835" y="828"/>
                </a:lnTo>
                <a:lnTo>
                  <a:pt x="815" y="8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Lesson outline</a:t>
            </a:r>
          </a:p>
        </p:txBody>
      </p:sp>
      <p:sp>
        <p:nvSpPr>
          <p:cNvPr id="29699" name="Rectangle 3"/>
          <p:cNvSpPr>
            <a:spLocks noGrp="1" noChangeArrowheads="1"/>
          </p:cNvSpPr>
          <p:nvPr>
            <p:ph idx="1"/>
          </p:nvPr>
        </p:nvSpPr>
        <p:spPr/>
        <p:txBody>
          <a:bodyPr/>
          <a:lstStyle/>
          <a:p>
            <a:pPr>
              <a:lnSpc>
                <a:spcPct val="150000"/>
              </a:lnSpc>
            </a:pPr>
            <a:r>
              <a:rPr lang="en-US" sz="2800" smtClean="0">
                <a:solidFill>
                  <a:srgbClr val="C0C0C0"/>
                </a:solidFill>
              </a:rPr>
              <a:t>Contact basics</a:t>
            </a:r>
          </a:p>
          <a:p>
            <a:pPr>
              <a:lnSpc>
                <a:spcPct val="150000"/>
              </a:lnSpc>
            </a:pPr>
            <a:r>
              <a:rPr lang="en-US" sz="2800" smtClean="0">
                <a:solidFill>
                  <a:srgbClr val="C0C0C0"/>
                </a:solidFill>
              </a:rPr>
              <a:t>Contact roles</a:t>
            </a:r>
          </a:p>
          <a:p>
            <a:pPr>
              <a:lnSpc>
                <a:spcPct val="150000"/>
              </a:lnSpc>
            </a:pPr>
            <a:r>
              <a:rPr lang="en-US" sz="2800" smtClean="0">
                <a:solidFill>
                  <a:srgbClr val="C0C0C0"/>
                </a:solidFill>
              </a:rPr>
              <a:t>Categorizing contact</a:t>
            </a:r>
          </a:p>
          <a:p>
            <a:pPr>
              <a:lnSpc>
                <a:spcPct val="150000"/>
              </a:lnSpc>
            </a:pPr>
            <a:r>
              <a:rPr lang="en-US" sz="2800" smtClean="0"/>
              <a:t>Contact role configuration</a:t>
            </a:r>
          </a:p>
          <a:p>
            <a:pPr>
              <a:lnSpc>
                <a:spcPct val="150000"/>
              </a:lnSpc>
            </a:pPr>
            <a:r>
              <a:rPr lang="en-US" sz="2800" smtClean="0">
                <a:solidFill>
                  <a:srgbClr val="C0C0C0"/>
                </a:solidFill>
              </a:rPr>
              <a:t>Contact role type constraints</a:t>
            </a:r>
          </a:p>
          <a:p>
            <a:pPr>
              <a:lnSpc>
                <a:spcPct val="150000"/>
              </a:lnSpc>
            </a:pPr>
            <a:r>
              <a:rPr lang="en-US" sz="2800" smtClean="0">
                <a:solidFill>
                  <a:srgbClr val="C0C0C0"/>
                </a:solidFill>
              </a:rPr>
              <a:t>Entity role constraints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Configuring Contact Roles</a:t>
            </a:r>
            <a:endParaRPr lang="en-US" dirty="0" smtClean="0"/>
          </a:p>
        </p:txBody>
      </p:sp>
      <p:sp>
        <p:nvSpPr>
          <p:cNvPr id="30723" name="Rectangle 3"/>
          <p:cNvSpPr>
            <a:spLocks noGrp="1" noChangeArrowheads="1"/>
          </p:cNvSpPr>
          <p:nvPr>
            <p:ph idx="1"/>
          </p:nvPr>
        </p:nvSpPr>
        <p:spPr>
          <a:xfrm>
            <a:off x="683172" y="4493882"/>
            <a:ext cx="7893270" cy="1895805"/>
          </a:xfrm>
        </p:spPr>
        <p:txBody>
          <a:bodyPr/>
          <a:lstStyle/>
          <a:p>
            <a:r>
              <a:rPr lang="en-US" dirty="0" smtClean="0"/>
              <a:t>The </a:t>
            </a:r>
            <a:r>
              <a:rPr lang="en-US" dirty="0" err="1" smtClean="0"/>
              <a:t>ContactRole</a:t>
            </a:r>
            <a:r>
              <a:rPr lang="en-US" dirty="0" smtClean="0"/>
              <a:t> typelist lists all contact roles</a:t>
            </a:r>
          </a:p>
          <a:p>
            <a:pPr lvl="1"/>
            <a:r>
              <a:rPr lang="en-US" dirty="0" smtClean="0"/>
              <a:t>To create a new role, add a </a:t>
            </a:r>
            <a:r>
              <a:rPr lang="en-US" dirty="0" err="1" smtClean="0"/>
              <a:t>typecode</a:t>
            </a:r>
            <a:r>
              <a:rPr lang="en-US" dirty="0" smtClean="0"/>
              <a:t> to the typelist</a:t>
            </a:r>
          </a:p>
        </p:txBody>
      </p:sp>
      <p:pic>
        <p:nvPicPr>
          <p:cNvPr id="2" name="Picture 1"/>
          <p:cNvPicPr>
            <a:picLocks noChangeAspect="1"/>
          </p:cNvPicPr>
          <p:nvPr/>
        </p:nvPicPr>
        <p:blipFill>
          <a:blip r:embed="rId3"/>
          <a:stretch>
            <a:fillRect/>
          </a:stretch>
        </p:blipFill>
        <p:spPr>
          <a:xfrm>
            <a:off x="683170" y="739666"/>
            <a:ext cx="7735615" cy="2938956"/>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p:txBody>
          <a:bodyPr/>
          <a:lstStyle/>
          <a:p>
            <a:pPr eaLnBrk="1" hangingPunct="1"/>
            <a:r>
              <a:rPr lang="en-US" dirty="0"/>
              <a:t>Configuring Contact Role Categories</a:t>
            </a:r>
            <a:endParaRPr lang="en-US" dirty="0" smtClean="0"/>
          </a:p>
        </p:txBody>
      </p:sp>
      <p:pic>
        <p:nvPicPr>
          <p:cNvPr id="2" name="Picture 1"/>
          <p:cNvPicPr>
            <a:picLocks noChangeAspect="1"/>
          </p:cNvPicPr>
          <p:nvPr/>
        </p:nvPicPr>
        <p:blipFill>
          <a:blip r:embed="rId3"/>
          <a:stretch>
            <a:fillRect/>
          </a:stretch>
        </p:blipFill>
        <p:spPr>
          <a:xfrm>
            <a:off x="528637" y="1133475"/>
            <a:ext cx="8086725" cy="4591050"/>
          </a:xfrm>
          <a:prstGeom prst="rect">
            <a:avLst/>
          </a:prstGeom>
        </p:spPr>
      </p:pic>
      <p:sp>
        <p:nvSpPr>
          <p:cNvPr id="16" name="Rectangle 3"/>
          <p:cNvSpPr>
            <a:spLocks noGrp="1" noChangeArrowheads="1"/>
          </p:cNvSpPr>
          <p:nvPr>
            <p:ph idx="1"/>
          </p:nvPr>
        </p:nvSpPr>
        <p:spPr>
          <a:xfrm>
            <a:off x="528637" y="1252483"/>
            <a:ext cx="2540384" cy="2394607"/>
          </a:xfrm>
        </p:spPr>
        <p:txBody>
          <a:bodyPr/>
          <a:lstStyle/>
          <a:p>
            <a:r>
              <a:rPr lang="en-US" sz="1800" dirty="0"/>
              <a:t>The </a:t>
            </a:r>
            <a:r>
              <a:rPr lang="en-US" sz="1800" dirty="0" err="1"/>
              <a:t>ContactRoleCategory</a:t>
            </a:r>
            <a:r>
              <a:rPr lang="en-US" sz="1800" dirty="0"/>
              <a:t> </a:t>
            </a:r>
            <a:r>
              <a:rPr lang="en-US" sz="1800" dirty="0" err="1"/>
              <a:t>typelist</a:t>
            </a:r>
            <a:r>
              <a:rPr lang="en-US" sz="1800" dirty="0"/>
              <a:t> enables filtering on the contacts list view</a:t>
            </a:r>
            <a:endParaRPr lang="en-US" sz="1800"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Categorizing Roles</a:t>
            </a:r>
            <a:endParaRPr lang="en-US" dirty="0" smtClean="0"/>
          </a:p>
        </p:txBody>
      </p:sp>
      <p:pic>
        <p:nvPicPr>
          <p:cNvPr id="3" name="Picture 2"/>
          <p:cNvPicPr>
            <a:picLocks noChangeAspect="1"/>
          </p:cNvPicPr>
          <p:nvPr/>
        </p:nvPicPr>
        <p:blipFill>
          <a:blip r:embed="rId3"/>
          <a:stretch>
            <a:fillRect/>
          </a:stretch>
        </p:blipFill>
        <p:spPr>
          <a:xfrm>
            <a:off x="495300" y="4044019"/>
            <a:ext cx="8228286" cy="2238375"/>
          </a:xfrm>
          <a:prstGeom prst="rect">
            <a:avLst/>
          </a:prstGeom>
        </p:spPr>
      </p:pic>
      <p:sp>
        <p:nvSpPr>
          <p:cNvPr id="7" name="Rectangle 3"/>
          <p:cNvSpPr>
            <a:spLocks noGrp="1" noChangeArrowheads="1"/>
          </p:cNvSpPr>
          <p:nvPr>
            <p:ph idx="1"/>
          </p:nvPr>
        </p:nvSpPr>
        <p:spPr>
          <a:xfrm>
            <a:off x="495300" y="1252483"/>
            <a:ext cx="3404038" cy="2394607"/>
          </a:xfrm>
        </p:spPr>
        <p:txBody>
          <a:bodyPr/>
          <a:lstStyle/>
          <a:p>
            <a:r>
              <a:rPr lang="en-US" sz="1800" dirty="0"/>
              <a:t>Each </a:t>
            </a:r>
            <a:r>
              <a:rPr lang="en-US" sz="1800" dirty="0" err="1"/>
              <a:t>typecode</a:t>
            </a:r>
            <a:r>
              <a:rPr lang="en-US" sz="1800" dirty="0"/>
              <a:t> in the </a:t>
            </a:r>
            <a:r>
              <a:rPr lang="en-US" sz="1800" dirty="0" err="1"/>
              <a:t>ContactRoleCategory</a:t>
            </a:r>
            <a:r>
              <a:rPr lang="en-US" sz="1800" dirty="0"/>
              <a:t> </a:t>
            </a:r>
            <a:r>
              <a:rPr lang="en-US" sz="1800" dirty="0" err="1"/>
              <a:t>typelist</a:t>
            </a:r>
            <a:r>
              <a:rPr lang="en-US" sz="1800" dirty="0"/>
              <a:t> is associated with one or more </a:t>
            </a:r>
            <a:r>
              <a:rPr lang="en-US" sz="1800" dirty="0" err="1"/>
              <a:t>typecode</a:t>
            </a:r>
            <a:r>
              <a:rPr lang="en-US" sz="1800" dirty="0"/>
              <a:t> in the </a:t>
            </a:r>
            <a:r>
              <a:rPr lang="en-US" sz="1800" dirty="0" err="1"/>
              <a:t>ContactRole</a:t>
            </a:r>
            <a:r>
              <a:rPr lang="en-US" sz="1800" dirty="0"/>
              <a:t> (category) </a:t>
            </a:r>
            <a:r>
              <a:rPr lang="en-US" sz="1800" dirty="0" err="1" smtClean="0"/>
              <a:t>typelist</a:t>
            </a:r>
            <a:endParaRPr lang="en-US" sz="1800" dirty="0" smtClean="0"/>
          </a:p>
          <a:p>
            <a:r>
              <a:rPr lang="en-US" sz="1800" dirty="0"/>
              <a:t>These determine which roles appear in which filter in the contacts screens</a:t>
            </a:r>
            <a:endParaRPr lang="en-US" sz="1800" dirty="0" smtClean="0"/>
          </a:p>
        </p:txBody>
      </p:sp>
      <p:pic>
        <p:nvPicPr>
          <p:cNvPr id="4" name="Picture 3"/>
          <p:cNvPicPr>
            <a:picLocks noChangeAspect="1"/>
          </p:cNvPicPr>
          <p:nvPr/>
        </p:nvPicPr>
        <p:blipFill>
          <a:blip r:embed="rId4"/>
          <a:stretch>
            <a:fillRect/>
          </a:stretch>
        </p:blipFill>
        <p:spPr>
          <a:xfrm>
            <a:off x="4115128" y="1252483"/>
            <a:ext cx="4829175" cy="2019300"/>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Lesson outline</a:t>
            </a:r>
          </a:p>
        </p:txBody>
      </p:sp>
      <p:sp>
        <p:nvSpPr>
          <p:cNvPr id="6147" name="Rectangle 3"/>
          <p:cNvSpPr>
            <a:spLocks noGrp="1" noChangeArrowheads="1"/>
          </p:cNvSpPr>
          <p:nvPr>
            <p:ph idx="1"/>
          </p:nvPr>
        </p:nvSpPr>
        <p:spPr/>
        <p:txBody>
          <a:bodyPr/>
          <a:lstStyle/>
          <a:p>
            <a:pPr>
              <a:lnSpc>
                <a:spcPct val="150000"/>
              </a:lnSpc>
            </a:pPr>
            <a:r>
              <a:rPr lang="en-US" sz="2800" smtClean="0"/>
              <a:t>Contact basics</a:t>
            </a:r>
          </a:p>
          <a:p>
            <a:pPr>
              <a:lnSpc>
                <a:spcPct val="150000"/>
              </a:lnSpc>
            </a:pPr>
            <a:r>
              <a:rPr lang="en-US" sz="2800" smtClean="0">
                <a:solidFill>
                  <a:srgbClr val="C0C0C0"/>
                </a:solidFill>
              </a:rPr>
              <a:t>Contact roles</a:t>
            </a:r>
          </a:p>
          <a:p>
            <a:pPr>
              <a:lnSpc>
                <a:spcPct val="150000"/>
              </a:lnSpc>
            </a:pPr>
            <a:r>
              <a:rPr lang="en-US" sz="2800" smtClean="0">
                <a:solidFill>
                  <a:srgbClr val="C0C0C0"/>
                </a:solidFill>
              </a:rPr>
              <a:t>Categorizing contact</a:t>
            </a:r>
          </a:p>
          <a:p>
            <a:pPr>
              <a:lnSpc>
                <a:spcPct val="150000"/>
              </a:lnSpc>
            </a:pPr>
            <a:r>
              <a:rPr lang="en-US" sz="2800" smtClean="0">
                <a:solidFill>
                  <a:srgbClr val="C0C0C0"/>
                </a:solidFill>
              </a:rPr>
              <a:t>Contact role configuration</a:t>
            </a:r>
          </a:p>
          <a:p>
            <a:pPr>
              <a:lnSpc>
                <a:spcPct val="150000"/>
              </a:lnSpc>
            </a:pPr>
            <a:r>
              <a:rPr lang="en-US" sz="2800" smtClean="0">
                <a:solidFill>
                  <a:srgbClr val="C0C0C0"/>
                </a:solidFill>
              </a:rPr>
              <a:t>Contact role type constraints</a:t>
            </a:r>
          </a:p>
          <a:p>
            <a:pPr>
              <a:lnSpc>
                <a:spcPct val="150000"/>
              </a:lnSpc>
            </a:pPr>
            <a:r>
              <a:rPr lang="en-US" sz="2800" smtClean="0">
                <a:solidFill>
                  <a:srgbClr val="C0C0C0"/>
                </a:solidFill>
              </a:rPr>
              <a:t>Entity role constraints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Role constraints</a:t>
            </a:r>
          </a:p>
        </p:txBody>
      </p:sp>
      <p:sp>
        <p:nvSpPr>
          <p:cNvPr id="33795" name="Rectangle 3"/>
          <p:cNvSpPr>
            <a:spLocks noGrp="1" noChangeArrowheads="1"/>
          </p:cNvSpPr>
          <p:nvPr>
            <p:ph idx="1"/>
          </p:nvPr>
        </p:nvSpPr>
        <p:spPr>
          <a:xfrm>
            <a:off x="519113" y="4262438"/>
            <a:ext cx="8318500" cy="2127250"/>
          </a:xfrm>
        </p:spPr>
        <p:txBody>
          <a:bodyPr/>
          <a:lstStyle/>
          <a:p>
            <a:r>
              <a:rPr lang="en-US" smtClean="0"/>
              <a:t>Role constraints prevent users from assigning roles to contacts in a manner that does not make business sense</a:t>
            </a:r>
          </a:p>
        </p:txBody>
      </p:sp>
      <p:grpSp>
        <p:nvGrpSpPr>
          <p:cNvPr id="33796" name="Group 4"/>
          <p:cNvGrpSpPr>
            <a:grpSpLocks/>
          </p:cNvGrpSpPr>
          <p:nvPr/>
        </p:nvGrpSpPr>
        <p:grpSpPr bwMode="auto">
          <a:xfrm>
            <a:off x="1274763" y="1757363"/>
            <a:ext cx="1671637" cy="711200"/>
            <a:chOff x="2524" y="2022"/>
            <a:chExt cx="1053" cy="448"/>
          </a:xfrm>
        </p:grpSpPr>
        <p:sp>
          <p:nvSpPr>
            <p:cNvPr id="33863" name="AutoShape 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33864" name="Text Box 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Attorney</a:t>
              </a:r>
            </a:p>
          </p:txBody>
        </p:sp>
      </p:grpSp>
      <p:sp>
        <p:nvSpPr>
          <p:cNvPr id="33797" name="Text Box 7"/>
          <p:cNvSpPr txBox="1">
            <a:spLocks noChangeArrowheads="1"/>
          </p:cNvSpPr>
          <p:nvPr/>
        </p:nvSpPr>
        <p:spPr bwMode="auto">
          <a:xfrm>
            <a:off x="3451225" y="1657350"/>
            <a:ext cx="104298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a:t>
            </a:r>
            <a:br>
              <a:rPr lang="en-US" sz="1800">
                <a:solidFill>
                  <a:schemeClr val="bg1"/>
                </a:solidFill>
              </a:rPr>
            </a:br>
            <a:r>
              <a:rPr lang="en-US" sz="1800">
                <a:solidFill>
                  <a:schemeClr val="bg1"/>
                </a:solidFill>
              </a:rPr>
              <a:t>doctor</a:t>
            </a:r>
          </a:p>
        </p:txBody>
      </p:sp>
      <p:grpSp>
        <p:nvGrpSpPr>
          <p:cNvPr id="33798" name="Group 8"/>
          <p:cNvGrpSpPr>
            <a:grpSpLocks/>
          </p:cNvGrpSpPr>
          <p:nvPr/>
        </p:nvGrpSpPr>
        <p:grpSpPr bwMode="auto">
          <a:xfrm>
            <a:off x="2386013" y="1152525"/>
            <a:ext cx="1011237" cy="1001713"/>
            <a:chOff x="2461" y="1618"/>
            <a:chExt cx="635" cy="629"/>
          </a:xfrm>
        </p:grpSpPr>
        <p:sp>
          <p:nvSpPr>
            <p:cNvPr id="33855" name="AutoShape 9"/>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3856" name="Freeform 10"/>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3857" name="Group 11"/>
            <p:cNvGrpSpPr>
              <a:grpSpLocks/>
            </p:cNvGrpSpPr>
            <p:nvPr/>
          </p:nvGrpSpPr>
          <p:grpSpPr bwMode="auto">
            <a:xfrm>
              <a:off x="2461" y="1618"/>
              <a:ext cx="275" cy="318"/>
              <a:chOff x="2983" y="1384"/>
              <a:chExt cx="275" cy="318"/>
            </a:xfrm>
          </p:grpSpPr>
          <p:sp>
            <p:nvSpPr>
              <p:cNvPr id="33858" name="Freeform 12"/>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9" name="Freeform 13"/>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0" name="Freeform 14"/>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1" name="Freeform 15"/>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2" name="Freeform 16"/>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3799" name="AutoShape 17"/>
          <p:cNvSpPr>
            <a:spLocks noChangeArrowheads="1"/>
          </p:cNvSpPr>
          <p:nvPr/>
        </p:nvSpPr>
        <p:spPr bwMode="auto">
          <a:xfrm>
            <a:off x="920750" y="1252538"/>
            <a:ext cx="676275" cy="6762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close/>
                <a:moveTo>
                  <a:pt x="4574" y="7082"/>
                </a:moveTo>
                <a:cubicBezTo>
                  <a:pt x="3903" y="8206"/>
                  <a:pt x="3549" y="9491"/>
                  <a:pt x="3549" y="10799"/>
                </a:cubicBezTo>
                <a:cubicBezTo>
                  <a:pt x="3549" y="14804"/>
                  <a:pt x="6795" y="18051"/>
                  <a:pt x="10800" y="18051"/>
                </a:cubicBezTo>
                <a:cubicBezTo>
                  <a:pt x="12108" y="18051"/>
                  <a:pt x="13393" y="17696"/>
                  <a:pt x="14517" y="17025"/>
                </a:cubicBez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nvGrpSpPr>
          <p:cNvPr id="33800" name="Group 18"/>
          <p:cNvGrpSpPr>
            <a:grpSpLocks/>
          </p:cNvGrpSpPr>
          <p:nvPr/>
        </p:nvGrpSpPr>
        <p:grpSpPr bwMode="auto">
          <a:xfrm>
            <a:off x="7254875" y="1436688"/>
            <a:ext cx="1274763" cy="873125"/>
            <a:chOff x="463" y="1743"/>
            <a:chExt cx="1186" cy="813"/>
          </a:xfrm>
        </p:grpSpPr>
        <p:sp>
          <p:nvSpPr>
            <p:cNvPr id="33835" name="Freeform 19"/>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6" name="Freeform 20"/>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7" name="AutoShape 21"/>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33838" name="AutoShape 22"/>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33839" name="Freeform 23"/>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33840" name="Freeform 24"/>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3841" name="Freeform 25"/>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sp>
          <p:nvSpPr>
            <p:cNvPr id="33842" name="Freeform 26"/>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3" name="Freeform 27"/>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4" name="Freeform 28"/>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5" name="Freeform 29"/>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3846" name="Freeform 30"/>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33847" name="Line 31"/>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48" name="Line 32"/>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49" name="Oval 33"/>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3850" name="Freeform 34"/>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1" name="Freeform 35"/>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2" name="Oval 36"/>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33853" name="Freeform 37"/>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4" name="Freeform 38"/>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01" name="Group 39"/>
          <p:cNvGrpSpPr>
            <a:grpSpLocks/>
          </p:cNvGrpSpPr>
          <p:nvPr/>
        </p:nvGrpSpPr>
        <p:grpSpPr bwMode="auto">
          <a:xfrm>
            <a:off x="4973638" y="887413"/>
            <a:ext cx="2038350" cy="687387"/>
            <a:chOff x="3293" y="599"/>
            <a:chExt cx="1284" cy="433"/>
          </a:xfrm>
        </p:grpSpPr>
        <p:grpSp>
          <p:nvGrpSpPr>
            <p:cNvPr id="33827" name="Group 40"/>
            <p:cNvGrpSpPr>
              <a:grpSpLocks/>
            </p:cNvGrpSpPr>
            <p:nvPr/>
          </p:nvGrpSpPr>
          <p:grpSpPr bwMode="auto">
            <a:xfrm>
              <a:off x="3293" y="599"/>
              <a:ext cx="474" cy="433"/>
              <a:chOff x="1929" y="2960"/>
              <a:chExt cx="728" cy="665"/>
            </a:xfrm>
          </p:grpSpPr>
          <p:sp>
            <p:nvSpPr>
              <p:cNvPr id="33829" name="AutoShape 41"/>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33830" name="Group 42"/>
              <p:cNvGrpSpPr>
                <a:grpSpLocks/>
              </p:cNvGrpSpPr>
              <p:nvPr/>
            </p:nvGrpSpPr>
            <p:grpSpPr bwMode="auto">
              <a:xfrm>
                <a:off x="2328" y="3296"/>
                <a:ext cx="329" cy="329"/>
                <a:chOff x="2806" y="3358"/>
                <a:chExt cx="329" cy="329"/>
              </a:xfrm>
            </p:grpSpPr>
            <p:sp>
              <p:nvSpPr>
                <p:cNvPr id="33831" name="Oval 43"/>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33832" name="Freeform 44"/>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3833" name="Freeform 45"/>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33834" name="Freeform 46"/>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
          <p:nvSpPr>
            <p:cNvPr id="33828" name="Text Box 47"/>
            <p:cNvSpPr txBox="1">
              <a:spLocks noChangeArrowheads="1"/>
            </p:cNvSpPr>
            <p:nvPr/>
          </p:nvSpPr>
          <p:spPr bwMode="auto">
            <a:xfrm>
              <a:off x="3764" y="689"/>
              <a:ext cx="8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 driver</a:t>
              </a:r>
            </a:p>
          </p:txBody>
        </p:sp>
      </p:grpSp>
      <p:grpSp>
        <p:nvGrpSpPr>
          <p:cNvPr id="33802" name="Group 48"/>
          <p:cNvGrpSpPr>
            <a:grpSpLocks/>
          </p:cNvGrpSpPr>
          <p:nvPr/>
        </p:nvGrpSpPr>
        <p:grpSpPr bwMode="auto">
          <a:xfrm>
            <a:off x="4973638" y="1612900"/>
            <a:ext cx="2038350" cy="687388"/>
            <a:chOff x="3293" y="599"/>
            <a:chExt cx="1284" cy="433"/>
          </a:xfrm>
        </p:grpSpPr>
        <p:grpSp>
          <p:nvGrpSpPr>
            <p:cNvPr id="33819" name="Group 49"/>
            <p:cNvGrpSpPr>
              <a:grpSpLocks/>
            </p:cNvGrpSpPr>
            <p:nvPr/>
          </p:nvGrpSpPr>
          <p:grpSpPr bwMode="auto">
            <a:xfrm>
              <a:off x="3293" y="599"/>
              <a:ext cx="474" cy="433"/>
              <a:chOff x="1929" y="2960"/>
              <a:chExt cx="728" cy="665"/>
            </a:xfrm>
          </p:grpSpPr>
          <p:sp>
            <p:nvSpPr>
              <p:cNvPr id="33821" name="AutoShape 50"/>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33822" name="Group 51"/>
              <p:cNvGrpSpPr>
                <a:grpSpLocks/>
              </p:cNvGrpSpPr>
              <p:nvPr/>
            </p:nvGrpSpPr>
            <p:grpSpPr bwMode="auto">
              <a:xfrm>
                <a:off x="2328" y="3296"/>
                <a:ext cx="329" cy="329"/>
                <a:chOff x="2806" y="3358"/>
                <a:chExt cx="329" cy="329"/>
              </a:xfrm>
            </p:grpSpPr>
            <p:sp>
              <p:nvSpPr>
                <p:cNvPr id="33823" name="Oval 52"/>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33824" name="Freeform 53"/>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3825" name="Freeform 54"/>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33826" name="Freeform 55"/>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
          <p:nvSpPr>
            <p:cNvPr id="33820" name="Text Box 56"/>
            <p:cNvSpPr txBox="1">
              <a:spLocks noChangeArrowheads="1"/>
            </p:cNvSpPr>
            <p:nvPr/>
          </p:nvSpPr>
          <p:spPr bwMode="auto">
            <a:xfrm>
              <a:off x="3764" y="689"/>
              <a:ext cx="8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 driver</a:t>
              </a:r>
            </a:p>
          </p:txBody>
        </p:sp>
      </p:grpSp>
      <p:grpSp>
        <p:nvGrpSpPr>
          <p:cNvPr id="33803" name="Group 57"/>
          <p:cNvGrpSpPr>
            <a:grpSpLocks/>
          </p:cNvGrpSpPr>
          <p:nvPr/>
        </p:nvGrpSpPr>
        <p:grpSpPr bwMode="auto">
          <a:xfrm>
            <a:off x="4973638" y="2324100"/>
            <a:ext cx="2038350" cy="687388"/>
            <a:chOff x="3293" y="599"/>
            <a:chExt cx="1284" cy="433"/>
          </a:xfrm>
        </p:grpSpPr>
        <p:grpSp>
          <p:nvGrpSpPr>
            <p:cNvPr id="33811" name="Group 58"/>
            <p:cNvGrpSpPr>
              <a:grpSpLocks/>
            </p:cNvGrpSpPr>
            <p:nvPr/>
          </p:nvGrpSpPr>
          <p:grpSpPr bwMode="auto">
            <a:xfrm>
              <a:off x="3293" y="599"/>
              <a:ext cx="474" cy="433"/>
              <a:chOff x="1929" y="2960"/>
              <a:chExt cx="728" cy="665"/>
            </a:xfrm>
          </p:grpSpPr>
          <p:sp>
            <p:nvSpPr>
              <p:cNvPr id="33813" name="AutoShape 59"/>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33814" name="Group 60"/>
              <p:cNvGrpSpPr>
                <a:grpSpLocks/>
              </p:cNvGrpSpPr>
              <p:nvPr/>
            </p:nvGrpSpPr>
            <p:grpSpPr bwMode="auto">
              <a:xfrm>
                <a:off x="2328" y="3296"/>
                <a:ext cx="329" cy="329"/>
                <a:chOff x="2806" y="3358"/>
                <a:chExt cx="329" cy="329"/>
              </a:xfrm>
            </p:grpSpPr>
            <p:sp>
              <p:nvSpPr>
                <p:cNvPr id="33815" name="Oval 61"/>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33816" name="Freeform 62"/>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33817" name="Freeform 63"/>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33818" name="Freeform 64"/>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
          <p:nvSpPr>
            <p:cNvPr id="33812" name="Text Box 65"/>
            <p:cNvSpPr txBox="1">
              <a:spLocks noChangeArrowheads="1"/>
            </p:cNvSpPr>
            <p:nvPr/>
          </p:nvSpPr>
          <p:spPr bwMode="auto">
            <a:xfrm>
              <a:off x="3764" y="689"/>
              <a:ext cx="8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 driver</a:t>
              </a:r>
            </a:p>
          </p:txBody>
        </p:sp>
      </p:grpSp>
      <p:sp>
        <p:nvSpPr>
          <p:cNvPr id="33804" name="Line 66"/>
          <p:cNvSpPr>
            <a:spLocks noChangeShapeType="1"/>
          </p:cNvSpPr>
          <p:nvPr/>
        </p:nvSpPr>
        <p:spPr bwMode="auto">
          <a:xfrm>
            <a:off x="6989763" y="1889125"/>
            <a:ext cx="26352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5" name="Line 67"/>
          <p:cNvSpPr>
            <a:spLocks noChangeShapeType="1"/>
          </p:cNvSpPr>
          <p:nvPr/>
        </p:nvSpPr>
        <p:spPr bwMode="auto">
          <a:xfrm flipV="1">
            <a:off x="6973888" y="2276475"/>
            <a:ext cx="295275" cy="2635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6" name="Line 68"/>
          <p:cNvSpPr>
            <a:spLocks noChangeShapeType="1"/>
          </p:cNvSpPr>
          <p:nvPr/>
        </p:nvSpPr>
        <p:spPr bwMode="auto">
          <a:xfrm>
            <a:off x="6989763" y="1144588"/>
            <a:ext cx="279400" cy="279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33807" name="Text Box 69"/>
          <p:cNvSpPr txBox="1">
            <a:spLocks noChangeArrowheads="1"/>
          </p:cNvSpPr>
          <p:nvPr/>
        </p:nvSpPr>
        <p:spPr bwMode="auto">
          <a:xfrm>
            <a:off x="700088" y="2554288"/>
            <a:ext cx="31162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t>An attorney who's the primary doctor?</a:t>
            </a:r>
          </a:p>
        </p:txBody>
      </p:sp>
      <p:sp>
        <p:nvSpPr>
          <p:cNvPr id="33808" name="Text Box 70"/>
          <p:cNvSpPr txBox="1">
            <a:spLocks noChangeArrowheads="1"/>
          </p:cNvSpPr>
          <p:nvPr/>
        </p:nvSpPr>
        <p:spPr bwMode="auto">
          <a:xfrm>
            <a:off x="5053013" y="3074988"/>
            <a:ext cx="31162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t>Three people were driving the car?</a:t>
            </a:r>
          </a:p>
        </p:txBody>
      </p:sp>
      <p:sp>
        <p:nvSpPr>
          <p:cNvPr id="33809" name="AutoShape 86"/>
          <p:cNvSpPr>
            <a:spLocks noChangeArrowheads="1"/>
          </p:cNvSpPr>
          <p:nvPr/>
        </p:nvSpPr>
        <p:spPr bwMode="auto">
          <a:xfrm>
            <a:off x="4513263" y="1420813"/>
            <a:ext cx="676275" cy="6762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close/>
                <a:moveTo>
                  <a:pt x="4574" y="7082"/>
                </a:moveTo>
                <a:cubicBezTo>
                  <a:pt x="3903" y="8206"/>
                  <a:pt x="3549" y="9491"/>
                  <a:pt x="3549" y="10799"/>
                </a:cubicBezTo>
                <a:cubicBezTo>
                  <a:pt x="3549" y="14804"/>
                  <a:pt x="6795" y="18051"/>
                  <a:pt x="10800" y="18051"/>
                </a:cubicBezTo>
                <a:cubicBezTo>
                  <a:pt x="12108" y="18051"/>
                  <a:pt x="13393" y="17696"/>
                  <a:pt x="14517" y="17025"/>
                </a:cubicBez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33810" name="AutoShape 87"/>
          <p:cNvSpPr>
            <a:spLocks noChangeArrowheads="1"/>
          </p:cNvSpPr>
          <p:nvPr/>
        </p:nvSpPr>
        <p:spPr bwMode="auto">
          <a:xfrm>
            <a:off x="4514850" y="2165350"/>
            <a:ext cx="676275" cy="6762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close/>
                <a:moveTo>
                  <a:pt x="4574" y="7082"/>
                </a:moveTo>
                <a:cubicBezTo>
                  <a:pt x="3903" y="8206"/>
                  <a:pt x="3549" y="9491"/>
                  <a:pt x="3549" y="10799"/>
                </a:cubicBezTo>
                <a:cubicBezTo>
                  <a:pt x="3549" y="14804"/>
                  <a:pt x="6795" y="18051"/>
                  <a:pt x="10800" y="18051"/>
                </a:cubicBezTo>
                <a:cubicBezTo>
                  <a:pt x="12108" y="18051"/>
                  <a:pt x="13393" y="17696"/>
                  <a:pt x="14517" y="17025"/>
                </a:cubicBez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a:grpSpLocks/>
          </p:cNvGrpSpPr>
          <p:nvPr/>
        </p:nvGrpSpPr>
        <p:grpSpPr bwMode="auto">
          <a:xfrm>
            <a:off x="7291388" y="2773363"/>
            <a:ext cx="622300" cy="700087"/>
            <a:chOff x="2324" y="435"/>
            <a:chExt cx="933" cy="1052"/>
          </a:xfrm>
        </p:grpSpPr>
        <p:sp>
          <p:nvSpPr>
            <p:cNvPr id="34869" name="AutoShape 3"/>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34870" name="Freeform 4"/>
            <p:cNvSpPr>
              <a:spLocks/>
            </p:cNvSpPr>
            <p:nvPr/>
          </p:nvSpPr>
          <p:spPr bwMode="auto">
            <a:xfrm>
              <a:off x="2442" y="487"/>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34871" name="Freeform 5"/>
            <p:cNvSpPr>
              <a:spLocks/>
            </p:cNvSpPr>
            <p:nvPr/>
          </p:nvSpPr>
          <p:spPr bwMode="auto">
            <a:xfrm>
              <a:off x="2442" y="818"/>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34872" name="Freeform 6"/>
            <p:cNvSpPr>
              <a:spLocks/>
            </p:cNvSpPr>
            <p:nvPr/>
          </p:nvSpPr>
          <p:spPr bwMode="auto">
            <a:xfrm>
              <a:off x="2442" y="1150"/>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4873" name="Group 7"/>
            <p:cNvGrpSpPr>
              <a:grpSpLocks/>
            </p:cNvGrpSpPr>
            <p:nvPr/>
          </p:nvGrpSpPr>
          <p:grpSpPr bwMode="auto">
            <a:xfrm>
              <a:off x="2889" y="957"/>
              <a:ext cx="348" cy="510"/>
              <a:chOff x="2784" y="3210"/>
              <a:chExt cx="523" cy="772"/>
            </a:xfrm>
          </p:grpSpPr>
          <p:sp>
            <p:nvSpPr>
              <p:cNvPr id="34874" name="AutoShape 8"/>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4875" name="AutoShape 9"/>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4876" name="AutoShape 10"/>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34877" name="Oval 11"/>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34819" name="Rectangle 12"/>
          <p:cNvSpPr>
            <a:spLocks noGrp="1" noChangeArrowheads="1"/>
          </p:cNvSpPr>
          <p:nvPr>
            <p:ph type="title"/>
          </p:nvPr>
        </p:nvSpPr>
        <p:spPr/>
        <p:txBody>
          <a:bodyPr/>
          <a:lstStyle/>
          <a:p>
            <a:pPr eaLnBrk="1" hangingPunct="1"/>
            <a:r>
              <a:rPr lang="en-US" smtClean="0"/>
              <a:t>Two types of role constraints</a:t>
            </a:r>
          </a:p>
        </p:txBody>
      </p:sp>
      <p:grpSp>
        <p:nvGrpSpPr>
          <p:cNvPr id="34820" name="Group 14"/>
          <p:cNvGrpSpPr>
            <a:grpSpLocks/>
          </p:cNvGrpSpPr>
          <p:nvPr/>
        </p:nvGrpSpPr>
        <p:grpSpPr bwMode="auto">
          <a:xfrm>
            <a:off x="1003300" y="1665288"/>
            <a:ext cx="1671638" cy="711200"/>
            <a:chOff x="2524" y="2022"/>
            <a:chExt cx="1053" cy="448"/>
          </a:xfrm>
        </p:grpSpPr>
        <p:sp>
          <p:nvSpPr>
            <p:cNvPr id="34867" name="AutoShape 1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34868" name="Text Box 1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Doctor</a:t>
              </a:r>
            </a:p>
          </p:txBody>
        </p:sp>
      </p:grpSp>
      <p:grpSp>
        <p:nvGrpSpPr>
          <p:cNvPr id="34821" name="Group 17"/>
          <p:cNvGrpSpPr>
            <a:grpSpLocks/>
          </p:cNvGrpSpPr>
          <p:nvPr/>
        </p:nvGrpSpPr>
        <p:grpSpPr bwMode="auto">
          <a:xfrm>
            <a:off x="2114550" y="1060450"/>
            <a:ext cx="1011238" cy="1001713"/>
            <a:chOff x="2461" y="1618"/>
            <a:chExt cx="635" cy="629"/>
          </a:xfrm>
        </p:grpSpPr>
        <p:sp>
          <p:nvSpPr>
            <p:cNvPr id="34859" name="AutoShape 18"/>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4860" name="Freeform 19"/>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4861" name="Group 20"/>
            <p:cNvGrpSpPr>
              <a:grpSpLocks/>
            </p:cNvGrpSpPr>
            <p:nvPr/>
          </p:nvGrpSpPr>
          <p:grpSpPr bwMode="auto">
            <a:xfrm>
              <a:off x="2461" y="1618"/>
              <a:ext cx="275" cy="318"/>
              <a:chOff x="2983" y="1384"/>
              <a:chExt cx="275" cy="318"/>
            </a:xfrm>
          </p:grpSpPr>
          <p:sp>
            <p:nvSpPr>
              <p:cNvPr id="34862" name="Freeform 21"/>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3" name="Freeform 22"/>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4" name="Freeform 23"/>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5" name="Freeform 24"/>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6" name="Freeform 25"/>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4822" name="Text Box 26"/>
          <p:cNvSpPr txBox="1">
            <a:spLocks noChangeArrowheads="1"/>
          </p:cNvSpPr>
          <p:nvPr/>
        </p:nvSpPr>
        <p:spPr bwMode="auto">
          <a:xfrm>
            <a:off x="3179763" y="1565275"/>
            <a:ext cx="10429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a:t>
            </a:r>
            <a:br>
              <a:rPr lang="en-US" sz="1800">
                <a:solidFill>
                  <a:schemeClr val="bg1"/>
                </a:solidFill>
              </a:rPr>
            </a:br>
            <a:r>
              <a:rPr lang="en-US" sz="1800">
                <a:solidFill>
                  <a:schemeClr val="bg1"/>
                </a:solidFill>
              </a:rPr>
              <a:t>doctor</a:t>
            </a:r>
          </a:p>
        </p:txBody>
      </p:sp>
      <p:grpSp>
        <p:nvGrpSpPr>
          <p:cNvPr id="34823" name="Group 27"/>
          <p:cNvGrpSpPr>
            <a:grpSpLocks/>
          </p:cNvGrpSpPr>
          <p:nvPr/>
        </p:nvGrpSpPr>
        <p:grpSpPr bwMode="auto">
          <a:xfrm>
            <a:off x="998538" y="3275013"/>
            <a:ext cx="1671637" cy="711200"/>
            <a:chOff x="2524" y="2022"/>
            <a:chExt cx="1053" cy="448"/>
          </a:xfrm>
        </p:grpSpPr>
        <p:sp>
          <p:nvSpPr>
            <p:cNvPr id="34857" name="AutoShape 28"/>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34858" name="Text Box 29"/>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Attorney</a:t>
              </a:r>
            </a:p>
          </p:txBody>
        </p:sp>
      </p:grpSp>
      <p:sp>
        <p:nvSpPr>
          <p:cNvPr id="34824" name="Text Box 30"/>
          <p:cNvSpPr txBox="1">
            <a:spLocks noChangeArrowheads="1"/>
          </p:cNvSpPr>
          <p:nvPr/>
        </p:nvSpPr>
        <p:spPr bwMode="auto">
          <a:xfrm>
            <a:off x="3175000" y="3175000"/>
            <a:ext cx="104298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a:t>
            </a:r>
            <a:br>
              <a:rPr lang="en-US" sz="1800">
                <a:solidFill>
                  <a:schemeClr val="bg1"/>
                </a:solidFill>
              </a:rPr>
            </a:br>
            <a:r>
              <a:rPr lang="en-US" sz="1800">
                <a:solidFill>
                  <a:schemeClr val="bg1"/>
                </a:solidFill>
              </a:rPr>
              <a:t>doctor</a:t>
            </a:r>
          </a:p>
        </p:txBody>
      </p:sp>
      <p:grpSp>
        <p:nvGrpSpPr>
          <p:cNvPr id="34825" name="Group 31"/>
          <p:cNvGrpSpPr>
            <a:grpSpLocks/>
          </p:cNvGrpSpPr>
          <p:nvPr/>
        </p:nvGrpSpPr>
        <p:grpSpPr bwMode="auto">
          <a:xfrm>
            <a:off x="2109788" y="2670175"/>
            <a:ext cx="1011237" cy="1001713"/>
            <a:chOff x="2461" y="1618"/>
            <a:chExt cx="635" cy="629"/>
          </a:xfrm>
        </p:grpSpPr>
        <p:sp>
          <p:nvSpPr>
            <p:cNvPr id="34849" name="AutoShape 32"/>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4850" name="Freeform 33"/>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4851" name="Group 34"/>
            <p:cNvGrpSpPr>
              <a:grpSpLocks/>
            </p:cNvGrpSpPr>
            <p:nvPr/>
          </p:nvGrpSpPr>
          <p:grpSpPr bwMode="auto">
            <a:xfrm>
              <a:off x="2461" y="1618"/>
              <a:ext cx="275" cy="318"/>
              <a:chOff x="2983" y="1384"/>
              <a:chExt cx="275" cy="318"/>
            </a:xfrm>
          </p:grpSpPr>
          <p:sp>
            <p:nvSpPr>
              <p:cNvPr id="34852" name="Freeform 35"/>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53" name="Freeform 36"/>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54" name="Freeform 37"/>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55" name="Freeform 38"/>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56" name="Freeform 39"/>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4826" name="AutoShape 40"/>
          <p:cNvSpPr>
            <a:spLocks noChangeArrowheads="1"/>
          </p:cNvSpPr>
          <p:nvPr/>
        </p:nvSpPr>
        <p:spPr bwMode="auto">
          <a:xfrm>
            <a:off x="687388" y="1169988"/>
            <a:ext cx="669925" cy="6699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327" y="10800"/>
                </a:moveTo>
                <a:cubicBezTo>
                  <a:pt x="3327" y="14927"/>
                  <a:pt x="6673" y="18273"/>
                  <a:pt x="10800" y="18273"/>
                </a:cubicBezTo>
                <a:cubicBezTo>
                  <a:pt x="14927" y="18273"/>
                  <a:pt x="18273" y="14927"/>
                  <a:pt x="18273" y="10800"/>
                </a:cubicBezTo>
                <a:cubicBezTo>
                  <a:pt x="18273" y="6673"/>
                  <a:pt x="14927" y="3327"/>
                  <a:pt x="10800" y="3327"/>
                </a:cubicBezTo>
                <a:cubicBezTo>
                  <a:pt x="6673" y="3327"/>
                  <a:pt x="3327" y="6673"/>
                  <a:pt x="3327" y="10800"/>
                </a:cubicBezTo>
                <a:close/>
              </a:path>
            </a:pathLst>
          </a:custGeom>
          <a:solidFill>
            <a:srgbClr val="009900"/>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34827" name="AutoShape 41"/>
          <p:cNvSpPr>
            <a:spLocks noChangeArrowheads="1"/>
          </p:cNvSpPr>
          <p:nvPr/>
        </p:nvSpPr>
        <p:spPr bwMode="auto">
          <a:xfrm>
            <a:off x="644525" y="2770188"/>
            <a:ext cx="676275" cy="6762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025" y="14517"/>
                </a:moveTo>
                <a:cubicBezTo>
                  <a:pt x="17696" y="13393"/>
                  <a:pt x="18051" y="12108"/>
                  <a:pt x="18051" y="10800"/>
                </a:cubicBezTo>
                <a:cubicBezTo>
                  <a:pt x="18051" y="6795"/>
                  <a:pt x="14804" y="3549"/>
                  <a:pt x="10800" y="3549"/>
                </a:cubicBezTo>
                <a:cubicBezTo>
                  <a:pt x="9491" y="3548"/>
                  <a:pt x="8206" y="3903"/>
                  <a:pt x="7082" y="4574"/>
                </a:cubicBezTo>
                <a:close/>
                <a:moveTo>
                  <a:pt x="4574" y="7082"/>
                </a:moveTo>
                <a:cubicBezTo>
                  <a:pt x="3903" y="8206"/>
                  <a:pt x="3549" y="9491"/>
                  <a:pt x="3549" y="10799"/>
                </a:cubicBezTo>
                <a:cubicBezTo>
                  <a:pt x="3549" y="14804"/>
                  <a:pt x="6795" y="18051"/>
                  <a:pt x="10800" y="18051"/>
                </a:cubicBezTo>
                <a:cubicBezTo>
                  <a:pt x="12108" y="18051"/>
                  <a:pt x="13393" y="17696"/>
                  <a:pt x="14517" y="17025"/>
                </a:cubicBezTo>
                <a:close/>
              </a:path>
            </a:pathLst>
          </a:cu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grpSp>
        <p:nvGrpSpPr>
          <p:cNvPr id="34828" name="Group 42"/>
          <p:cNvGrpSpPr>
            <a:grpSpLocks/>
          </p:cNvGrpSpPr>
          <p:nvPr/>
        </p:nvGrpSpPr>
        <p:grpSpPr bwMode="auto">
          <a:xfrm>
            <a:off x="7307263" y="1292225"/>
            <a:ext cx="641350" cy="636588"/>
            <a:chOff x="3360" y="800"/>
            <a:chExt cx="620" cy="616"/>
          </a:xfrm>
        </p:grpSpPr>
        <p:sp>
          <p:nvSpPr>
            <p:cNvPr id="34843" name="AutoShape 43"/>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4844" name="Freeform 44"/>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4845" name="Group 45"/>
            <p:cNvGrpSpPr>
              <a:grpSpLocks/>
            </p:cNvGrpSpPr>
            <p:nvPr/>
          </p:nvGrpSpPr>
          <p:grpSpPr bwMode="auto">
            <a:xfrm flipH="1">
              <a:off x="3749" y="1171"/>
              <a:ext cx="212" cy="213"/>
              <a:chOff x="1350" y="686"/>
              <a:chExt cx="1132" cy="1132"/>
            </a:xfrm>
          </p:grpSpPr>
          <p:sp>
            <p:nvSpPr>
              <p:cNvPr id="34847" name="AutoShape 46"/>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4848" name="Picture 47"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846" name="Picture 48"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9" name="Text Box 49"/>
          <p:cNvSpPr txBox="1">
            <a:spLocks noChangeArrowheads="1"/>
          </p:cNvSpPr>
          <p:nvPr/>
        </p:nvSpPr>
        <p:spPr bwMode="auto">
          <a:xfrm>
            <a:off x="6945313" y="1968500"/>
            <a:ext cx="1328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exposure</a:t>
            </a:r>
            <a:br>
              <a:rPr lang="en-US" sz="1800">
                <a:solidFill>
                  <a:schemeClr val="bg1"/>
                </a:solidFill>
              </a:rPr>
            </a:br>
            <a:r>
              <a:rPr lang="en-US" sz="1800">
                <a:solidFill>
                  <a:schemeClr val="bg1"/>
                </a:solidFill>
              </a:rPr>
              <a:t>(exactly 1)</a:t>
            </a:r>
          </a:p>
        </p:txBody>
      </p:sp>
      <p:grpSp>
        <p:nvGrpSpPr>
          <p:cNvPr id="34830" name="Group 50"/>
          <p:cNvGrpSpPr>
            <a:grpSpLocks/>
          </p:cNvGrpSpPr>
          <p:nvPr/>
        </p:nvGrpSpPr>
        <p:grpSpPr bwMode="auto">
          <a:xfrm>
            <a:off x="5637213" y="1268413"/>
            <a:ext cx="688975" cy="688975"/>
            <a:chOff x="1350" y="686"/>
            <a:chExt cx="1132" cy="1132"/>
          </a:xfrm>
        </p:grpSpPr>
        <p:sp>
          <p:nvSpPr>
            <p:cNvPr id="34841" name="AutoShape 51"/>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4842" name="Picture 52"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31" name="Text Box 53"/>
          <p:cNvSpPr txBox="1">
            <a:spLocks noChangeArrowheads="1"/>
          </p:cNvSpPr>
          <p:nvPr/>
        </p:nvSpPr>
        <p:spPr bwMode="auto">
          <a:xfrm>
            <a:off x="5199063" y="1981200"/>
            <a:ext cx="1525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role: claimant</a:t>
            </a:r>
          </a:p>
        </p:txBody>
      </p:sp>
      <p:sp>
        <p:nvSpPr>
          <p:cNvPr id="34832" name="AutoShape 54"/>
          <p:cNvSpPr>
            <a:spLocks noChangeArrowheads="1"/>
          </p:cNvSpPr>
          <p:nvPr/>
        </p:nvSpPr>
        <p:spPr bwMode="auto">
          <a:xfrm>
            <a:off x="6269038" y="1457325"/>
            <a:ext cx="1057275" cy="346075"/>
          </a:xfrm>
          <a:prstGeom prst="rightArrow">
            <a:avLst>
              <a:gd name="adj1" fmla="val 50000"/>
              <a:gd name="adj2" fmla="val 76376"/>
            </a:avLst>
          </a:prstGeom>
          <a:solidFill>
            <a:srgbClr val="008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4833" name="Text Box 55"/>
          <p:cNvSpPr txBox="1">
            <a:spLocks noChangeArrowheads="1"/>
          </p:cNvSpPr>
          <p:nvPr/>
        </p:nvSpPr>
        <p:spPr bwMode="auto">
          <a:xfrm>
            <a:off x="6954838" y="3478213"/>
            <a:ext cx="1328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policy</a:t>
            </a:r>
            <a:br>
              <a:rPr lang="en-US" sz="1800">
                <a:solidFill>
                  <a:schemeClr val="bg1"/>
                </a:solidFill>
              </a:rPr>
            </a:br>
            <a:r>
              <a:rPr lang="en-US" sz="1800">
                <a:solidFill>
                  <a:schemeClr val="bg1"/>
                </a:solidFill>
              </a:rPr>
              <a:t>(0)</a:t>
            </a:r>
          </a:p>
        </p:txBody>
      </p:sp>
      <p:grpSp>
        <p:nvGrpSpPr>
          <p:cNvPr id="34834" name="Group 56"/>
          <p:cNvGrpSpPr>
            <a:grpSpLocks/>
          </p:cNvGrpSpPr>
          <p:nvPr/>
        </p:nvGrpSpPr>
        <p:grpSpPr bwMode="auto">
          <a:xfrm>
            <a:off x="5646738" y="2778125"/>
            <a:ext cx="688975" cy="688975"/>
            <a:chOff x="1350" y="686"/>
            <a:chExt cx="1132" cy="1132"/>
          </a:xfrm>
        </p:grpSpPr>
        <p:sp>
          <p:nvSpPr>
            <p:cNvPr id="34839" name="AutoShape 5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4840" name="Picture 58"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35" name="Text Box 59"/>
          <p:cNvSpPr txBox="1">
            <a:spLocks noChangeArrowheads="1"/>
          </p:cNvSpPr>
          <p:nvPr/>
        </p:nvSpPr>
        <p:spPr bwMode="auto">
          <a:xfrm>
            <a:off x="5208588" y="3490913"/>
            <a:ext cx="1525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role: claimant</a:t>
            </a:r>
          </a:p>
        </p:txBody>
      </p:sp>
      <p:sp>
        <p:nvSpPr>
          <p:cNvPr id="34836" name="AutoShape 60"/>
          <p:cNvSpPr>
            <a:spLocks noChangeArrowheads="1"/>
          </p:cNvSpPr>
          <p:nvPr/>
        </p:nvSpPr>
        <p:spPr bwMode="auto">
          <a:xfrm>
            <a:off x="6278563" y="2967038"/>
            <a:ext cx="1057275" cy="346075"/>
          </a:xfrm>
          <a:prstGeom prst="rightArrow">
            <a:avLst>
              <a:gd name="adj1" fmla="val 50000"/>
              <a:gd name="adj2" fmla="val 76376"/>
            </a:avLst>
          </a:prstGeom>
          <a:solidFill>
            <a:srgbClr val="008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4837" name="Rectangle 62"/>
          <p:cNvSpPr>
            <a:spLocks noChangeArrowheads="1"/>
          </p:cNvSpPr>
          <p:nvPr/>
        </p:nvSpPr>
        <p:spPr bwMode="auto">
          <a:xfrm>
            <a:off x="519113" y="4297363"/>
            <a:ext cx="3946525"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85750" indent="-285750" algn="l" eaLnBrk="0" hangingPunct="0">
              <a:spcBef>
                <a:spcPct val="40000"/>
              </a:spcBef>
              <a:spcAft>
                <a:spcPct val="0"/>
              </a:spcAft>
              <a:buClr>
                <a:srgbClr val="0146AD"/>
              </a:buClr>
              <a:buFont typeface="Wingdings 3" pitchFamily="18" charset="2"/>
              <a:buNone/>
            </a:pPr>
            <a:r>
              <a:rPr lang="en-US" sz="2400" b="0">
                <a:solidFill>
                  <a:srgbClr val="9933FF"/>
                </a:solidFill>
              </a:rPr>
              <a:t>Contact role type constraint</a:t>
            </a:r>
            <a:r>
              <a:rPr lang="en-US" sz="2400" b="0"/>
              <a:t> </a:t>
            </a:r>
          </a:p>
          <a:p>
            <a:pPr marL="285750" indent="-285750" algn="l" eaLnBrk="0" hangingPunct="0">
              <a:spcBef>
                <a:spcPct val="40000"/>
              </a:spcBef>
              <a:spcAft>
                <a:spcPct val="0"/>
              </a:spcAft>
              <a:buClr>
                <a:srgbClr val="0146AD"/>
              </a:buClr>
              <a:buFont typeface="Wingdings 3" pitchFamily="18" charset="2"/>
              <a:buChar char="}"/>
            </a:pPr>
            <a:r>
              <a:rPr lang="en-US" sz="2400" b="0">
                <a:solidFill>
                  <a:schemeClr val="bg1"/>
                </a:solidFill>
              </a:rPr>
              <a:t>Which subtypes can have this role?</a:t>
            </a:r>
          </a:p>
        </p:txBody>
      </p:sp>
      <p:sp>
        <p:nvSpPr>
          <p:cNvPr id="34838" name="Rectangle 63"/>
          <p:cNvSpPr>
            <a:spLocks noChangeArrowheads="1"/>
          </p:cNvSpPr>
          <p:nvPr/>
        </p:nvSpPr>
        <p:spPr bwMode="auto">
          <a:xfrm>
            <a:off x="4833938" y="4297363"/>
            <a:ext cx="38608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85750" indent="-285750" algn="l" eaLnBrk="0" hangingPunct="0">
              <a:spcBef>
                <a:spcPct val="40000"/>
              </a:spcBef>
              <a:spcAft>
                <a:spcPct val="0"/>
              </a:spcAft>
              <a:buClr>
                <a:srgbClr val="0146AD"/>
              </a:buClr>
              <a:buFont typeface="Wingdings 3" pitchFamily="18" charset="2"/>
              <a:buNone/>
            </a:pPr>
            <a:r>
              <a:rPr lang="en-US" sz="2400" b="0">
                <a:solidFill>
                  <a:srgbClr val="3366FF"/>
                </a:solidFill>
              </a:rPr>
              <a:t>Entity role constraint</a:t>
            </a:r>
          </a:p>
          <a:p>
            <a:pPr marL="285750" indent="-285750" algn="l" eaLnBrk="0" hangingPunct="0">
              <a:spcBef>
                <a:spcPct val="40000"/>
              </a:spcBef>
              <a:spcAft>
                <a:spcPct val="0"/>
              </a:spcAft>
              <a:buClr>
                <a:srgbClr val="0146AD"/>
              </a:buClr>
              <a:buFont typeface="Wingdings 3" pitchFamily="18" charset="2"/>
              <a:buChar char="}"/>
            </a:pPr>
            <a:r>
              <a:rPr lang="en-US" sz="2400" b="0">
                <a:solidFill>
                  <a:schemeClr val="bg1"/>
                </a:solidFill>
              </a:rPr>
              <a:t>Which types of entity can own the role?</a:t>
            </a:r>
          </a:p>
          <a:p>
            <a:pPr marL="285750" indent="-285750" algn="l" eaLnBrk="0" hangingPunct="0">
              <a:spcBef>
                <a:spcPct val="40000"/>
              </a:spcBef>
              <a:spcAft>
                <a:spcPct val="0"/>
              </a:spcAft>
              <a:buClr>
                <a:srgbClr val="0146AD"/>
              </a:buClr>
              <a:buFont typeface="Wingdings 3" pitchFamily="18" charset="2"/>
              <a:buChar char="}"/>
            </a:pPr>
            <a:r>
              <a:rPr lang="en-US" sz="2400" b="0">
                <a:solidFill>
                  <a:schemeClr val="bg1"/>
                </a:solidFill>
              </a:rPr>
              <a:t>How many contacts can you have with role?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95300" y="120650"/>
            <a:ext cx="4455435" cy="742950"/>
          </a:xfrm>
        </p:spPr>
        <p:txBody>
          <a:bodyPr/>
          <a:lstStyle/>
          <a:p>
            <a:pPr eaLnBrk="1" hangingPunct="1"/>
            <a:r>
              <a:rPr lang="en-US" dirty="0" smtClean="0"/>
              <a:t>Specifying role constraints</a:t>
            </a:r>
          </a:p>
        </p:txBody>
      </p:sp>
      <p:sp>
        <p:nvSpPr>
          <p:cNvPr id="35843" name="Rectangle 3"/>
          <p:cNvSpPr>
            <a:spLocks noGrp="1" noChangeArrowheads="1"/>
          </p:cNvSpPr>
          <p:nvPr>
            <p:ph idx="1"/>
          </p:nvPr>
        </p:nvSpPr>
        <p:spPr>
          <a:xfrm>
            <a:off x="519113" y="1192213"/>
            <a:ext cx="4675187" cy="5197475"/>
          </a:xfrm>
        </p:spPr>
        <p:txBody>
          <a:bodyPr/>
          <a:lstStyle/>
          <a:p>
            <a:r>
              <a:rPr lang="en-US" dirty="0" smtClean="0"/>
              <a:t>Both type are specified in entityroleconstraints-config.xml</a:t>
            </a:r>
          </a:p>
        </p:txBody>
      </p:sp>
      <p:sp>
        <p:nvSpPr>
          <p:cNvPr id="35846" name="Line 6"/>
          <p:cNvSpPr>
            <a:spLocks noChangeShapeType="1"/>
          </p:cNvSpPr>
          <p:nvPr/>
        </p:nvSpPr>
        <p:spPr bwMode="auto">
          <a:xfrm flipH="1">
            <a:off x="5057775" y="2360171"/>
            <a:ext cx="391715" cy="1083117"/>
          </a:xfrm>
          <a:prstGeom prst="line">
            <a:avLst/>
          </a:prstGeom>
          <a:noFill/>
          <a:ln w="19050">
            <a:solidFill>
              <a:srgbClr val="9933FF"/>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5847" name="Group 7"/>
          <p:cNvGrpSpPr>
            <a:grpSpLocks/>
          </p:cNvGrpSpPr>
          <p:nvPr/>
        </p:nvGrpSpPr>
        <p:grpSpPr bwMode="auto">
          <a:xfrm>
            <a:off x="3430588" y="4445000"/>
            <a:ext cx="641350" cy="636588"/>
            <a:chOff x="3360" y="800"/>
            <a:chExt cx="620" cy="616"/>
          </a:xfrm>
        </p:grpSpPr>
        <p:sp>
          <p:nvSpPr>
            <p:cNvPr id="35871" name="AutoShape 8"/>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35872" name="Freeform 9"/>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35873" name="Group 10"/>
            <p:cNvGrpSpPr>
              <a:grpSpLocks/>
            </p:cNvGrpSpPr>
            <p:nvPr/>
          </p:nvGrpSpPr>
          <p:grpSpPr bwMode="auto">
            <a:xfrm flipH="1">
              <a:off x="3749" y="1171"/>
              <a:ext cx="212" cy="213"/>
              <a:chOff x="1350" y="686"/>
              <a:chExt cx="1132" cy="1132"/>
            </a:xfrm>
          </p:grpSpPr>
          <p:sp>
            <p:nvSpPr>
              <p:cNvPr id="35875" name="AutoShape 11"/>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5876" name="Picture 12"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74" name="Picture 13"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48" name="Text Box 14"/>
          <p:cNvSpPr txBox="1">
            <a:spLocks noChangeArrowheads="1"/>
          </p:cNvSpPr>
          <p:nvPr/>
        </p:nvSpPr>
        <p:spPr bwMode="auto">
          <a:xfrm>
            <a:off x="3068638" y="5121275"/>
            <a:ext cx="1328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exposure</a:t>
            </a:r>
            <a:br>
              <a:rPr lang="en-US" sz="1800">
                <a:solidFill>
                  <a:schemeClr val="bg1"/>
                </a:solidFill>
              </a:rPr>
            </a:br>
            <a:r>
              <a:rPr lang="en-US" sz="1800">
                <a:solidFill>
                  <a:schemeClr val="bg1"/>
                </a:solidFill>
              </a:rPr>
              <a:t>(exactly 1)</a:t>
            </a:r>
          </a:p>
        </p:txBody>
      </p:sp>
      <p:grpSp>
        <p:nvGrpSpPr>
          <p:cNvPr id="35849" name="Group 15"/>
          <p:cNvGrpSpPr>
            <a:grpSpLocks/>
          </p:cNvGrpSpPr>
          <p:nvPr/>
        </p:nvGrpSpPr>
        <p:grpSpPr bwMode="auto">
          <a:xfrm>
            <a:off x="1760538" y="4421188"/>
            <a:ext cx="688975" cy="688975"/>
            <a:chOff x="1350" y="686"/>
            <a:chExt cx="1132" cy="1132"/>
          </a:xfrm>
        </p:grpSpPr>
        <p:sp>
          <p:nvSpPr>
            <p:cNvPr id="35869" name="AutoShape 16"/>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35870" name="Picture 17"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50" name="Text Box 18"/>
          <p:cNvSpPr txBox="1">
            <a:spLocks noChangeArrowheads="1"/>
          </p:cNvSpPr>
          <p:nvPr/>
        </p:nvSpPr>
        <p:spPr bwMode="auto">
          <a:xfrm>
            <a:off x="1322388" y="5133975"/>
            <a:ext cx="1525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role: claimant</a:t>
            </a:r>
          </a:p>
        </p:txBody>
      </p:sp>
      <p:sp>
        <p:nvSpPr>
          <p:cNvPr id="35851" name="AutoShape 19"/>
          <p:cNvSpPr>
            <a:spLocks noChangeArrowheads="1"/>
          </p:cNvSpPr>
          <p:nvPr/>
        </p:nvSpPr>
        <p:spPr bwMode="auto">
          <a:xfrm>
            <a:off x="2392363" y="4610100"/>
            <a:ext cx="1057275" cy="346075"/>
          </a:xfrm>
          <a:prstGeom prst="rightArrow">
            <a:avLst>
              <a:gd name="adj1" fmla="val 50000"/>
              <a:gd name="adj2" fmla="val 76376"/>
            </a:avLst>
          </a:prstGeom>
          <a:solidFill>
            <a:srgbClr val="008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35853" name="Text Box 21"/>
          <p:cNvSpPr txBox="1">
            <a:spLocks noChangeArrowheads="1"/>
          </p:cNvSpPr>
          <p:nvPr/>
        </p:nvSpPr>
        <p:spPr bwMode="auto">
          <a:xfrm>
            <a:off x="871538" y="3379788"/>
            <a:ext cx="42719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solidFill>
                  <a:srgbClr val="9933FF"/>
                </a:solidFill>
              </a:rPr>
              <a:t>Contact role type constraints</a:t>
            </a:r>
          </a:p>
        </p:txBody>
      </p:sp>
      <p:sp>
        <p:nvSpPr>
          <p:cNvPr id="35854" name="Text Box 22"/>
          <p:cNvSpPr txBox="1">
            <a:spLocks noChangeArrowheads="1"/>
          </p:cNvSpPr>
          <p:nvPr/>
        </p:nvSpPr>
        <p:spPr bwMode="auto">
          <a:xfrm>
            <a:off x="781050" y="5686425"/>
            <a:ext cx="42719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2400">
                <a:solidFill>
                  <a:srgbClr val="3366FF"/>
                </a:solidFill>
              </a:rPr>
              <a:t>Entity role constraints</a:t>
            </a:r>
          </a:p>
        </p:txBody>
      </p:sp>
      <p:sp>
        <p:nvSpPr>
          <p:cNvPr id="35855" name="Line 23"/>
          <p:cNvSpPr>
            <a:spLocks noChangeShapeType="1"/>
          </p:cNvSpPr>
          <p:nvPr/>
        </p:nvSpPr>
        <p:spPr bwMode="auto">
          <a:xfrm flipV="1">
            <a:off x="4557713" y="5270896"/>
            <a:ext cx="891777" cy="486967"/>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pSp>
        <p:nvGrpSpPr>
          <p:cNvPr id="35856" name="Group 24"/>
          <p:cNvGrpSpPr>
            <a:grpSpLocks/>
          </p:cNvGrpSpPr>
          <p:nvPr/>
        </p:nvGrpSpPr>
        <p:grpSpPr bwMode="auto">
          <a:xfrm>
            <a:off x="1525588" y="2603500"/>
            <a:ext cx="1671637" cy="711200"/>
            <a:chOff x="2524" y="2022"/>
            <a:chExt cx="1053" cy="448"/>
          </a:xfrm>
        </p:grpSpPr>
        <p:sp>
          <p:nvSpPr>
            <p:cNvPr id="35867" name="AutoShape 2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35868" name="Text Box 2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Doctor</a:t>
              </a:r>
            </a:p>
          </p:txBody>
        </p:sp>
      </p:grpSp>
      <p:grpSp>
        <p:nvGrpSpPr>
          <p:cNvPr id="35857" name="Group 27"/>
          <p:cNvGrpSpPr>
            <a:grpSpLocks/>
          </p:cNvGrpSpPr>
          <p:nvPr/>
        </p:nvGrpSpPr>
        <p:grpSpPr bwMode="auto">
          <a:xfrm>
            <a:off x="2636838" y="1998663"/>
            <a:ext cx="1011237" cy="1001712"/>
            <a:chOff x="2461" y="1618"/>
            <a:chExt cx="635" cy="629"/>
          </a:xfrm>
        </p:grpSpPr>
        <p:sp>
          <p:nvSpPr>
            <p:cNvPr id="35859" name="AutoShape 28"/>
            <p:cNvSpPr>
              <a:spLocks noChangeArrowheads="1"/>
            </p:cNvSpPr>
            <p:nvPr/>
          </p:nvSpPr>
          <p:spPr bwMode="auto">
            <a:xfrm>
              <a:off x="2538" y="1689"/>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sp>
          <p:nvSpPr>
            <p:cNvPr id="35860" name="Freeform 29"/>
            <p:cNvSpPr>
              <a:spLocks/>
            </p:cNvSpPr>
            <p:nvPr/>
          </p:nvSpPr>
          <p:spPr bwMode="auto">
            <a:xfrm>
              <a:off x="2676" y="1758"/>
              <a:ext cx="381" cy="69"/>
            </a:xfrm>
            <a:custGeom>
              <a:avLst/>
              <a:gdLst>
                <a:gd name="T0" fmla="*/ 18 w 381"/>
                <a:gd name="T1" fmla="*/ 0 h 69"/>
                <a:gd name="T2" fmla="*/ 327 w 381"/>
                <a:gd name="T3" fmla="*/ 0 h 69"/>
                <a:gd name="T4" fmla="*/ 381 w 381"/>
                <a:gd name="T5" fmla="*/ 69 h 69"/>
                <a:gd name="T6" fmla="*/ 0 w 381"/>
                <a:gd name="T7" fmla="*/ 69 h 69"/>
                <a:gd name="T8" fmla="*/ 18 w 381"/>
                <a:gd name="T9" fmla="*/ 0 h 69"/>
                <a:gd name="T10" fmla="*/ 0 60000 65536"/>
                <a:gd name="T11" fmla="*/ 0 60000 65536"/>
                <a:gd name="T12" fmla="*/ 0 60000 65536"/>
                <a:gd name="T13" fmla="*/ 0 60000 65536"/>
                <a:gd name="T14" fmla="*/ 0 60000 65536"/>
                <a:gd name="T15" fmla="*/ 0 w 381"/>
                <a:gd name="T16" fmla="*/ 0 h 69"/>
                <a:gd name="T17" fmla="*/ 381 w 381"/>
                <a:gd name="T18" fmla="*/ 69 h 69"/>
              </a:gdLst>
              <a:ahLst/>
              <a:cxnLst>
                <a:cxn ang="T10">
                  <a:pos x="T0" y="T1"/>
                </a:cxn>
                <a:cxn ang="T11">
                  <a:pos x="T2" y="T3"/>
                </a:cxn>
                <a:cxn ang="T12">
                  <a:pos x="T4" y="T5"/>
                </a:cxn>
                <a:cxn ang="T13">
                  <a:pos x="T6" y="T7"/>
                </a:cxn>
                <a:cxn ang="T14">
                  <a:pos x="T8" y="T9"/>
                </a:cxn>
              </a:cxnLst>
              <a:rect l="T15" t="T16" r="T17" b="T18"/>
              <a:pathLst>
                <a:path w="381" h="69">
                  <a:moveTo>
                    <a:pt x="18" y="0"/>
                  </a:moveTo>
                  <a:lnTo>
                    <a:pt x="327" y="0"/>
                  </a:lnTo>
                  <a:lnTo>
                    <a:pt x="381" y="69"/>
                  </a:lnTo>
                  <a:lnTo>
                    <a:pt x="0" y="69"/>
                  </a:lnTo>
                  <a:lnTo>
                    <a:pt x="18" y="0"/>
                  </a:lnTo>
                  <a:close/>
                </a:path>
              </a:pathLst>
            </a:custGeom>
            <a:solidFill>
              <a:schemeClr val="tx1"/>
            </a:solidFill>
            <a:ln w="28575">
              <a:solidFill>
                <a:schemeClr val="bg1"/>
              </a:solidFill>
              <a:round/>
              <a:headEnd/>
              <a:tailEnd/>
            </a:ln>
          </p:spPr>
          <p:txBody>
            <a:bodyPr wrap="none" lIns="0" tIns="0" rIns="0" bIns="0" anchor="ctr">
              <a:spAutoFit/>
            </a:bodyPr>
            <a:lstStyle/>
            <a:p>
              <a:endParaRPr lang="en-US"/>
            </a:p>
          </p:txBody>
        </p:sp>
        <p:grpSp>
          <p:nvGrpSpPr>
            <p:cNvPr id="35861" name="Group 30"/>
            <p:cNvGrpSpPr>
              <a:grpSpLocks/>
            </p:cNvGrpSpPr>
            <p:nvPr/>
          </p:nvGrpSpPr>
          <p:grpSpPr bwMode="auto">
            <a:xfrm>
              <a:off x="2461" y="1618"/>
              <a:ext cx="275" cy="318"/>
              <a:chOff x="2983" y="1384"/>
              <a:chExt cx="275" cy="318"/>
            </a:xfrm>
          </p:grpSpPr>
          <p:sp>
            <p:nvSpPr>
              <p:cNvPr id="35862" name="Freeform 31"/>
              <p:cNvSpPr>
                <a:spLocks/>
              </p:cNvSpPr>
              <p:nvPr/>
            </p:nvSpPr>
            <p:spPr bwMode="auto">
              <a:xfrm>
                <a:off x="2983" y="1384"/>
                <a:ext cx="275" cy="318"/>
              </a:xfrm>
              <a:custGeom>
                <a:avLst/>
                <a:gdLst>
                  <a:gd name="T0" fmla="*/ 0 w 343"/>
                  <a:gd name="T1" fmla="*/ 22 h 396"/>
                  <a:gd name="T2" fmla="*/ 2 w 343"/>
                  <a:gd name="T3" fmla="*/ 27 h 396"/>
                  <a:gd name="T4" fmla="*/ 2 w 343"/>
                  <a:gd name="T5" fmla="*/ 31 h 396"/>
                  <a:gd name="T6" fmla="*/ 3 w 343"/>
                  <a:gd name="T7" fmla="*/ 35 h 396"/>
                  <a:gd name="T8" fmla="*/ 6 w 343"/>
                  <a:gd name="T9" fmla="*/ 38 h 396"/>
                  <a:gd name="T10" fmla="*/ 8 w 343"/>
                  <a:gd name="T11" fmla="*/ 41 h 396"/>
                  <a:gd name="T12" fmla="*/ 11 w 343"/>
                  <a:gd name="T13" fmla="*/ 43 h 396"/>
                  <a:gd name="T14" fmla="*/ 15 w 343"/>
                  <a:gd name="T15" fmla="*/ 43 h 396"/>
                  <a:gd name="T16" fmla="*/ 19 w 343"/>
                  <a:gd name="T17" fmla="*/ 44 h 396"/>
                  <a:gd name="T18" fmla="*/ 22 w 343"/>
                  <a:gd name="T19" fmla="*/ 43 h 396"/>
                  <a:gd name="T20" fmla="*/ 26 w 343"/>
                  <a:gd name="T21" fmla="*/ 43 h 396"/>
                  <a:gd name="T22" fmla="*/ 30 w 343"/>
                  <a:gd name="T23" fmla="*/ 41 h 396"/>
                  <a:gd name="T24" fmla="*/ 33 w 343"/>
                  <a:gd name="T25" fmla="*/ 38 h 396"/>
                  <a:gd name="T26" fmla="*/ 34 w 343"/>
                  <a:gd name="T27" fmla="*/ 35 h 396"/>
                  <a:gd name="T28" fmla="*/ 36 w 343"/>
                  <a:gd name="T29" fmla="*/ 31 h 396"/>
                  <a:gd name="T30" fmla="*/ 38 w 343"/>
                  <a:gd name="T31" fmla="*/ 27 h 396"/>
                  <a:gd name="T32" fmla="*/ 38 w 343"/>
                  <a:gd name="T33" fmla="*/ 22 h 396"/>
                  <a:gd name="T34" fmla="*/ 38 w 343"/>
                  <a:gd name="T35" fmla="*/ 18 h 396"/>
                  <a:gd name="T36" fmla="*/ 36 w 343"/>
                  <a:gd name="T37" fmla="*/ 14 h 396"/>
                  <a:gd name="T38" fmla="*/ 34 w 343"/>
                  <a:gd name="T39" fmla="*/ 9 h 396"/>
                  <a:gd name="T40" fmla="*/ 33 w 343"/>
                  <a:gd name="T41" fmla="*/ 6 h 396"/>
                  <a:gd name="T42" fmla="*/ 30 w 343"/>
                  <a:gd name="T43" fmla="*/ 4 h 396"/>
                  <a:gd name="T44" fmla="*/ 26 w 343"/>
                  <a:gd name="T45" fmla="*/ 2 h 396"/>
                  <a:gd name="T46" fmla="*/ 22 w 343"/>
                  <a:gd name="T47" fmla="*/ 2 h 396"/>
                  <a:gd name="T48" fmla="*/ 19 w 343"/>
                  <a:gd name="T49" fmla="*/ 0 h 396"/>
                  <a:gd name="T50" fmla="*/ 15 w 343"/>
                  <a:gd name="T51" fmla="*/ 2 h 396"/>
                  <a:gd name="T52" fmla="*/ 11 w 343"/>
                  <a:gd name="T53" fmla="*/ 2 h 396"/>
                  <a:gd name="T54" fmla="*/ 8 w 343"/>
                  <a:gd name="T55" fmla="*/ 4 h 396"/>
                  <a:gd name="T56" fmla="*/ 6 w 343"/>
                  <a:gd name="T57" fmla="*/ 6 h 396"/>
                  <a:gd name="T58" fmla="*/ 3 w 343"/>
                  <a:gd name="T59" fmla="*/ 9 h 396"/>
                  <a:gd name="T60" fmla="*/ 2 w 343"/>
                  <a:gd name="T61" fmla="*/ 14 h 396"/>
                  <a:gd name="T62" fmla="*/ 2 w 343"/>
                  <a:gd name="T63" fmla="*/ 18 h 396"/>
                  <a:gd name="T64" fmla="*/ 0 w 343"/>
                  <a:gd name="T65" fmla="*/ 22 h 3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3"/>
                  <a:gd name="T100" fmla="*/ 0 h 396"/>
                  <a:gd name="T101" fmla="*/ 343 w 343"/>
                  <a:gd name="T102" fmla="*/ 396 h 3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3" h="396">
                    <a:moveTo>
                      <a:pt x="0" y="197"/>
                    </a:moveTo>
                    <a:lnTo>
                      <a:pt x="3" y="238"/>
                    </a:lnTo>
                    <a:lnTo>
                      <a:pt x="13" y="274"/>
                    </a:lnTo>
                    <a:lnTo>
                      <a:pt x="29" y="309"/>
                    </a:lnTo>
                    <a:lnTo>
                      <a:pt x="51" y="338"/>
                    </a:lnTo>
                    <a:lnTo>
                      <a:pt x="76" y="363"/>
                    </a:lnTo>
                    <a:lnTo>
                      <a:pt x="105" y="380"/>
                    </a:lnTo>
                    <a:lnTo>
                      <a:pt x="137" y="392"/>
                    </a:lnTo>
                    <a:lnTo>
                      <a:pt x="171" y="396"/>
                    </a:lnTo>
                    <a:lnTo>
                      <a:pt x="206" y="392"/>
                    </a:lnTo>
                    <a:lnTo>
                      <a:pt x="238" y="380"/>
                    </a:lnTo>
                    <a:lnTo>
                      <a:pt x="267" y="363"/>
                    </a:lnTo>
                    <a:lnTo>
                      <a:pt x="292" y="338"/>
                    </a:lnTo>
                    <a:lnTo>
                      <a:pt x="314" y="309"/>
                    </a:lnTo>
                    <a:lnTo>
                      <a:pt x="330" y="274"/>
                    </a:lnTo>
                    <a:lnTo>
                      <a:pt x="340" y="238"/>
                    </a:lnTo>
                    <a:lnTo>
                      <a:pt x="343" y="197"/>
                    </a:lnTo>
                    <a:lnTo>
                      <a:pt x="340" y="158"/>
                    </a:lnTo>
                    <a:lnTo>
                      <a:pt x="330" y="120"/>
                    </a:lnTo>
                    <a:lnTo>
                      <a:pt x="314" y="87"/>
                    </a:lnTo>
                    <a:lnTo>
                      <a:pt x="292" y="58"/>
                    </a:lnTo>
                    <a:lnTo>
                      <a:pt x="267" y="33"/>
                    </a:lnTo>
                    <a:lnTo>
                      <a:pt x="238" y="16"/>
                    </a:lnTo>
                    <a:lnTo>
                      <a:pt x="206" y="4"/>
                    </a:lnTo>
                    <a:lnTo>
                      <a:pt x="171" y="0"/>
                    </a:lnTo>
                    <a:lnTo>
                      <a:pt x="137" y="4"/>
                    </a:lnTo>
                    <a:lnTo>
                      <a:pt x="105" y="16"/>
                    </a:lnTo>
                    <a:lnTo>
                      <a:pt x="76" y="33"/>
                    </a:lnTo>
                    <a:lnTo>
                      <a:pt x="51" y="58"/>
                    </a:lnTo>
                    <a:lnTo>
                      <a:pt x="29" y="87"/>
                    </a:lnTo>
                    <a:lnTo>
                      <a:pt x="13" y="120"/>
                    </a:lnTo>
                    <a:lnTo>
                      <a:pt x="3" y="158"/>
                    </a:lnTo>
                    <a:lnTo>
                      <a:pt x="0"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3" name="Freeform 32"/>
              <p:cNvSpPr>
                <a:spLocks/>
              </p:cNvSpPr>
              <p:nvPr/>
            </p:nvSpPr>
            <p:spPr bwMode="auto">
              <a:xfrm>
                <a:off x="2999" y="1400"/>
                <a:ext cx="243" cy="286"/>
              </a:xfrm>
              <a:custGeom>
                <a:avLst/>
                <a:gdLst>
                  <a:gd name="T0" fmla="*/ 0 w 303"/>
                  <a:gd name="T1" fmla="*/ 20 h 356"/>
                  <a:gd name="T2" fmla="*/ 2 w 303"/>
                  <a:gd name="T3" fmla="*/ 16 h 356"/>
                  <a:gd name="T4" fmla="*/ 2 w 303"/>
                  <a:gd name="T5" fmla="*/ 12 h 356"/>
                  <a:gd name="T6" fmla="*/ 3 w 303"/>
                  <a:gd name="T7" fmla="*/ 9 h 356"/>
                  <a:gd name="T8" fmla="*/ 5 w 303"/>
                  <a:gd name="T9" fmla="*/ 6 h 356"/>
                  <a:gd name="T10" fmla="*/ 7 w 303"/>
                  <a:gd name="T11" fmla="*/ 3 h 356"/>
                  <a:gd name="T12" fmla="*/ 10 w 303"/>
                  <a:gd name="T13" fmla="*/ 2 h 356"/>
                  <a:gd name="T14" fmla="*/ 14 w 303"/>
                  <a:gd name="T15" fmla="*/ 2 h 356"/>
                  <a:gd name="T16" fmla="*/ 17 w 303"/>
                  <a:gd name="T17" fmla="*/ 0 h 356"/>
                  <a:gd name="T18" fmla="*/ 19 w 303"/>
                  <a:gd name="T19" fmla="*/ 2 h 356"/>
                  <a:gd name="T20" fmla="*/ 23 w 303"/>
                  <a:gd name="T21" fmla="*/ 2 h 356"/>
                  <a:gd name="T22" fmla="*/ 26 w 303"/>
                  <a:gd name="T23" fmla="*/ 3 h 356"/>
                  <a:gd name="T24" fmla="*/ 28 w 303"/>
                  <a:gd name="T25" fmla="*/ 6 h 356"/>
                  <a:gd name="T26" fmla="*/ 30 w 303"/>
                  <a:gd name="T27" fmla="*/ 9 h 356"/>
                  <a:gd name="T28" fmla="*/ 32 w 303"/>
                  <a:gd name="T29" fmla="*/ 12 h 356"/>
                  <a:gd name="T30" fmla="*/ 33 w 303"/>
                  <a:gd name="T31" fmla="*/ 16 h 356"/>
                  <a:gd name="T32" fmla="*/ 33 w 303"/>
                  <a:gd name="T33" fmla="*/ 20 h 356"/>
                  <a:gd name="T34" fmla="*/ 33 w 303"/>
                  <a:gd name="T35" fmla="*/ 25 h 356"/>
                  <a:gd name="T36" fmla="*/ 32 w 303"/>
                  <a:gd name="T37" fmla="*/ 28 h 356"/>
                  <a:gd name="T38" fmla="*/ 30 w 303"/>
                  <a:gd name="T39" fmla="*/ 31 h 356"/>
                  <a:gd name="T40" fmla="*/ 28 w 303"/>
                  <a:gd name="T41" fmla="*/ 34 h 356"/>
                  <a:gd name="T42" fmla="*/ 26 w 303"/>
                  <a:gd name="T43" fmla="*/ 37 h 356"/>
                  <a:gd name="T44" fmla="*/ 23 w 303"/>
                  <a:gd name="T45" fmla="*/ 38 h 356"/>
                  <a:gd name="T46" fmla="*/ 19 w 303"/>
                  <a:gd name="T47" fmla="*/ 39 h 356"/>
                  <a:gd name="T48" fmla="*/ 17 w 303"/>
                  <a:gd name="T49" fmla="*/ 40 h 356"/>
                  <a:gd name="T50" fmla="*/ 14 w 303"/>
                  <a:gd name="T51" fmla="*/ 39 h 356"/>
                  <a:gd name="T52" fmla="*/ 10 w 303"/>
                  <a:gd name="T53" fmla="*/ 38 h 356"/>
                  <a:gd name="T54" fmla="*/ 7 w 303"/>
                  <a:gd name="T55" fmla="*/ 37 h 356"/>
                  <a:gd name="T56" fmla="*/ 5 w 303"/>
                  <a:gd name="T57" fmla="*/ 34 h 356"/>
                  <a:gd name="T58" fmla="*/ 3 w 303"/>
                  <a:gd name="T59" fmla="*/ 31 h 356"/>
                  <a:gd name="T60" fmla="*/ 2 w 303"/>
                  <a:gd name="T61" fmla="*/ 28 h 356"/>
                  <a:gd name="T62" fmla="*/ 2 w 303"/>
                  <a:gd name="T63" fmla="*/ 25 h 356"/>
                  <a:gd name="T64" fmla="*/ 0 w 303"/>
                  <a:gd name="T65" fmla="*/ 2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356"/>
                  <a:gd name="T101" fmla="*/ 303 w 303"/>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356">
                    <a:moveTo>
                      <a:pt x="0" y="177"/>
                    </a:moveTo>
                    <a:lnTo>
                      <a:pt x="3" y="142"/>
                    </a:lnTo>
                    <a:lnTo>
                      <a:pt x="12" y="109"/>
                    </a:lnTo>
                    <a:lnTo>
                      <a:pt x="26" y="79"/>
                    </a:lnTo>
                    <a:lnTo>
                      <a:pt x="45" y="52"/>
                    </a:lnTo>
                    <a:lnTo>
                      <a:pt x="67" y="31"/>
                    </a:lnTo>
                    <a:lnTo>
                      <a:pt x="93" y="15"/>
                    </a:lnTo>
                    <a:lnTo>
                      <a:pt x="121" y="3"/>
                    </a:lnTo>
                    <a:lnTo>
                      <a:pt x="151" y="0"/>
                    </a:lnTo>
                    <a:lnTo>
                      <a:pt x="182" y="3"/>
                    </a:lnTo>
                    <a:lnTo>
                      <a:pt x="211" y="15"/>
                    </a:lnTo>
                    <a:lnTo>
                      <a:pt x="236" y="31"/>
                    </a:lnTo>
                    <a:lnTo>
                      <a:pt x="259" y="52"/>
                    </a:lnTo>
                    <a:lnTo>
                      <a:pt x="276" y="79"/>
                    </a:lnTo>
                    <a:lnTo>
                      <a:pt x="291" y="109"/>
                    </a:lnTo>
                    <a:lnTo>
                      <a:pt x="300" y="142"/>
                    </a:lnTo>
                    <a:lnTo>
                      <a:pt x="303" y="177"/>
                    </a:lnTo>
                    <a:lnTo>
                      <a:pt x="300" y="214"/>
                    </a:lnTo>
                    <a:lnTo>
                      <a:pt x="291" y="247"/>
                    </a:lnTo>
                    <a:lnTo>
                      <a:pt x="276" y="278"/>
                    </a:lnTo>
                    <a:lnTo>
                      <a:pt x="259" y="304"/>
                    </a:lnTo>
                    <a:lnTo>
                      <a:pt x="236" y="326"/>
                    </a:lnTo>
                    <a:lnTo>
                      <a:pt x="211" y="342"/>
                    </a:lnTo>
                    <a:lnTo>
                      <a:pt x="182" y="353"/>
                    </a:lnTo>
                    <a:lnTo>
                      <a:pt x="151" y="356"/>
                    </a:lnTo>
                    <a:lnTo>
                      <a:pt x="121" y="353"/>
                    </a:lnTo>
                    <a:lnTo>
                      <a:pt x="93" y="342"/>
                    </a:lnTo>
                    <a:lnTo>
                      <a:pt x="67" y="326"/>
                    </a:lnTo>
                    <a:lnTo>
                      <a:pt x="45" y="304"/>
                    </a:lnTo>
                    <a:lnTo>
                      <a:pt x="26" y="278"/>
                    </a:lnTo>
                    <a:lnTo>
                      <a:pt x="12" y="247"/>
                    </a:lnTo>
                    <a:lnTo>
                      <a:pt x="3" y="214"/>
                    </a:lnTo>
                    <a:lnTo>
                      <a:pt x="0" y="1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4" name="Freeform 33"/>
              <p:cNvSpPr>
                <a:spLocks/>
              </p:cNvSpPr>
              <p:nvPr/>
            </p:nvSpPr>
            <p:spPr bwMode="auto">
              <a:xfrm>
                <a:off x="3127" y="1444"/>
                <a:ext cx="77" cy="167"/>
              </a:xfrm>
              <a:custGeom>
                <a:avLst/>
                <a:gdLst>
                  <a:gd name="T0" fmla="*/ 0 w 95"/>
                  <a:gd name="T1" fmla="*/ 2 h 208"/>
                  <a:gd name="T2" fmla="*/ 2 w 95"/>
                  <a:gd name="T3" fmla="*/ 2 h 208"/>
                  <a:gd name="T4" fmla="*/ 2 w 95"/>
                  <a:gd name="T5" fmla="*/ 2 h 208"/>
                  <a:gd name="T6" fmla="*/ 2 w 95"/>
                  <a:gd name="T7" fmla="*/ 2 h 208"/>
                  <a:gd name="T8" fmla="*/ 3 w 95"/>
                  <a:gd name="T9" fmla="*/ 3 h 208"/>
                  <a:gd name="T10" fmla="*/ 4 w 95"/>
                  <a:gd name="T11" fmla="*/ 4 h 208"/>
                  <a:gd name="T12" fmla="*/ 6 w 95"/>
                  <a:gd name="T13" fmla="*/ 5 h 208"/>
                  <a:gd name="T14" fmla="*/ 6 w 95"/>
                  <a:gd name="T15" fmla="*/ 6 h 208"/>
                  <a:gd name="T16" fmla="*/ 8 w 95"/>
                  <a:gd name="T17" fmla="*/ 7 h 208"/>
                  <a:gd name="T18" fmla="*/ 9 w 95"/>
                  <a:gd name="T19" fmla="*/ 10 h 208"/>
                  <a:gd name="T20" fmla="*/ 9 w 95"/>
                  <a:gd name="T21" fmla="*/ 14 h 208"/>
                  <a:gd name="T22" fmla="*/ 8 w 95"/>
                  <a:gd name="T23" fmla="*/ 18 h 208"/>
                  <a:gd name="T24" fmla="*/ 6 w 95"/>
                  <a:gd name="T25" fmla="*/ 22 h 208"/>
                  <a:gd name="T26" fmla="*/ 8 w 95"/>
                  <a:gd name="T27" fmla="*/ 23 h 208"/>
                  <a:gd name="T28" fmla="*/ 10 w 95"/>
                  <a:gd name="T29" fmla="*/ 18 h 208"/>
                  <a:gd name="T30" fmla="*/ 12 w 95"/>
                  <a:gd name="T31" fmla="*/ 14 h 208"/>
                  <a:gd name="T32" fmla="*/ 11 w 95"/>
                  <a:gd name="T33" fmla="*/ 9 h 208"/>
                  <a:gd name="T34" fmla="*/ 10 w 95"/>
                  <a:gd name="T35" fmla="*/ 6 h 208"/>
                  <a:gd name="T36" fmla="*/ 9 w 95"/>
                  <a:gd name="T37" fmla="*/ 5 h 208"/>
                  <a:gd name="T38" fmla="*/ 7 w 95"/>
                  <a:gd name="T39" fmla="*/ 3 h 208"/>
                  <a:gd name="T40" fmla="*/ 6 w 95"/>
                  <a:gd name="T41" fmla="*/ 2 h 208"/>
                  <a:gd name="T42" fmla="*/ 4 w 95"/>
                  <a:gd name="T43" fmla="*/ 2 h 208"/>
                  <a:gd name="T44" fmla="*/ 2 w 95"/>
                  <a:gd name="T45" fmla="*/ 2 h 208"/>
                  <a:gd name="T46" fmla="*/ 2 w 95"/>
                  <a:gd name="T47" fmla="*/ 2 h 208"/>
                  <a:gd name="T48" fmla="*/ 2 w 95"/>
                  <a:gd name="T49" fmla="*/ 0 h 208"/>
                  <a:gd name="T50" fmla="*/ 2 w 95"/>
                  <a:gd name="T51" fmla="*/ 0 h 208"/>
                  <a:gd name="T52" fmla="*/ 0 w 95"/>
                  <a:gd name="T53" fmla="*/ 2 h 2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208"/>
                  <a:gd name="T83" fmla="*/ 95 w 95"/>
                  <a:gd name="T84" fmla="*/ 208 h 2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208">
                    <a:moveTo>
                      <a:pt x="0" y="19"/>
                    </a:moveTo>
                    <a:lnTo>
                      <a:pt x="3" y="19"/>
                    </a:lnTo>
                    <a:lnTo>
                      <a:pt x="7" y="21"/>
                    </a:lnTo>
                    <a:lnTo>
                      <a:pt x="16" y="24"/>
                    </a:lnTo>
                    <a:lnTo>
                      <a:pt x="26" y="28"/>
                    </a:lnTo>
                    <a:lnTo>
                      <a:pt x="36" y="34"/>
                    </a:lnTo>
                    <a:lnTo>
                      <a:pt x="47" y="42"/>
                    </a:lnTo>
                    <a:lnTo>
                      <a:pt x="57" y="51"/>
                    </a:lnTo>
                    <a:lnTo>
                      <a:pt x="66" y="64"/>
                    </a:lnTo>
                    <a:lnTo>
                      <a:pt x="73" y="92"/>
                    </a:lnTo>
                    <a:lnTo>
                      <a:pt x="73" y="122"/>
                    </a:lnTo>
                    <a:lnTo>
                      <a:pt x="64" y="159"/>
                    </a:lnTo>
                    <a:lnTo>
                      <a:pt x="47" y="199"/>
                    </a:lnTo>
                    <a:lnTo>
                      <a:pt x="66" y="208"/>
                    </a:lnTo>
                    <a:lnTo>
                      <a:pt x="84" y="163"/>
                    </a:lnTo>
                    <a:lnTo>
                      <a:pt x="95" y="122"/>
                    </a:lnTo>
                    <a:lnTo>
                      <a:pt x="93" y="86"/>
                    </a:lnTo>
                    <a:lnTo>
                      <a:pt x="83" y="56"/>
                    </a:lnTo>
                    <a:lnTo>
                      <a:pt x="73" y="40"/>
                    </a:lnTo>
                    <a:lnTo>
                      <a:pt x="61" y="28"/>
                    </a:lnTo>
                    <a:lnTo>
                      <a:pt x="48" y="18"/>
                    </a:lnTo>
                    <a:lnTo>
                      <a:pt x="35" y="10"/>
                    </a:lnTo>
                    <a:lnTo>
                      <a:pt x="23" y="6"/>
                    </a:lnTo>
                    <a:lnTo>
                      <a:pt x="13" y="2"/>
                    </a:lnTo>
                    <a:lnTo>
                      <a:pt x="7" y="0"/>
                    </a:lnTo>
                    <a:lnTo>
                      <a:pt x="4"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5" name="Freeform 34"/>
              <p:cNvSpPr>
                <a:spLocks/>
              </p:cNvSpPr>
              <p:nvPr/>
            </p:nvSpPr>
            <p:spPr bwMode="auto">
              <a:xfrm>
                <a:off x="3074" y="1506"/>
                <a:ext cx="72" cy="95"/>
              </a:xfrm>
              <a:custGeom>
                <a:avLst/>
                <a:gdLst>
                  <a:gd name="T0" fmla="*/ 0 w 90"/>
                  <a:gd name="T1" fmla="*/ 6 h 118"/>
                  <a:gd name="T2" fmla="*/ 2 w 90"/>
                  <a:gd name="T3" fmla="*/ 8 h 118"/>
                  <a:gd name="T4" fmla="*/ 2 w 90"/>
                  <a:gd name="T5" fmla="*/ 10 h 118"/>
                  <a:gd name="T6" fmla="*/ 2 w 90"/>
                  <a:gd name="T7" fmla="*/ 10 h 118"/>
                  <a:gd name="T8" fmla="*/ 2 w 90"/>
                  <a:gd name="T9" fmla="*/ 11 h 118"/>
                  <a:gd name="T10" fmla="*/ 2 w 90"/>
                  <a:gd name="T11" fmla="*/ 12 h 118"/>
                  <a:gd name="T12" fmla="*/ 3 w 90"/>
                  <a:gd name="T13" fmla="*/ 13 h 118"/>
                  <a:gd name="T14" fmla="*/ 4 w 90"/>
                  <a:gd name="T15" fmla="*/ 13 h 118"/>
                  <a:gd name="T16" fmla="*/ 5 w 90"/>
                  <a:gd name="T17" fmla="*/ 13 h 118"/>
                  <a:gd name="T18" fmla="*/ 6 w 90"/>
                  <a:gd name="T19" fmla="*/ 13 h 118"/>
                  <a:gd name="T20" fmla="*/ 7 w 90"/>
                  <a:gd name="T21" fmla="*/ 13 h 118"/>
                  <a:gd name="T22" fmla="*/ 7 w 90"/>
                  <a:gd name="T23" fmla="*/ 12 h 118"/>
                  <a:gd name="T24" fmla="*/ 9 w 90"/>
                  <a:gd name="T25" fmla="*/ 11 h 118"/>
                  <a:gd name="T26" fmla="*/ 9 w 90"/>
                  <a:gd name="T27" fmla="*/ 10 h 118"/>
                  <a:gd name="T28" fmla="*/ 9 w 90"/>
                  <a:gd name="T29" fmla="*/ 10 h 118"/>
                  <a:gd name="T30" fmla="*/ 10 w 90"/>
                  <a:gd name="T31" fmla="*/ 8 h 118"/>
                  <a:gd name="T32" fmla="*/ 10 w 90"/>
                  <a:gd name="T33" fmla="*/ 6 h 118"/>
                  <a:gd name="T34" fmla="*/ 10 w 90"/>
                  <a:gd name="T35" fmla="*/ 5 h 118"/>
                  <a:gd name="T36" fmla="*/ 9 w 90"/>
                  <a:gd name="T37" fmla="*/ 4 h 118"/>
                  <a:gd name="T38" fmla="*/ 9 w 90"/>
                  <a:gd name="T39" fmla="*/ 3 h 118"/>
                  <a:gd name="T40" fmla="*/ 9 w 90"/>
                  <a:gd name="T41" fmla="*/ 2 h 118"/>
                  <a:gd name="T42" fmla="*/ 7 w 90"/>
                  <a:gd name="T43" fmla="*/ 2 h 118"/>
                  <a:gd name="T44" fmla="*/ 7 w 90"/>
                  <a:gd name="T45" fmla="*/ 2 h 118"/>
                  <a:gd name="T46" fmla="*/ 6 w 90"/>
                  <a:gd name="T47" fmla="*/ 2 h 118"/>
                  <a:gd name="T48" fmla="*/ 5 w 90"/>
                  <a:gd name="T49" fmla="*/ 0 h 118"/>
                  <a:gd name="T50" fmla="*/ 4 w 90"/>
                  <a:gd name="T51" fmla="*/ 2 h 118"/>
                  <a:gd name="T52" fmla="*/ 3 w 90"/>
                  <a:gd name="T53" fmla="*/ 2 h 118"/>
                  <a:gd name="T54" fmla="*/ 2 w 90"/>
                  <a:gd name="T55" fmla="*/ 2 h 118"/>
                  <a:gd name="T56" fmla="*/ 2 w 90"/>
                  <a:gd name="T57" fmla="*/ 2 h 118"/>
                  <a:gd name="T58" fmla="*/ 2 w 90"/>
                  <a:gd name="T59" fmla="*/ 3 h 118"/>
                  <a:gd name="T60" fmla="*/ 2 w 90"/>
                  <a:gd name="T61" fmla="*/ 4 h 118"/>
                  <a:gd name="T62" fmla="*/ 2 w 90"/>
                  <a:gd name="T63" fmla="*/ 5 h 118"/>
                  <a:gd name="T64" fmla="*/ 0 w 90"/>
                  <a:gd name="T65" fmla="*/ 6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118"/>
                  <a:gd name="T101" fmla="*/ 90 w 90"/>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118">
                    <a:moveTo>
                      <a:pt x="0" y="60"/>
                    </a:moveTo>
                    <a:lnTo>
                      <a:pt x="2" y="71"/>
                    </a:lnTo>
                    <a:lnTo>
                      <a:pt x="3" y="83"/>
                    </a:lnTo>
                    <a:lnTo>
                      <a:pt x="8" y="92"/>
                    </a:lnTo>
                    <a:lnTo>
                      <a:pt x="13" y="101"/>
                    </a:lnTo>
                    <a:lnTo>
                      <a:pt x="21" y="108"/>
                    </a:lnTo>
                    <a:lnTo>
                      <a:pt x="28" y="114"/>
                    </a:lnTo>
                    <a:lnTo>
                      <a:pt x="37" y="117"/>
                    </a:lnTo>
                    <a:lnTo>
                      <a:pt x="45" y="118"/>
                    </a:lnTo>
                    <a:lnTo>
                      <a:pt x="54" y="117"/>
                    </a:lnTo>
                    <a:lnTo>
                      <a:pt x="63" y="114"/>
                    </a:lnTo>
                    <a:lnTo>
                      <a:pt x="70" y="108"/>
                    </a:lnTo>
                    <a:lnTo>
                      <a:pt x="77" y="101"/>
                    </a:lnTo>
                    <a:lnTo>
                      <a:pt x="83" y="92"/>
                    </a:lnTo>
                    <a:lnTo>
                      <a:pt x="87" y="83"/>
                    </a:lnTo>
                    <a:lnTo>
                      <a:pt x="89" y="71"/>
                    </a:lnTo>
                    <a:lnTo>
                      <a:pt x="90" y="60"/>
                    </a:lnTo>
                    <a:lnTo>
                      <a:pt x="89" y="48"/>
                    </a:lnTo>
                    <a:lnTo>
                      <a:pt x="87" y="37"/>
                    </a:lnTo>
                    <a:lnTo>
                      <a:pt x="83" y="26"/>
                    </a:lnTo>
                    <a:lnTo>
                      <a:pt x="77" y="18"/>
                    </a:lnTo>
                    <a:lnTo>
                      <a:pt x="70" y="10"/>
                    </a:lnTo>
                    <a:lnTo>
                      <a:pt x="63" y="5"/>
                    </a:lnTo>
                    <a:lnTo>
                      <a:pt x="54" y="2"/>
                    </a:lnTo>
                    <a:lnTo>
                      <a:pt x="45" y="0"/>
                    </a:lnTo>
                    <a:lnTo>
                      <a:pt x="37" y="2"/>
                    </a:lnTo>
                    <a:lnTo>
                      <a:pt x="28" y="5"/>
                    </a:lnTo>
                    <a:lnTo>
                      <a:pt x="21" y="10"/>
                    </a:lnTo>
                    <a:lnTo>
                      <a:pt x="13" y="18"/>
                    </a:lnTo>
                    <a:lnTo>
                      <a:pt x="8" y="26"/>
                    </a:lnTo>
                    <a:lnTo>
                      <a:pt x="3" y="37"/>
                    </a:lnTo>
                    <a:lnTo>
                      <a:pt x="2" y="48"/>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6" name="Freeform 35"/>
              <p:cNvSpPr>
                <a:spLocks/>
              </p:cNvSpPr>
              <p:nvPr/>
            </p:nvSpPr>
            <p:spPr bwMode="auto">
              <a:xfrm>
                <a:off x="3082" y="1514"/>
                <a:ext cx="56" cy="79"/>
              </a:xfrm>
              <a:custGeom>
                <a:avLst/>
                <a:gdLst>
                  <a:gd name="T0" fmla="*/ 0 w 70"/>
                  <a:gd name="T1" fmla="*/ 6 h 98"/>
                  <a:gd name="T2" fmla="*/ 2 w 70"/>
                  <a:gd name="T3" fmla="*/ 3 h 98"/>
                  <a:gd name="T4" fmla="*/ 2 w 70"/>
                  <a:gd name="T5" fmla="*/ 2 h 98"/>
                  <a:gd name="T6" fmla="*/ 2 w 70"/>
                  <a:gd name="T7" fmla="*/ 2 h 98"/>
                  <a:gd name="T8" fmla="*/ 4 w 70"/>
                  <a:gd name="T9" fmla="*/ 0 h 98"/>
                  <a:gd name="T10" fmla="*/ 5 w 70"/>
                  <a:gd name="T11" fmla="*/ 2 h 98"/>
                  <a:gd name="T12" fmla="*/ 6 w 70"/>
                  <a:gd name="T13" fmla="*/ 2 h 98"/>
                  <a:gd name="T14" fmla="*/ 7 w 70"/>
                  <a:gd name="T15" fmla="*/ 3 h 98"/>
                  <a:gd name="T16" fmla="*/ 7 w 70"/>
                  <a:gd name="T17" fmla="*/ 6 h 98"/>
                  <a:gd name="T18" fmla="*/ 7 w 70"/>
                  <a:gd name="T19" fmla="*/ 8 h 98"/>
                  <a:gd name="T20" fmla="*/ 6 w 70"/>
                  <a:gd name="T21" fmla="*/ 10 h 98"/>
                  <a:gd name="T22" fmla="*/ 5 w 70"/>
                  <a:gd name="T23" fmla="*/ 10 h 98"/>
                  <a:gd name="T24" fmla="*/ 4 w 70"/>
                  <a:gd name="T25" fmla="*/ 12 h 98"/>
                  <a:gd name="T26" fmla="*/ 2 w 70"/>
                  <a:gd name="T27" fmla="*/ 10 h 98"/>
                  <a:gd name="T28" fmla="*/ 2 w 70"/>
                  <a:gd name="T29" fmla="*/ 10 h 98"/>
                  <a:gd name="T30" fmla="*/ 2 w 70"/>
                  <a:gd name="T31" fmla="*/ 8 h 98"/>
                  <a:gd name="T32" fmla="*/ 0 w 70"/>
                  <a:gd name="T33" fmla="*/ 6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98"/>
                  <a:gd name="T53" fmla="*/ 70 w 70"/>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98">
                    <a:moveTo>
                      <a:pt x="0" y="50"/>
                    </a:moveTo>
                    <a:lnTo>
                      <a:pt x="3" y="31"/>
                    </a:lnTo>
                    <a:lnTo>
                      <a:pt x="11" y="15"/>
                    </a:lnTo>
                    <a:lnTo>
                      <a:pt x="21" y="5"/>
                    </a:lnTo>
                    <a:lnTo>
                      <a:pt x="35" y="0"/>
                    </a:lnTo>
                    <a:lnTo>
                      <a:pt x="48" y="5"/>
                    </a:lnTo>
                    <a:lnTo>
                      <a:pt x="60" y="15"/>
                    </a:lnTo>
                    <a:lnTo>
                      <a:pt x="67" y="31"/>
                    </a:lnTo>
                    <a:lnTo>
                      <a:pt x="70" y="50"/>
                    </a:lnTo>
                    <a:lnTo>
                      <a:pt x="67" y="69"/>
                    </a:lnTo>
                    <a:lnTo>
                      <a:pt x="60" y="83"/>
                    </a:lnTo>
                    <a:lnTo>
                      <a:pt x="48" y="93"/>
                    </a:lnTo>
                    <a:lnTo>
                      <a:pt x="35" y="98"/>
                    </a:lnTo>
                    <a:lnTo>
                      <a:pt x="21" y="93"/>
                    </a:lnTo>
                    <a:lnTo>
                      <a:pt x="11" y="83"/>
                    </a:lnTo>
                    <a:lnTo>
                      <a:pt x="3" y="69"/>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5858" name="Text Box 36"/>
          <p:cNvSpPr txBox="1">
            <a:spLocks noChangeArrowheads="1"/>
          </p:cNvSpPr>
          <p:nvPr/>
        </p:nvSpPr>
        <p:spPr bwMode="auto">
          <a:xfrm>
            <a:off x="3702050" y="2503488"/>
            <a:ext cx="10429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role:</a:t>
            </a:r>
            <a:br>
              <a:rPr lang="en-US" sz="1800">
                <a:solidFill>
                  <a:schemeClr val="bg1"/>
                </a:solidFill>
              </a:rPr>
            </a:br>
            <a:r>
              <a:rPr lang="en-US" sz="1800">
                <a:solidFill>
                  <a:schemeClr val="bg1"/>
                </a:solidFill>
              </a:rPr>
              <a:t>primary</a:t>
            </a:r>
            <a:br>
              <a:rPr lang="en-US" sz="1800">
                <a:solidFill>
                  <a:schemeClr val="bg1"/>
                </a:solidFill>
              </a:rPr>
            </a:br>
            <a:r>
              <a:rPr lang="en-US" sz="1800">
                <a:solidFill>
                  <a:schemeClr val="bg1"/>
                </a:solidFill>
              </a:rPr>
              <a:t>doctor</a:t>
            </a:r>
          </a:p>
        </p:txBody>
      </p:sp>
      <p:sp>
        <p:nvSpPr>
          <p:cNvPr id="2" name="Rectangle 1"/>
          <p:cNvSpPr/>
          <p:nvPr/>
        </p:nvSpPr>
        <p:spPr bwMode="auto">
          <a:xfrm>
            <a:off x="5449490" y="3750468"/>
            <a:ext cx="2992004" cy="3040857"/>
          </a:xfrm>
          <a:prstGeom prst="rect">
            <a:avLst/>
          </a:prstGeom>
          <a:noFill/>
          <a:ln w="19050" algn="ctr">
            <a:solidFill>
              <a:srgbClr val="3366FF"/>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p>
        </p:txBody>
      </p:sp>
      <p:sp>
        <p:nvSpPr>
          <p:cNvPr id="41" name="Rectangle 40"/>
          <p:cNvSpPr/>
          <p:nvPr/>
        </p:nvSpPr>
        <p:spPr bwMode="auto">
          <a:xfrm>
            <a:off x="5449490" y="616743"/>
            <a:ext cx="3651327" cy="3040857"/>
          </a:xfrm>
          <a:prstGeom prst="rect">
            <a:avLst/>
          </a:prstGeom>
          <a:noFill/>
          <a:ln w="19050" algn="ctr">
            <a:solidFill>
              <a:srgbClr val="7030A0"/>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p>
        </p:txBody>
      </p:sp>
      <p:pic>
        <p:nvPicPr>
          <p:cNvPr id="4" name="Picture 3"/>
          <p:cNvPicPr>
            <a:picLocks noChangeAspect="1"/>
          </p:cNvPicPr>
          <p:nvPr/>
        </p:nvPicPr>
        <p:blipFill>
          <a:blip r:embed="rId5"/>
          <a:stretch>
            <a:fillRect/>
          </a:stretch>
        </p:blipFill>
        <p:spPr>
          <a:xfrm>
            <a:off x="5469301" y="634698"/>
            <a:ext cx="3622312" cy="3022902"/>
          </a:xfrm>
          <a:prstGeom prst="rect">
            <a:avLst/>
          </a:prstGeom>
        </p:spPr>
      </p:pic>
      <p:pic>
        <p:nvPicPr>
          <p:cNvPr id="5" name="Picture 4"/>
          <p:cNvPicPr>
            <a:picLocks noChangeAspect="1"/>
          </p:cNvPicPr>
          <p:nvPr/>
        </p:nvPicPr>
        <p:blipFill>
          <a:blip r:embed="rId6"/>
          <a:stretch>
            <a:fillRect/>
          </a:stretch>
        </p:blipFill>
        <p:spPr>
          <a:xfrm>
            <a:off x="5456237" y="3744913"/>
            <a:ext cx="2979738" cy="3046412"/>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Lesson outline</a:t>
            </a:r>
          </a:p>
        </p:txBody>
      </p:sp>
      <p:sp>
        <p:nvSpPr>
          <p:cNvPr id="36867" name="Rectangle 3"/>
          <p:cNvSpPr>
            <a:spLocks noGrp="1" noChangeArrowheads="1"/>
          </p:cNvSpPr>
          <p:nvPr>
            <p:ph idx="1"/>
          </p:nvPr>
        </p:nvSpPr>
        <p:spPr/>
        <p:txBody>
          <a:bodyPr/>
          <a:lstStyle/>
          <a:p>
            <a:pPr>
              <a:lnSpc>
                <a:spcPct val="150000"/>
              </a:lnSpc>
            </a:pPr>
            <a:r>
              <a:rPr lang="en-US" sz="2800" smtClean="0">
                <a:solidFill>
                  <a:srgbClr val="C0C0C0"/>
                </a:solidFill>
              </a:rPr>
              <a:t>Contact basics</a:t>
            </a:r>
          </a:p>
          <a:p>
            <a:pPr>
              <a:lnSpc>
                <a:spcPct val="150000"/>
              </a:lnSpc>
            </a:pPr>
            <a:r>
              <a:rPr lang="en-US" sz="2800" smtClean="0">
                <a:solidFill>
                  <a:srgbClr val="C0C0C0"/>
                </a:solidFill>
              </a:rPr>
              <a:t>Contact roles</a:t>
            </a:r>
          </a:p>
          <a:p>
            <a:pPr>
              <a:lnSpc>
                <a:spcPct val="150000"/>
              </a:lnSpc>
            </a:pPr>
            <a:r>
              <a:rPr lang="en-US" sz="2800" smtClean="0">
                <a:solidFill>
                  <a:srgbClr val="C0C0C0"/>
                </a:solidFill>
              </a:rPr>
              <a:t>Categorizing contact</a:t>
            </a:r>
          </a:p>
          <a:p>
            <a:pPr>
              <a:lnSpc>
                <a:spcPct val="150000"/>
              </a:lnSpc>
            </a:pPr>
            <a:r>
              <a:rPr lang="en-US" sz="2800" smtClean="0">
                <a:solidFill>
                  <a:srgbClr val="C0C0C0"/>
                </a:solidFill>
              </a:rPr>
              <a:t>Contact role configuration</a:t>
            </a:r>
          </a:p>
          <a:p>
            <a:pPr>
              <a:lnSpc>
                <a:spcPct val="150000"/>
              </a:lnSpc>
            </a:pPr>
            <a:r>
              <a:rPr lang="en-US" sz="2800" smtClean="0"/>
              <a:t>Contact role type constraints</a:t>
            </a:r>
          </a:p>
          <a:p>
            <a:pPr>
              <a:lnSpc>
                <a:spcPct val="150000"/>
              </a:lnSpc>
            </a:pPr>
            <a:r>
              <a:rPr lang="en-US" sz="2800" smtClean="0">
                <a:solidFill>
                  <a:srgbClr val="C0C0C0"/>
                </a:solidFill>
              </a:rPr>
              <a:t>Entity role constraints</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xfrm>
            <a:off x="495300" y="115888"/>
            <a:ext cx="8318500" cy="742950"/>
          </a:xfrm>
        </p:spPr>
        <p:txBody>
          <a:bodyPr/>
          <a:lstStyle/>
          <a:p>
            <a:pPr eaLnBrk="1" hangingPunct="1"/>
            <a:r>
              <a:rPr lang="en-US" smtClean="0"/>
              <a:t>Contact role type constraints in the user interface</a:t>
            </a:r>
          </a:p>
        </p:txBody>
      </p:sp>
      <p:sp>
        <p:nvSpPr>
          <p:cNvPr id="37892" name="Rectangle 4"/>
          <p:cNvSpPr>
            <a:spLocks noGrp="1" noChangeArrowheads="1"/>
          </p:cNvSpPr>
          <p:nvPr>
            <p:ph idx="1"/>
          </p:nvPr>
        </p:nvSpPr>
        <p:spPr>
          <a:xfrm>
            <a:off x="519113" y="5223641"/>
            <a:ext cx="8318500" cy="1166047"/>
          </a:xfrm>
        </p:spPr>
        <p:txBody>
          <a:bodyPr/>
          <a:lstStyle/>
          <a:p>
            <a:r>
              <a:rPr lang="en-US" dirty="0" smtClean="0"/>
              <a:t>Prevents user from assigning given role to contact of given subtype</a:t>
            </a:r>
          </a:p>
          <a:p>
            <a:pPr lvl="1"/>
            <a:r>
              <a:rPr lang="en-US" dirty="0" smtClean="0"/>
              <a:t>Role appears in dropdown, but attempts to save contact fail</a:t>
            </a:r>
          </a:p>
        </p:txBody>
      </p:sp>
      <p:pic>
        <p:nvPicPr>
          <p:cNvPr id="2" name="Picture 1"/>
          <p:cNvPicPr>
            <a:picLocks noChangeAspect="1"/>
          </p:cNvPicPr>
          <p:nvPr/>
        </p:nvPicPr>
        <p:blipFill>
          <a:blip r:embed="rId3"/>
          <a:stretch>
            <a:fillRect/>
          </a:stretch>
        </p:blipFill>
        <p:spPr>
          <a:xfrm>
            <a:off x="1839310" y="987972"/>
            <a:ext cx="5286704" cy="4151587"/>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Contact role type constraint configuration</a:t>
            </a:r>
          </a:p>
        </p:txBody>
      </p:sp>
      <p:sp>
        <p:nvSpPr>
          <p:cNvPr id="38915" name="Rectangle 3"/>
          <p:cNvSpPr>
            <a:spLocks noGrp="1" noChangeArrowheads="1"/>
          </p:cNvSpPr>
          <p:nvPr>
            <p:ph idx="1"/>
          </p:nvPr>
        </p:nvSpPr>
        <p:spPr>
          <a:xfrm>
            <a:off x="519113" y="5402316"/>
            <a:ext cx="8318500" cy="998483"/>
          </a:xfrm>
        </p:spPr>
        <p:txBody>
          <a:bodyPr/>
          <a:lstStyle/>
          <a:p>
            <a:r>
              <a:rPr lang="en-US" dirty="0"/>
              <a:t>Contact role constraints are configured in entityroleconstraints-config.xml</a:t>
            </a:r>
            <a:endParaRPr lang="en-US" dirty="0" smtClean="0"/>
          </a:p>
        </p:txBody>
      </p:sp>
      <p:pic>
        <p:nvPicPr>
          <p:cNvPr id="2" name="Picture 1"/>
          <p:cNvPicPr>
            <a:picLocks noChangeAspect="1"/>
          </p:cNvPicPr>
          <p:nvPr/>
        </p:nvPicPr>
        <p:blipFill>
          <a:blip r:embed="rId3"/>
          <a:stretch>
            <a:fillRect/>
          </a:stretch>
        </p:blipFill>
        <p:spPr>
          <a:xfrm>
            <a:off x="519113" y="630619"/>
            <a:ext cx="8404170" cy="4656083"/>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Lesson outline</a:t>
            </a:r>
          </a:p>
        </p:txBody>
      </p:sp>
      <p:sp>
        <p:nvSpPr>
          <p:cNvPr id="39939" name="Rectangle 3"/>
          <p:cNvSpPr>
            <a:spLocks noGrp="1" noChangeArrowheads="1"/>
          </p:cNvSpPr>
          <p:nvPr>
            <p:ph idx="1"/>
          </p:nvPr>
        </p:nvSpPr>
        <p:spPr/>
        <p:txBody>
          <a:bodyPr/>
          <a:lstStyle/>
          <a:p>
            <a:pPr>
              <a:lnSpc>
                <a:spcPct val="150000"/>
              </a:lnSpc>
            </a:pPr>
            <a:r>
              <a:rPr lang="en-US" sz="2800" dirty="0" smtClean="0">
                <a:solidFill>
                  <a:srgbClr val="C0C0C0"/>
                </a:solidFill>
              </a:rPr>
              <a:t>Contact basics</a:t>
            </a:r>
          </a:p>
          <a:p>
            <a:pPr>
              <a:lnSpc>
                <a:spcPct val="150000"/>
              </a:lnSpc>
            </a:pPr>
            <a:r>
              <a:rPr lang="en-US" sz="2800" dirty="0" smtClean="0">
                <a:solidFill>
                  <a:srgbClr val="C0C0C0"/>
                </a:solidFill>
              </a:rPr>
              <a:t>Contact roles</a:t>
            </a:r>
          </a:p>
          <a:p>
            <a:pPr>
              <a:lnSpc>
                <a:spcPct val="150000"/>
              </a:lnSpc>
            </a:pPr>
            <a:r>
              <a:rPr lang="en-US" sz="2800" dirty="0" smtClean="0">
                <a:solidFill>
                  <a:srgbClr val="C0C0C0"/>
                </a:solidFill>
              </a:rPr>
              <a:t>Categorizing contact</a:t>
            </a:r>
          </a:p>
          <a:p>
            <a:pPr>
              <a:lnSpc>
                <a:spcPct val="150000"/>
              </a:lnSpc>
            </a:pPr>
            <a:r>
              <a:rPr lang="en-US" sz="2800" dirty="0" smtClean="0">
                <a:solidFill>
                  <a:srgbClr val="C0C0C0"/>
                </a:solidFill>
              </a:rPr>
              <a:t>Contact role configuration</a:t>
            </a:r>
          </a:p>
          <a:p>
            <a:pPr>
              <a:lnSpc>
                <a:spcPct val="150000"/>
              </a:lnSpc>
            </a:pPr>
            <a:r>
              <a:rPr lang="en-US" sz="2800" dirty="0" smtClean="0">
                <a:solidFill>
                  <a:srgbClr val="C0C0C0"/>
                </a:solidFill>
              </a:rPr>
              <a:t>Contact role type constraints</a:t>
            </a:r>
          </a:p>
          <a:p>
            <a:pPr>
              <a:lnSpc>
                <a:spcPct val="150000"/>
              </a:lnSpc>
            </a:pPr>
            <a:r>
              <a:rPr lang="en-US" sz="2800" dirty="0" smtClean="0"/>
              <a:t>Entity role constraints</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4395788" y="2551113"/>
            <a:ext cx="688975" cy="688975"/>
            <a:chOff x="1350" y="686"/>
            <a:chExt cx="1132" cy="1132"/>
          </a:xfrm>
        </p:grpSpPr>
        <p:sp>
          <p:nvSpPr>
            <p:cNvPr id="41287" name="AutoShape 3"/>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288" name="Picture 4"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3" name="Rectangle 5"/>
          <p:cNvSpPr>
            <a:spLocks noGrp="1" noChangeArrowheads="1"/>
          </p:cNvSpPr>
          <p:nvPr>
            <p:ph type="title"/>
          </p:nvPr>
        </p:nvSpPr>
        <p:spPr/>
        <p:txBody>
          <a:bodyPr/>
          <a:lstStyle/>
          <a:p>
            <a:pPr eaLnBrk="1" hangingPunct="1"/>
            <a:r>
              <a:rPr lang="en-US" smtClean="0"/>
              <a:t>Entity role constraints</a:t>
            </a:r>
          </a:p>
        </p:txBody>
      </p:sp>
      <p:sp>
        <p:nvSpPr>
          <p:cNvPr id="40964" name="Rectangle 6"/>
          <p:cNvSpPr>
            <a:spLocks noGrp="1" noChangeArrowheads="1"/>
          </p:cNvSpPr>
          <p:nvPr>
            <p:ph idx="1"/>
          </p:nvPr>
        </p:nvSpPr>
        <p:spPr>
          <a:xfrm>
            <a:off x="495300" y="966788"/>
            <a:ext cx="8318500" cy="1958975"/>
          </a:xfrm>
        </p:spPr>
        <p:txBody>
          <a:bodyPr/>
          <a:lstStyle/>
          <a:p>
            <a:r>
              <a:rPr lang="en-US" smtClean="0"/>
              <a:t>For a given type of "related to" entity, a role can be:</a:t>
            </a:r>
          </a:p>
          <a:p>
            <a:pPr lvl="1"/>
            <a:r>
              <a:rPr lang="en-US" smtClean="0"/>
              <a:t>Not allowed</a:t>
            </a:r>
          </a:p>
          <a:p>
            <a:pPr lvl="1"/>
            <a:r>
              <a:rPr lang="en-US" smtClean="0"/>
              <a:t>Unlimited</a:t>
            </a:r>
          </a:p>
        </p:txBody>
      </p:sp>
      <p:sp>
        <p:nvSpPr>
          <p:cNvPr id="40965" name="Rectangle 7"/>
          <p:cNvSpPr>
            <a:spLocks noChangeArrowheads="1"/>
          </p:cNvSpPr>
          <p:nvPr/>
        </p:nvSpPr>
        <p:spPr bwMode="auto">
          <a:xfrm>
            <a:off x="3030538" y="1395413"/>
            <a:ext cx="56419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628650" lvl="1" indent="-228600" algn="l" eaLnBrk="0" hangingPunct="0">
              <a:spcBef>
                <a:spcPct val="20000"/>
              </a:spcBef>
              <a:spcAft>
                <a:spcPct val="0"/>
              </a:spcAft>
              <a:buClr>
                <a:srgbClr val="0146AD"/>
              </a:buClr>
              <a:buSzPct val="90000"/>
            </a:pPr>
            <a:r>
              <a:rPr lang="en-US" sz="2200" b="0">
                <a:solidFill>
                  <a:srgbClr val="0033CC"/>
                </a:solidFill>
              </a:rPr>
              <a:t>-</a:t>
            </a:r>
            <a:r>
              <a:rPr lang="en-US" sz="2200" b="0">
                <a:solidFill>
                  <a:schemeClr val="bg1"/>
                </a:solidFill>
              </a:rPr>
              <a:t> Limited to at least one, at most one, or exactly one contact</a:t>
            </a:r>
          </a:p>
        </p:txBody>
      </p:sp>
      <p:grpSp>
        <p:nvGrpSpPr>
          <p:cNvPr id="40966" name="Group 8"/>
          <p:cNvGrpSpPr>
            <a:grpSpLocks/>
          </p:cNvGrpSpPr>
          <p:nvPr/>
        </p:nvGrpSpPr>
        <p:grpSpPr bwMode="auto">
          <a:xfrm>
            <a:off x="1498600" y="2552700"/>
            <a:ext cx="820738" cy="742950"/>
            <a:chOff x="2780" y="1585"/>
            <a:chExt cx="668" cy="605"/>
          </a:xfrm>
        </p:grpSpPr>
        <p:sp>
          <p:nvSpPr>
            <p:cNvPr id="41283" name="AutoShape 9"/>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p>
          </p:txBody>
        </p:sp>
        <p:grpSp>
          <p:nvGrpSpPr>
            <p:cNvPr id="41284" name="Group 10"/>
            <p:cNvGrpSpPr>
              <a:grpSpLocks/>
            </p:cNvGrpSpPr>
            <p:nvPr/>
          </p:nvGrpSpPr>
          <p:grpSpPr bwMode="auto">
            <a:xfrm flipH="1">
              <a:off x="3089" y="1738"/>
              <a:ext cx="359" cy="452"/>
              <a:chOff x="4325" y="1984"/>
              <a:chExt cx="359" cy="452"/>
            </a:xfrm>
          </p:grpSpPr>
          <p:sp>
            <p:nvSpPr>
              <p:cNvPr id="41285" name="Freeform 11"/>
              <p:cNvSpPr>
                <a:spLocks/>
              </p:cNvSpPr>
              <p:nvPr/>
            </p:nvSpPr>
            <p:spPr bwMode="auto">
              <a:xfrm>
                <a:off x="4325" y="1984"/>
                <a:ext cx="359" cy="452"/>
              </a:xfrm>
              <a:custGeom>
                <a:avLst/>
                <a:gdLst>
                  <a:gd name="T0" fmla="*/ 1 w 717"/>
                  <a:gd name="T1" fmla="*/ 0 h 906"/>
                  <a:gd name="T2" fmla="*/ 1 w 717"/>
                  <a:gd name="T3" fmla="*/ 0 h 906"/>
                  <a:gd name="T4" fmla="*/ 1 w 717"/>
                  <a:gd name="T5" fmla="*/ 0 h 906"/>
                  <a:gd name="T6" fmla="*/ 1 w 717"/>
                  <a:gd name="T7" fmla="*/ 0 h 906"/>
                  <a:gd name="T8" fmla="*/ 1 w 717"/>
                  <a:gd name="T9" fmla="*/ 0 h 906"/>
                  <a:gd name="T10" fmla="*/ 1 w 717"/>
                  <a:gd name="T11" fmla="*/ 0 h 906"/>
                  <a:gd name="T12" fmla="*/ 1 w 717"/>
                  <a:gd name="T13" fmla="*/ 0 h 906"/>
                  <a:gd name="T14" fmla="*/ 1 w 717"/>
                  <a:gd name="T15" fmla="*/ 0 h 906"/>
                  <a:gd name="T16" fmla="*/ 1 w 717"/>
                  <a:gd name="T17" fmla="*/ 0 h 906"/>
                  <a:gd name="T18" fmla="*/ 1 w 717"/>
                  <a:gd name="T19" fmla="*/ 0 h 906"/>
                  <a:gd name="T20" fmla="*/ 1 w 717"/>
                  <a:gd name="T21" fmla="*/ 0 h 906"/>
                  <a:gd name="T22" fmla="*/ 1 w 717"/>
                  <a:gd name="T23" fmla="*/ 0 h 906"/>
                  <a:gd name="T24" fmla="*/ 0 w 717"/>
                  <a:gd name="T25" fmla="*/ 0 h 906"/>
                  <a:gd name="T26" fmla="*/ 0 w 717"/>
                  <a:gd name="T27" fmla="*/ 0 h 906"/>
                  <a:gd name="T28" fmla="*/ 1 w 717"/>
                  <a:gd name="T29" fmla="*/ 0 h 906"/>
                  <a:gd name="T30" fmla="*/ 1 w 717"/>
                  <a:gd name="T31" fmla="*/ 0 h 906"/>
                  <a:gd name="T32" fmla="*/ 1 w 717"/>
                  <a:gd name="T33" fmla="*/ 0 h 906"/>
                  <a:gd name="T34" fmla="*/ 1 w 717"/>
                  <a:gd name="T35" fmla="*/ 0 h 906"/>
                  <a:gd name="T36" fmla="*/ 1 w 717"/>
                  <a:gd name="T37" fmla="*/ 0 h 906"/>
                  <a:gd name="T38" fmla="*/ 1 w 717"/>
                  <a:gd name="T39" fmla="*/ 0 h 906"/>
                  <a:gd name="T40" fmla="*/ 1 w 717"/>
                  <a:gd name="T41" fmla="*/ 0 h 906"/>
                  <a:gd name="T42" fmla="*/ 1 w 717"/>
                  <a:gd name="T43" fmla="*/ 0 h 906"/>
                  <a:gd name="T44" fmla="*/ 1 w 717"/>
                  <a:gd name="T45" fmla="*/ 0 h 906"/>
                  <a:gd name="T46" fmla="*/ 1 w 717"/>
                  <a:gd name="T47" fmla="*/ 0 h 906"/>
                  <a:gd name="T48" fmla="*/ 1 w 717"/>
                  <a:gd name="T49" fmla="*/ 0 h 906"/>
                  <a:gd name="T50" fmla="*/ 1 w 717"/>
                  <a:gd name="T51" fmla="*/ 0 h 906"/>
                  <a:gd name="T52" fmla="*/ 1 w 717"/>
                  <a:gd name="T53" fmla="*/ 0 h 906"/>
                  <a:gd name="T54" fmla="*/ 1 w 717"/>
                  <a:gd name="T55" fmla="*/ 0 h 906"/>
                  <a:gd name="T56" fmla="*/ 1 w 717"/>
                  <a:gd name="T57" fmla="*/ 0 h 906"/>
                  <a:gd name="T58" fmla="*/ 1 w 717"/>
                  <a:gd name="T59" fmla="*/ 0 h 906"/>
                  <a:gd name="T60" fmla="*/ 1 w 717"/>
                  <a:gd name="T61" fmla="*/ 0 h 906"/>
                  <a:gd name="T62" fmla="*/ 1 w 717"/>
                  <a:gd name="T63" fmla="*/ 0 h 906"/>
                  <a:gd name="T64" fmla="*/ 1 w 717"/>
                  <a:gd name="T65" fmla="*/ 0 h 906"/>
                  <a:gd name="T66" fmla="*/ 1 w 717"/>
                  <a:gd name="T67" fmla="*/ 0 h 906"/>
                  <a:gd name="T68" fmla="*/ 1 w 717"/>
                  <a:gd name="T69" fmla="*/ 0 h 906"/>
                  <a:gd name="T70" fmla="*/ 1 w 717"/>
                  <a:gd name="T71" fmla="*/ 0 h 906"/>
                  <a:gd name="T72" fmla="*/ 1 w 717"/>
                  <a:gd name="T73" fmla="*/ 0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86" name="Freeform 12"/>
              <p:cNvSpPr>
                <a:spLocks/>
              </p:cNvSpPr>
              <p:nvPr/>
            </p:nvSpPr>
            <p:spPr bwMode="auto">
              <a:xfrm>
                <a:off x="4378" y="2075"/>
                <a:ext cx="281" cy="341"/>
              </a:xfrm>
              <a:custGeom>
                <a:avLst/>
                <a:gdLst>
                  <a:gd name="T0" fmla="*/ 1 w 562"/>
                  <a:gd name="T1" fmla="*/ 1 h 682"/>
                  <a:gd name="T2" fmla="*/ 1 w 562"/>
                  <a:gd name="T3" fmla="*/ 1 h 682"/>
                  <a:gd name="T4" fmla="*/ 1 w 562"/>
                  <a:gd name="T5" fmla="*/ 1 h 682"/>
                  <a:gd name="T6" fmla="*/ 1 w 562"/>
                  <a:gd name="T7" fmla="*/ 1 h 682"/>
                  <a:gd name="T8" fmla="*/ 1 w 562"/>
                  <a:gd name="T9" fmla="*/ 1 h 682"/>
                  <a:gd name="T10" fmla="*/ 1 w 562"/>
                  <a:gd name="T11" fmla="*/ 1 h 682"/>
                  <a:gd name="T12" fmla="*/ 1 w 562"/>
                  <a:gd name="T13" fmla="*/ 1 h 682"/>
                  <a:gd name="T14" fmla="*/ 1 w 562"/>
                  <a:gd name="T15" fmla="*/ 1 h 682"/>
                  <a:gd name="T16" fmla="*/ 1 w 562"/>
                  <a:gd name="T17" fmla="*/ 1 h 682"/>
                  <a:gd name="T18" fmla="*/ 1 w 562"/>
                  <a:gd name="T19" fmla="*/ 1 h 682"/>
                  <a:gd name="T20" fmla="*/ 1 w 562"/>
                  <a:gd name="T21" fmla="*/ 1 h 682"/>
                  <a:gd name="T22" fmla="*/ 1 w 562"/>
                  <a:gd name="T23" fmla="*/ 1 h 682"/>
                  <a:gd name="T24" fmla="*/ 1 w 562"/>
                  <a:gd name="T25" fmla="*/ 1 h 682"/>
                  <a:gd name="T26" fmla="*/ 1 w 562"/>
                  <a:gd name="T27" fmla="*/ 1 h 682"/>
                  <a:gd name="T28" fmla="*/ 1 w 562"/>
                  <a:gd name="T29" fmla="*/ 1 h 682"/>
                  <a:gd name="T30" fmla="*/ 1 w 562"/>
                  <a:gd name="T31" fmla="*/ 1 h 682"/>
                  <a:gd name="T32" fmla="*/ 0 w 562"/>
                  <a:gd name="T33" fmla="*/ 1 h 682"/>
                  <a:gd name="T34" fmla="*/ 1 w 562"/>
                  <a:gd name="T35" fmla="*/ 0 h 682"/>
                  <a:gd name="T36" fmla="*/ 1 w 562"/>
                  <a:gd name="T37" fmla="*/ 1 h 682"/>
                  <a:gd name="T38" fmla="*/ 1 w 562"/>
                  <a:gd name="T39" fmla="*/ 1 h 682"/>
                  <a:gd name="T40" fmla="*/ 1 w 562"/>
                  <a:gd name="T41" fmla="*/ 1 h 682"/>
                  <a:gd name="T42" fmla="*/ 1 w 562"/>
                  <a:gd name="T43" fmla="*/ 1 h 682"/>
                  <a:gd name="T44" fmla="*/ 1 w 562"/>
                  <a:gd name="T45" fmla="*/ 1 h 682"/>
                  <a:gd name="T46" fmla="*/ 1 w 562"/>
                  <a:gd name="T47" fmla="*/ 1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0967" name="Text Box 13"/>
          <p:cNvSpPr txBox="1">
            <a:spLocks noChangeArrowheads="1"/>
          </p:cNvSpPr>
          <p:nvPr/>
        </p:nvSpPr>
        <p:spPr bwMode="auto">
          <a:xfrm>
            <a:off x="1249363" y="3262313"/>
            <a:ext cx="12049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reporter</a:t>
            </a:r>
          </a:p>
        </p:txBody>
      </p:sp>
      <p:grpSp>
        <p:nvGrpSpPr>
          <p:cNvPr id="40968" name="Group 14"/>
          <p:cNvGrpSpPr>
            <a:grpSpLocks/>
          </p:cNvGrpSpPr>
          <p:nvPr/>
        </p:nvGrpSpPr>
        <p:grpSpPr bwMode="auto">
          <a:xfrm>
            <a:off x="712788" y="3671888"/>
            <a:ext cx="850900" cy="627062"/>
            <a:chOff x="2083" y="1606"/>
            <a:chExt cx="1489" cy="1097"/>
          </a:xfrm>
        </p:grpSpPr>
        <p:sp>
          <p:nvSpPr>
            <p:cNvPr id="41250" name="Rectangle 15"/>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41251" name="Freeform 16"/>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252" name="Freeform 17"/>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253" name="Freeform 18"/>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254" name="Freeform 19"/>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255" name="Rectangle 20"/>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41256" name="Rectangle 21"/>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257" name="AutoShape 22"/>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41258" name="Freeform 23"/>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259" name="Freeform 24"/>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260" name="Rectangle 25"/>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261" name="Rectangle 26"/>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262" name="Rectangle 27"/>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41263" name="Group 28"/>
            <p:cNvGrpSpPr>
              <a:grpSpLocks/>
            </p:cNvGrpSpPr>
            <p:nvPr/>
          </p:nvGrpSpPr>
          <p:grpSpPr bwMode="auto">
            <a:xfrm>
              <a:off x="2221" y="1871"/>
              <a:ext cx="518" cy="782"/>
              <a:chOff x="2400" y="1656"/>
              <a:chExt cx="752" cy="1136"/>
            </a:xfrm>
          </p:grpSpPr>
          <p:sp>
            <p:nvSpPr>
              <p:cNvPr id="41276" name="Freeform 2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277" name="Freeform 3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8" name="Freeform 3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9" name="Freeform 3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80" name="Freeform 3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41281" name="Line 3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282" name="Line 3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1264" name="Group 36"/>
            <p:cNvGrpSpPr>
              <a:grpSpLocks/>
            </p:cNvGrpSpPr>
            <p:nvPr/>
          </p:nvGrpSpPr>
          <p:grpSpPr bwMode="auto">
            <a:xfrm rot="-6511945">
              <a:off x="2834" y="1842"/>
              <a:ext cx="518" cy="783"/>
              <a:chOff x="2400" y="1656"/>
              <a:chExt cx="752" cy="1136"/>
            </a:xfrm>
          </p:grpSpPr>
          <p:sp>
            <p:nvSpPr>
              <p:cNvPr id="41269" name="Freeform 3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270" name="Freeform 3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1" name="Freeform 3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2" name="Freeform 4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3" name="Freeform 4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274" name="Line 4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75" name="Line 4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1265" name="Freeform 44"/>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266" name="Freeform 45"/>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267" name="Rectangle 46"/>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268" name="Rectangle 47"/>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40969" name="Group 48"/>
          <p:cNvGrpSpPr>
            <a:grpSpLocks/>
          </p:cNvGrpSpPr>
          <p:nvPr/>
        </p:nvGrpSpPr>
        <p:grpSpPr bwMode="auto">
          <a:xfrm>
            <a:off x="817563" y="5097463"/>
            <a:ext cx="641350" cy="636587"/>
            <a:chOff x="3360" y="800"/>
            <a:chExt cx="620" cy="616"/>
          </a:xfrm>
        </p:grpSpPr>
        <p:sp>
          <p:nvSpPr>
            <p:cNvPr id="41244" name="AutoShape 4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1245" name="Freeform 50"/>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246" name="Group 51"/>
            <p:cNvGrpSpPr>
              <a:grpSpLocks/>
            </p:cNvGrpSpPr>
            <p:nvPr/>
          </p:nvGrpSpPr>
          <p:grpSpPr bwMode="auto">
            <a:xfrm flipH="1">
              <a:off x="3749" y="1171"/>
              <a:ext cx="212" cy="213"/>
              <a:chOff x="1350" y="686"/>
              <a:chExt cx="1132" cy="1132"/>
            </a:xfrm>
          </p:grpSpPr>
          <p:sp>
            <p:nvSpPr>
              <p:cNvPr id="41248" name="AutoShape 5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249" name="Picture 53"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247" name="Picture 54"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70" name="Text Box 55"/>
          <p:cNvSpPr txBox="1">
            <a:spLocks noChangeArrowheads="1"/>
          </p:cNvSpPr>
          <p:nvPr/>
        </p:nvSpPr>
        <p:spPr bwMode="auto">
          <a:xfrm>
            <a:off x="425450" y="4292600"/>
            <a:ext cx="14271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claim</a:t>
            </a:r>
            <a:br>
              <a:rPr lang="en-US" sz="1800">
                <a:solidFill>
                  <a:schemeClr val="bg1"/>
                </a:solidFill>
              </a:rPr>
            </a:br>
            <a:r>
              <a:rPr lang="en-US" sz="1800">
                <a:solidFill>
                  <a:schemeClr val="bg1"/>
                </a:solidFill>
              </a:rPr>
              <a:t>(exactly 1)</a:t>
            </a:r>
          </a:p>
        </p:txBody>
      </p:sp>
      <p:sp>
        <p:nvSpPr>
          <p:cNvPr id="40971" name="Text Box 56"/>
          <p:cNvSpPr txBox="1">
            <a:spLocks noChangeArrowheads="1"/>
          </p:cNvSpPr>
          <p:nvPr/>
        </p:nvSpPr>
        <p:spPr bwMode="auto">
          <a:xfrm>
            <a:off x="474663" y="5727700"/>
            <a:ext cx="1328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exposure</a:t>
            </a:r>
            <a:br>
              <a:rPr lang="en-US" sz="1800">
                <a:solidFill>
                  <a:schemeClr val="bg1"/>
                </a:solidFill>
              </a:rPr>
            </a:br>
            <a:r>
              <a:rPr lang="en-US" sz="1800">
                <a:solidFill>
                  <a:schemeClr val="bg1"/>
                </a:solidFill>
              </a:rPr>
              <a:t>(0)</a:t>
            </a:r>
          </a:p>
        </p:txBody>
      </p:sp>
      <p:grpSp>
        <p:nvGrpSpPr>
          <p:cNvPr id="40972" name="Group 57"/>
          <p:cNvGrpSpPr>
            <a:grpSpLocks/>
          </p:cNvGrpSpPr>
          <p:nvPr/>
        </p:nvGrpSpPr>
        <p:grpSpPr bwMode="auto">
          <a:xfrm>
            <a:off x="2190750" y="3673475"/>
            <a:ext cx="538163" cy="604838"/>
            <a:chOff x="2324" y="435"/>
            <a:chExt cx="933" cy="1052"/>
          </a:xfrm>
        </p:grpSpPr>
        <p:sp>
          <p:nvSpPr>
            <p:cNvPr id="41235" name="AutoShape 58"/>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1236" name="Freeform 59"/>
            <p:cNvSpPr>
              <a:spLocks/>
            </p:cNvSpPr>
            <p:nvPr/>
          </p:nvSpPr>
          <p:spPr bwMode="auto">
            <a:xfrm>
              <a:off x="2442" y="487"/>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237" name="Freeform 60"/>
            <p:cNvSpPr>
              <a:spLocks/>
            </p:cNvSpPr>
            <p:nvPr/>
          </p:nvSpPr>
          <p:spPr bwMode="auto">
            <a:xfrm>
              <a:off x="2442" y="818"/>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238" name="Freeform 61"/>
            <p:cNvSpPr>
              <a:spLocks/>
            </p:cNvSpPr>
            <p:nvPr/>
          </p:nvSpPr>
          <p:spPr bwMode="auto">
            <a:xfrm>
              <a:off x="2442" y="1150"/>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239" name="Group 62"/>
            <p:cNvGrpSpPr>
              <a:grpSpLocks/>
            </p:cNvGrpSpPr>
            <p:nvPr/>
          </p:nvGrpSpPr>
          <p:grpSpPr bwMode="auto">
            <a:xfrm>
              <a:off x="2889" y="957"/>
              <a:ext cx="348" cy="510"/>
              <a:chOff x="2784" y="3210"/>
              <a:chExt cx="523" cy="772"/>
            </a:xfrm>
          </p:grpSpPr>
          <p:sp>
            <p:nvSpPr>
              <p:cNvPr id="41240" name="AutoShape 63"/>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241" name="AutoShape 64"/>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242" name="AutoShape 65"/>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41243" name="Oval 66"/>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40973" name="Text Box 67"/>
          <p:cNvSpPr txBox="1">
            <a:spLocks noChangeArrowheads="1"/>
          </p:cNvSpPr>
          <p:nvPr/>
        </p:nvSpPr>
        <p:spPr bwMode="auto">
          <a:xfrm>
            <a:off x="1989138" y="5727700"/>
            <a:ext cx="982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incident</a:t>
            </a:r>
            <a:br>
              <a:rPr lang="en-US" sz="1800">
                <a:solidFill>
                  <a:schemeClr val="bg1"/>
                </a:solidFill>
              </a:rPr>
            </a:br>
            <a:r>
              <a:rPr lang="en-US" sz="1800">
                <a:solidFill>
                  <a:schemeClr val="bg1"/>
                </a:solidFill>
              </a:rPr>
              <a:t>(0)</a:t>
            </a:r>
          </a:p>
        </p:txBody>
      </p:sp>
      <p:sp>
        <p:nvSpPr>
          <p:cNvPr id="40974" name="Text Box 68"/>
          <p:cNvSpPr txBox="1">
            <a:spLocks noChangeArrowheads="1"/>
          </p:cNvSpPr>
          <p:nvPr/>
        </p:nvSpPr>
        <p:spPr bwMode="auto">
          <a:xfrm>
            <a:off x="2089150" y="4292600"/>
            <a:ext cx="719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policy</a:t>
            </a:r>
            <a:br>
              <a:rPr lang="en-US" sz="1800">
                <a:solidFill>
                  <a:schemeClr val="bg1"/>
                </a:solidFill>
              </a:rPr>
            </a:br>
            <a:r>
              <a:rPr lang="en-US" sz="1800">
                <a:solidFill>
                  <a:schemeClr val="bg1"/>
                </a:solidFill>
              </a:rPr>
              <a:t>(0)</a:t>
            </a:r>
          </a:p>
        </p:txBody>
      </p:sp>
      <p:grpSp>
        <p:nvGrpSpPr>
          <p:cNvPr id="40975" name="Group 69"/>
          <p:cNvGrpSpPr>
            <a:grpSpLocks/>
          </p:cNvGrpSpPr>
          <p:nvPr/>
        </p:nvGrpSpPr>
        <p:grpSpPr bwMode="auto">
          <a:xfrm>
            <a:off x="2025650" y="5097463"/>
            <a:ext cx="900113" cy="654050"/>
            <a:chOff x="1872" y="1807"/>
            <a:chExt cx="1670" cy="1215"/>
          </a:xfrm>
        </p:grpSpPr>
        <p:grpSp>
          <p:nvGrpSpPr>
            <p:cNvPr id="41189" name="Group 70"/>
            <p:cNvGrpSpPr>
              <a:grpSpLocks/>
            </p:cNvGrpSpPr>
            <p:nvPr/>
          </p:nvGrpSpPr>
          <p:grpSpPr bwMode="auto">
            <a:xfrm>
              <a:off x="1872" y="1807"/>
              <a:ext cx="1186" cy="813"/>
              <a:chOff x="1808" y="2634"/>
              <a:chExt cx="1186" cy="813"/>
            </a:xfrm>
          </p:grpSpPr>
          <p:grpSp>
            <p:nvGrpSpPr>
              <p:cNvPr id="41226" name="Group 71"/>
              <p:cNvGrpSpPr>
                <a:grpSpLocks/>
              </p:cNvGrpSpPr>
              <p:nvPr/>
            </p:nvGrpSpPr>
            <p:grpSpPr bwMode="auto">
              <a:xfrm>
                <a:off x="1808" y="2634"/>
                <a:ext cx="1186" cy="813"/>
                <a:chOff x="1732" y="3507"/>
                <a:chExt cx="1186" cy="813"/>
              </a:xfrm>
            </p:grpSpPr>
            <p:sp>
              <p:nvSpPr>
                <p:cNvPr id="41233" name="AutoShape 72"/>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234" name="AutoShape 73"/>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227" name="Group 74"/>
              <p:cNvGrpSpPr>
                <a:grpSpLocks/>
              </p:cNvGrpSpPr>
              <p:nvPr/>
            </p:nvGrpSpPr>
            <p:grpSpPr bwMode="auto">
              <a:xfrm>
                <a:off x="2083" y="2655"/>
                <a:ext cx="617" cy="784"/>
                <a:chOff x="2900" y="2726"/>
                <a:chExt cx="505" cy="642"/>
              </a:xfrm>
            </p:grpSpPr>
            <p:sp>
              <p:nvSpPr>
                <p:cNvPr id="41228" name="Oval 75"/>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1229" name="Freeform 76"/>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1230" name="Freeform 77"/>
                <p:cNvSpPr>
                  <a:spLocks/>
                </p:cNvSpPr>
                <p:nvPr/>
              </p:nvSpPr>
              <p:spPr bwMode="auto">
                <a:xfrm>
                  <a:off x="2900" y="3068"/>
                  <a:ext cx="409" cy="264"/>
                </a:xfrm>
                <a:custGeom>
                  <a:avLst/>
                  <a:gdLst>
                    <a:gd name="T0" fmla="*/ 1 w 559"/>
                    <a:gd name="T1" fmla="*/ 1 h 434"/>
                    <a:gd name="T2" fmla="*/ 10 w 559"/>
                    <a:gd name="T3" fmla="*/ 0 h 434"/>
                    <a:gd name="T4" fmla="*/ 9 w 559"/>
                    <a:gd name="T5" fmla="*/ 1 h 434"/>
                    <a:gd name="T6" fmla="*/ 17 w 559"/>
                    <a:gd name="T7" fmla="*/ 1 h 434"/>
                    <a:gd name="T8" fmla="*/ 22 w 559"/>
                    <a:gd name="T9" fmla="*/ 1 h 434"/>
                    <a:gd name="T10" fmla="*/ 25 w 559"/>
                    <a:gd name="T11" fmla="*/ 2 h 434"/>
                    <a:gd name="T12" fmla="*/ 23 w 559"/>
                    <a:gd name="T13" fmla="*/ 2 h 434"/>
                    <a:gd name="T14" fmla="*/ 17 w 559"/>
                    <a:gd name="T15" fmla="*/ 3 h 434"/>
                    <a:gd name="T16" fmla="*/ 10 w 559"/>
                    <a:gd name="T17" fmla="*/ 3 h 434"/>
                    <a:gd name="T18" fmla="*/ 4 w 559"/>
                    <a:gd name="T19" fmla="*/ 3 h 434"/>
                    <a:gd name="T20" fmla="*/ 1 w 559"/>
                    <a:gd name="T21" fmla="*/ 2 h 434"/>
                    <a:gd name="T22" fmla="*/ 0 w 559"/>
                    <a:gd name="T23" fmla="*/ 1 h 434"/>
                    <a:gd name="T24" fmla="*/ 1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231" name="Freeform 78"/>
                <p:cNvSpPr>
                  <a:spLocks/>
                </p:cNvSpPr>
                <p:nvPr/>
              </p:nvSpPr>
              <p:spPr bwMode="auto">
                <a:xfrm>
                  <a:off x="3022" y="2996"/>
                  <a:ext cx="219" cy="331"/>
                </a:xfrm>
                <a:custGeom>
                  <a:avLst/>
                  <a:gdLst>
                    <a:gd name="T0" fmla="*/ 11 w 300"/>
                    <a:gd name="T1" fmla="*/ 0 h 543"/>
                    <a:gd name="T2" fmla="*/ 0 w 300"/>
                    <a:gd name="T3" fmla="*/ 4 h 543"/>
                    <a:gd name="T4" fmla="*/ 8 w 300"/>
                    <a:gd name="T5" fmla="*/ 4 h 543"/>
                    <a:gd name="T6" fmla="*/ 13 w 300"/>
                    <a:gd name="T7" fmla="*/ 1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232" name="Line 79"/>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1190" name="Group 80"/>
            <p:cNvGrpSpPr>
              <a:grpSpLocks/>
            </p:cNvGrpSpPr>
            <p:nvPr/>
          </p:nvGrpSpPr>
          <p:grpSpPr bwMode="auto">
            <a:xfrm>
              <a:off x="2114" y="2008"/>
              <a:ext cx="1186" cy="813"/>
              <a:chOff x="3182" y="2642"/>
              <a:chExt cx="1186" cy="813"/>
            </a:xfrm>
          </p:grpSpPr>
          <p:grpSp>
            <p:nvGrpSpPr>
              <p:cNvPr id="41212" name="Group 81"/>
              <p:cNvGrpSpPr>
                <a:grpSpLocks/>
              </p:cNvGrpSpPr>
              <p:nvPr/>
            </p:nvGrpSpPr>
            <p:grpSpPr bwMode="auto">
              <a:xfrm>
                <a:off x="3182" y="2642"/>
                <a:ext cx="1186" cy="813"/>
                <a:chOff x="1732" y="3507"/>
                <a:chExt cx="1186" cy="813"/>
              </a:xfrm>
            </p:grpSpPr>
            <p:sp>
              <p:nvSpPr>
                <p:cNvPr id="41224" name="AutoShape 82"/>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225" name="AutoShape 83"/>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213" name="Group 84"/>
              <p:cNvGrpSpPr>
                <a:grpSpLocks/>
              </p:cNvGrpSpPr>
              <p:nvPr/>
            </p:nvGrpSpPr>
            <p:grpSpPr bwMode="auto">
              <a:xfrm>
                <a:off x="3309" y="2668"/>
                <a:ext cx="876" cy="739"/>
                <a:chOff x="3309" y="2668"/>
                <a:chExt cx="876" cy="739"/>
              </a:xfrm>
            </p:grpSpPr>
            <p:sp>
              <p:nvSpPr>
                <p:cNvPr id="41214" name="Freeform 85"/>
                <p:cNvSpPr>
                  <a:spLocks/>
                </p:cNvSpPr>
                <p:nvPr/>
              </p:nvSpPr>
              <p:spPr bwMode="auto">
                <a:xfrm>
                  <a:off x="3344" y="2668"/>
                  <a:ext cx="841" cy="739"/>
                </a:xfrm>
                <a:custGeom>
                  <a:avLst/>
                  <a:gdLst>
                    <a:gd name="T0" fmla="*/ 264 w 638"/>
                    <a:gd name="T1" fmla="*/ 8777 h 561"/>
                    <a:gd name="T2" fmla="*/ 264 w 638"/>
                    <a:gd name="T3" fmla="*/ 5052 h 561"/>
                    <a:gd name="T4" fmla="*/ 0 w 638"/>
                    <a:gd name="T5" fmla="*/ 4576 h 561"/>
                    <a:gd name="T6" fmla="*/ 5263 w 638"/>
                    <a:gd name="T7" fmla="*/ 95 h 561"/>
                    <a:gd name="T8" fmla="*/ 7168 w 638"/>
                    <a:gd name="T9" fmla="*/ 1888 h 561"/>
                    <a:gd name="T10" fmla="*/ 7168 w 638"/>
                    <a:gd name="T11" fmla="*/ 0 h 561"/>
                    <a:gd name="T12" fmla="*/ 8676 w 638"/>
                    <a:gd name="T13" fmla="*/ 0 h 561"/>
                    <a:gd name="T14" fmla="*/ 8676 w 638"/>
                    <a:gd name="T15" fmla="*/ 3353 h 561"/>
                    <a:gd name="T16" fmla="*/ 10108 w 638"/>
                    <a:gd name="T17" fmla="*/ 4517 h 561"/>
                    <a:gd name="T18" fmla="*/ 9594 w 638"/>
                    <a:gd name="T19" fmla="*/ 5004 h 561"/>
                    <a:gd name="T20" fmla="*/ 9594 w 638"/>
                    <a:gd name="T21" fmla="*/ 8826 h 561"/>
                    <a:gd name="T22" fmla="*/ 264 w 638"/>
                    <a:gd name="T23" fmla="*/ 8777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215" name="Rectangle 86"/>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216" name="Rectangle 87"/>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217" name="Line 88"/>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18" name="Line 89"/>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219" name="Rectangle 90"/>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220" name="Line 91"/>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21" name="Line 92"/>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222" name="Freeform 93"/>
                <p:cNvSpPr>
                  <a:spLocks/>
                </p:cNvSpPr>
                <p:nvPr/>
              </p:nvSpPr>
              <p:spPr bwMode="auto">
                <a:xfrm>
                  <a:off x="3309" y="2675"/>
                  <a:ext cx="326" cy="428"/>
                </a:xfrm>
                <a:custGeom>
                  <a:avLst/>
                  <a:gdLst>
                    <a:gd name="T0" fmla="*/ 0 w 1163"/>
                    <a:gd name="T1" fmla="*/ 0 h 1531"/>
                    <a:gd name="T2" fmla="*/ 0 w 1163"/>
                    <a:gd name="T3" fmla="*/ 0 h 1531"/>
                    <a:gd name="T4" fmla="*/ 0 w 1163"/>
                    <a:gd name="T5" fmla="*/ 0 h 1531"/>
                    <a:gd name="T6" fmla="*/ 0 w 1163"/>
                    <a:gd name="T7" fmla="*/ 0 h 1531"/>
                    <a:gd name="T8" fmla="*/ 0 w 1163"/>
                    <a:gd name="T9" fmla="*/ 0 h 1531"/>
                    <a:gd name="T10" fmla="*/ 0 w 1163"/>
                    <a:gd name="T11" fmla="*/ 0 h 1531"/>
                    <a:gd name="T12" fmla="*/ 0 w 1163"/>
                    <a:gd name="T13" fmla="*/ 0 h 1531"/>
                    <a:gd name="T14" fmla="*/ 0 w 1163"/>
                    <a:gd name="T15" fmla="*/ 0 h 1531"/>
                    <a:gd name="T16" fmla="*/ 0 w 1163"/>
                    <a:gd name="T17" fmla="*/ 0 h 1531"/>
                    <a:gd name="T18" fmla="*/ 0 w 1163"/>
                    <a:gd name="T19" fmla="*/ 0 h 1531"/>
                    <a:gd name="T20" fmla="*/ 0 w 1163"/>
                    <a:gd name="T21" fmla="*/ 0 h 1531"/>
                    <a:gd name="T22" fmla="*/ 0 w 1163"/>
                    <a:gd name="T23" fmla="*/ 0 h 1531"/>
                    <a:gd name="T24" fmla="*/ 0 w 1163"/>
                    <a:gd name="T25" fmla="*/ 0 h 1531"/>
                    <a:gd name="T26" fmla="*/ 0 w 1163"/>
                    <a:gd name="T27" fmla="*/ 0 h 1531"/>
                    <a:gd name="T28" fmla="*/ 0 w 1163"/>
                    <a:gd name="T29" fmla="*/ 0 h 1531"/>
                    <a:gd name="T30" fmla="*/ 0 w 1163"/>
                    <a:gd name="T31" fmla="*/ 0 h 1531"/>
                    <a:gd name="T32" fmla="*/ 0 w 1163"/>
                    <a:gd name="T33" fmla="*/ 0 h 1531"/>
                    <a:gd name="T34" fmla="*/ 0 w 1163"/>
                    <a:gd name="T35" fmla="*/ 0 h 1531"/>
                    <a:gd name="T36" fmla="*/ 0 w 1163"/>
                    <a:gd name="T37" fmla="*/ 0 h 1531"/>
                    <a:gd name="T38" fmla="*/ 0 w 1163"/>
                    <a:gd name="T39" fmla="*/ 0 h 1531"/>
                    <a:gd name="T40" fmla="*/ 0 w 1163"/>
                    <a:gd name="T41" fmla="*/ 0 h 1531"/>
                    <a:gd name="T42" fmla="*/ 0 w 1163"/>
                    <a:gd name="T43" fmla="*/ 0 h 1531"/>
                    <a:gd name="T44" fmla="*/ 0 w 1163"/>
                    <a:gd name="T45" fmla="*/ 0 h 1531"/>
                    <a:gd name="T46" fmla="*/ 0 w 1163"/>
                    <a:gd name="T47" fmla="*/ 0 h 1531"/>
                    <a:gd name="T48" fmla="*/ 0 w 1163"/>
                    <a:gd name="T49" fmla="*/ 0 h 1531"/>
                    <a:gd name="T50" fmla="*/ 0 w 1163"/>
                    <a:gd name="T51" fmla="*/ 0 h 1531"/>
                    <a:gd name="T52" fmla="*/ 0 w 1163"/>
                    <a:gd name="T53" fmla="*/ 0 h 1531"/>
                    <a:gd name="T54" fmla="*/ 0 w 1163"/>
                    <a:gd name="T55" fmla="*/ 0 h 1531"/>
                    <a:gd name="T56" fmla="*/ 0 w 1163"/>
                    <a:gd name="T57" fmla="*/ 0 h 1531"/>
                    <a:gd name="T58" fmla="*/ 0 w 1163"/>
                    <a:gd name="T59" fmla="*/ 0 h 1531"/>
                    <a:gd name="T60" fmla="*/ 0 w 1163"/>
                    <a:gd name="T61" fmla="*/ 0 h 1531"/>
                    <a:gd name="T62" fmla="*/ 0 w 1163"/>
                    <a:gd name="T63" fmla="*/ 0 h 1531"/>
                    <a:gd name="T64" fmla="*/ 0 w 1163"/>
                    <a:gd name="T65" fmla="*/ 0 h 1531"/>
                    <a:gd name="T66" fmla="*/ 0 w 1163"/>
                    <a:gd name="T67" fmla="*/ 0 h 1531"/>
                    <a:gd name="T68" fmla="*/ 0 w 1163"/>
                    <a:gd name="T69" fmla="*/ 0 h 1531"/>
                    <a:gd name="T70" fmla="*/ 0 w 1163"/>
                    <a:gd name="T71" fmla="*/ 0 h 1531"/>
                    <a:gd name="T72" fmla="*/ 0 w 1163"/>
                    <a:gd name="T73" fmla="*/ 0 h 1531"/>
                    <a:gd name="T74" fmla="*/ 0 w 1163"/>
                    <a:gd name="T75" fmla="*/ 0 h 1531"/>
                    <a:gd name="T76" fmla="*/ 0 w 1163"/>
                    <a:gd name="T77" fmla="*/ 0 h 1531"/>
                    <a:gd name="T78" fmla="*/ 0 w 1163"/>
                    <a:gd name="T79" fmla="*/ 0 h 1531"/>
                    <a:gd name="T80" fmla="*/ 0 w 1163"/>
                    <a:gd name="T81" fmla="*/ 0 h 1531"/>
                    <a:gd name="T82" fmla="*/ 0 w 1163"/>
                    <a:gd name="T83" fmla="*/ 0 h 1531"/>
                    <a:gd name="T84" fmla="*/ 0 w 1163"/>
                    <a:gd name="T85" fmla="*/ 0 h 1531"/>
                    <a:gd name="T86" fmla="*/ 0 w 1163"/>
                    <a:gd name="T87" fmla="*/ 0 h 1531"/>
                    <a:gd name="T88" fmla="*/ 0 w 1163"/>
                    <a:gd name="T89" fmla="*/ 0 h 1531"/>
                    <a:gd name="T90" fmla="*/ 0 w 1163"/>
                    <a:gd name="T91" fmla="*/ 0 h 1531"/>
                    <a:gd name="T92" fmla="*/ 0 w 1163"/>
                    <a:gd name="T93" fmla="*/ 0 h 1531"/>
                    <a:gd name="T94" fmla="*/ 0 w 1163"/>
                    <a:gd name="T95" fmla="*/ 0 h 1531"/>
                    <a:gd name="T96" fmla="*/ 0 w 1163"/>
                    <a:gd name="T97" fmla="*/ 0 h 1531"/>
                    <a:gd name="T98" fmla="*/ 0 w 1163"/>
                    <a:gd name="T99" fmla="*/ 0 h 1531"/>
                    <a:gd name="T100" fmla="*/ 0 w 1163"/>
                    <a:gd name="T101" fmla="*/ 0 h 1531"/>
                    <a:gd name="T102" fmla="*/ 0 w 1163"/>
                    <a:gd name="T103" fmla="*/ 0 h 1531"/>
                    <a:gd name="T104" fmla="*/ 0 w 1163"/>
                    <a:gd name="T105" fmla="*/ 0 h 1531"/>
                    <a:gd name="T106" fmla="*/ 0 w 1163"/>
                    <a:gd name="T107" fmla="*/ 0 h 1531"/>
                    <a:gd name="T108" fmla="*/ 0 w 1163"/>
                    <a:gd name="T109" fmla="*/ 0 h 1531"/>
                    <a:gd name="T110" fmla="*/ 0 w 1163"/>
                    <a:gd name="T111" fmla="*/ 0 h 1531"/>
                    <a:gd name="T112" fmla="*/ 0 w 1163"/>
                    <a:gd name="T113" fmla="*/ 0 h 1531"/>
                    <a:gd name="T114" fmla="*/ 0 w 1163"/>
                    <a:gd name="T115" fmla="*/ 0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1223" name="Freeform 94"/>
                <p:cNvSpPr>
                  <a:spLocks/>
                </p:cNvSpPr>
                <p:nvPr/>
              </p:nvSpPr>
              <p:spPr bwMode="auto">
                <a:xfrm>
                  <a:off x="3332" y="2706"/>
                  <a:ext cx="43" cy="49"/>
                </a:xfrm>
                <a:custGeom>
                  <a:avLst/>
                  <a:gdLst>
                    <a:gd name="T0" fmla="*/ 0 w 154"/>
                    <a:gd name="T1" fmla="*/ 0 h 173"/>
                    <a:gd name="T2" fmla="*/ 0 w 154"/>
                    <a:gd name="T3" fmla="*/ 0 h 173"/>
                    <a:gd name="T4" fmla="*/ 0 w 154"/>
                    <a:gd name="T5" fmla="*/ 0 h 173"/>
                    <a:gd name="T6" fmla="*/ 0 w 154"/>
                    <a:gd name="T7" fmla="*/ 0 h 173"/>
                    <a:gd name="T8" fmla="*/ 0 w 154"/>
                    <a:gd name="T9" fmla="*/ 0 h 173"/>
                    <a:gd name="T10" fmla="*/ 0 w 154"/>
                    <a:gd name="T11" fmla="*/ 0 h 173"/>
                    <a:gd name="T12" fmla="*/ 0 w 154"/>
                    <a:gd name="T13" fmla="*/ 0 h 173"/>
                    <a:gd name="T14" fmla="*/ 0 w 154"/>
                    <a:gd name="T15" fmla="*/ 0 h 173"/>
                    <a:gd name="T16" fmla="*/ 0 w 154"/>
                    <a:gd name="T17" fmla="*/ 0 h 173"/>
                    <a:gd name="T18" fmla="*/ 0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0 h 173"/>
                    <a:gd name="T40" fmla="*/ 0 w 154"/>
                    <a:gd name="T41" fmla="*/ 0 h 173"/>
                    <a:gd name="T42" fmla="*/ 0 w 154"/>
                    <a:gd name="T43" fmla="*/ 0 h 173"/>
                    <a:gd name="T44" fmla="*/ 0 w 154"/>
                    <a:gd name="T45" fmla="*/ 0 h 173"/>
                    <a:gd name="T46" fmla="*/ 0 w 154"/>
                    <a:gd name="T47" fmla="*/ 0 h 173"/>
                    <a:gd name="T48" fmla="*/ 0 w 154"/>
                    <a:gd name="T49" fmla="*/ 0 h 173"/>
                    <a:gd name="T50" fmla="*/ 0 w 154"/>
                    <a:gd name="T51" fmla="*/ 0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1191" name="Group 95"/>
            <p:cNvGrpSpPr>
              <a:grpSpLocks/>
            </p:cNvGrpSpPr>
            <p:nvPr/>
          </p:nvGrpSpPr>
          <p:grpSpPr bwMode="auto">
            <a:xfrm>
              <a:off x="2356" y="2209"/>
              <a:ext cx="1186" cy="813"/>
              <a:chOff x="463" y="1743"/>
              <a:chExt cx="1186" cy="813"/>
            </a:xfrm>
          </p:grpSpPr>
          <p:sp>
            <p:nvSpPr>
              <p:cNvPr id="41192" name="Freeform 96"/>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 name="Freeform 97"/>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 name="AutoShape 98"/>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195" name="AutoShape 99"/>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1196" name="Freeform 100"/>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197" name="Freeform 101"/>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198" name="Freeform 102"/>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199" name="Freeform 103"/>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 name="Freeform 104"/>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 name="Freeform 105"/>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 name="Freeform 106"/>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1203" name="Freeform 107"/>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1204" name="Line 108"/>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05" name="Line 109"/>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206" name="Oval 110"/>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1207" name="Freeform 111"/>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8" name="Freeform 112"/>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9" name="Oval 113"/>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1210" name="Freeform 114"/>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11" name="Freeform 115"/>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0976" name="Rectangle 116"/>
          <p:cNvSpPr>
            <a:spLocks noChangeArrowheads="1"/>
          </p:cNvSpPr>
          <p:nvPr/>
        </p:nvSpPr>
        <p:spPr bwMode="auto">
          <a:xfrm>
            <a:off x="544513" y="3556000"/>
            <a:ext cx="2479675" cy="2798763"/>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0977" name="Text Box 117"/>
          <p:cNvSpPr txBox="1">
            <a:spLocks noChangeArrowheads="1"/>
          </p:cNvSpPr>
          <p:nvPr/>
        </p:nvSpPr>
        <p:spPr bwMode="auto">
          <a:xfrm>
            <a:off x="4149725" y="3263900"/>
            <a:ext cx="1204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claimant</a:t>
            </a:r>
          </a:p>
        </p:txBody>
      </p:sp>
      <p:grpSp>
        <p:nvGrpSpPr>
          <p:cNvPr id="40978" name="Group 118"/>
          <p:cNvGrpSpPr>
            <a:grpSpLocks/>
          </p:cNvGrpSpPr>
          <p:nvPr/>
        </p:nvGrpSpPr>
        <p:grpSpPr bwMode="auto">
          <a:xfrm>
            <a:off x="3613150" y="3673475"/>
            <a:ext cx="850900" cy="627063"/>
            <a:chOff x="2083" y="1606"/>
            <a:chExt cx="1489" cy="1097"/>
          </a:xfrm>
        </p:grpSpPr>
        <p:sp>
          <p:nvSpPr>
            <p:cNvPr id="41156" name="Rectangle 119"/>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41157" name="Freeform 120"/>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158" name="Freeform 121"/>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159" name="Freeform 122"/>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160" name="Freeform 123"/>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161" name="Rectangle 124"/>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41162" name="Rectangle 125"/>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163" name="AutoShape 126"/>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41164" name="Freeform 127"/>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165" name="Freeform 128"/>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166" name="Rectangle 129"/>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167" name="Rectangle 130"/>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168" name="Rectangle 131"/>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41169" name="Group 132"/>
            <p:cNvGrpSpPr>
              <a:grpSpLocks/>
            </p:cNvGrpSpPr>
            <p:nvPr/>
          </p:nvGrpSpPr>
          <p:grpSpPr bwMode="auto">
            <a:xfrm>
              <a:off x="2221" y="1871"/>
              <a:ext cx="518" cy="782"/>
              <a:chOff x="2400" y="1656"/>
              <a:chExt cx="752" cy="1136"/>
            </a:xfrm>
          </p:grpSpPr>
          <p:sp>
            <p:nvSpPr>
              <p:cNvPr id="41182" name="Freeform 133"/>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183" name="Freeform 134"/>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84" name="Freeform 135"/>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85" name="Freeform 136"/>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86" name="Freeform 137"/>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41187" name="Line 138"/>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188" name="Line 139"/>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1170" name="Group 140"/>
            <p:cNvGrpSpPr>
              <a:grpSpLocks/>
            </p:cNvGrpSpPr>
            <p:nvPr/>
          </p:nvGrpSpPr>
          <p:grpSpPr bwMode="auto">
            <a:xfrm rot="-6511945">
              <a:off x="2834" y="1842"/>
              <a:ext cx="518" cy="783"/>
              <a:chOff x="2400" y="1656"/>
              <a:chExt cx="752" cy="1136"/>
            </a:xfrm>
          </p:grpSpPr>
          <p:sp>
            <p:nvSpPr>
              <p:cNvPr id="41175" name="Freeform 14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176" name="Freeform 14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77" name="Freeform 14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78" name="Freeform 14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79" name="Freeform 14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180" name="Line 14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81" name="Line 14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1171" name="Freeform 148"/>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172" name="Freeform 149"/>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173" name="Rectangle 150"/>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174" name="Rectangle 151"/>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40979" name="Group 152"/>
          <p:cNvGrpSpPr>
            <a:grpSpLocks/>
          </p:cNvGrpSpPr>
          <p:nvPr/>
        </p:nvGrpSpPr>
        <p:grpSpPr bwMode="auto">
          <a:xfrm>
            <a:off x="3717925" y="5099050"/>
            <a:ext cx="641350" cy="636588"/>
            <a:chOff x="3360" y="800"/>
            <a:chExt cx="620" cy="616"/>
          </a:xfrm>
        </p:grpSpPr>
        <p:sp>
          <p:nvSpPr>
            <p:cNvPr id="41150" name="AutoShape 153"/>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1151" name="Freeform 154"/>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152" name="Group 155"/>
            <p:cNvGrpSpPr>
              <a:grpSpLocks/>
            </p:cNvGrpSpPr>
            <p:nvPr/>
          </p:nvGrpSpPr>
          <p:grpSpPr bwMode="auto">
            <a:xfrm flipH="1">
              <a:off x="3749" y="1171"/>
              <a:ext cx="212" cy="213"/>
              <a:chOff x="1350" y="686"/>
              <a:chExt cx="1132" cy="1132"/>
            </a:xfrm>
          </p:grpSpPr>
          <p:sp>
            <p:nvSpPr>
              <p:cNvPr id="41154" name="AutoShape 156"/>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155" name="Picture 157"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153" name="Picture 158"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80" name="Text Box 159"/>
          <p:cNvSpPr txBox="1">
            <a:spLocks noChangeArrowheads="1"/>
          </p:cNvSpPr>
          <p:nvPr/>
        </p:nvSpPr>
        <p:spPr bwMode="auto">
          <a:xfrm>
            <a:off x="3325813" y="4294188"/>
            <a:ext cx="142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claim*</a:t>
            </a:r>
            <a:br>
              <a:rPr lang="en-US" sz="1800">
                <a:solidFill>
                  <a:schemeClr val="bg1"/>
                </a:solidFill>
              </a:rPr>
            </a:br>
            <a:r>
              <a:rPr lang="en-US" sz="1800">
                <a:solidFill>
                  <a:schemeClr val="bg1"/>
                </a:solidFill>
              </a:rPr>
              <a:t>(0)</a:t>
            </a:r>
          </a:p>
        </p:txBody>
      </p:sp>
      <p:sp>
        <p:nvSpPr>
          <p:cNvPr id="40981" name="Text Box 160"/>
          <p:cNvSpPr txBox="1">
            <a:spLocks noChangeArrowheads="1"/>
          </p:cNvSpPr>
          <p:nvPr/>
        </p:nvSpPr>
        <p:spPr bwMode="auto">
          <a:xfrm>
            <a:off x="3375025" y="5729288"/>
            <a:ext cx="13287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exposure</a:t>
            </a:r>
            <a:br>
              <a:rPr lang="en-US" sz="1800">
                <a:solidFill>
                  <a:schemeClr val="bg1"/>
                </a:solidFill>
              </a:rPr>
            </a:br>
            <a:r>
              <a:rPr lang="en-US" sz="1800">
                <a:solidFill>
                  <a:schemeClr val="bg1"/>
                </a:solidFill>
              </a:rPr>
              <a:t>(exactly 1)</a:t>
            </a:r>
          </a:p>
        </p:txBody>
      </p:sp>
      <p:grpSp>
        <p:nvGrpSpPr>
          <p:cNvPr id="40982" name="Group 161"/>
          <p:cNvGrpSpPr>
            <a:grpSpLocks/>
          </p:cNvGrpSpPr>
          <p:nvPr/>
        </p:nvGrpSpPr>
        <p:grpSpPr bwMode="auto">
          <a:xfrm>
            <a:off x="5091113" y="3675063"/>
            <a:ext cx="538162" cy="604837"/>
            <a:chOff x="2324" y="435"/>
            <a:chExt cx="933" cy="1052"/>
          </a:xfrm>
        </p:grpSpPr>
        <p:sp>
          <p:nvSpPr>
            <p:cNvPr id="41141" name="AutoShape 162"/>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1142" name="Freeform 163"/>
            <p:cNvSpPr>
              <a:spLocks/>
            </p:cNvSpPr>
            <p:nvPr/>
          </p:nvSpPr>
          <p:spPr bwMode="auto">
            <a:xfrm>
              <a:off x="2442" y="487"/>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143" name="Freeform 164"/>
            <p:cNvSpPr>
              <a:spLocks/>
            </p:cNvSpPr>
            <p:nvPr/>
          </p:nvSpPr>
          <p:spPr bwMode="auto">
            <a:xfrm>
              <a:off x="2442" y="818"/>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144" name="Freeform 165"/>
            <p:cNvSpPr>
              <a:spLocks/>
            </p:cNvSpPr>
            <p:nvPr/>
          </p:nvSpPr>
          <p:spPr bwMode="auto">
            <a:xfrm>
              <a:off x="2442" y="1150"/>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145" name="Group 166"/>
            <p:cNvGrpSpPr>
              <a:grpSpLocks/>
            </p:cNvGrpSpPr>
            <p:nvPr/>
          </p:nvGrpSpPr>
          <p:grpSpPr bwMode="auto">
            <a:xfrm>
              <a:off x="2889" y="957"/>
              <a:ext cx="348" cy="510"/>
              <a:chOff x="2784" y="3210"/>
              <a:chExt cx="523" cy="772"/>
            </a:xfrm>
          </p:grpSpPr>
          <p:sp>
            <p:nvSpPr>
              <p:cNvPr id="41146" name="AutoShape 167"/>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147" name="AutoShape 168"/>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148" name="AutoShape 169"/>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41149" name="Oval 170"/>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40983" name="Text Box 171"/>
          <p:cNvSpPr txBox="1">
            <a:spLocks noChangeArrowheads="1"/>
          </p:cNvSpPr>
          <p:nvPr/>
        </p:nvSpPr>
        <p:spPr bwMode="auto">
          <a:xfrm>
            <a:off x="4889500" y="5729288"/>
            <a:ext cx="9826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incident</a:t>
            </a:r>
            <a:br>
              <a:rPr lang="en-US" sz="1800">
                <a:solidFill>
                  <a:schemeClr val="bg1"/>
                </a:solidFill>
              </a:rPr>
            </a:br>
            <a:r>
              <a:rPr lang="en-US" sz="1800">
                <a:solidFill>
                  <a:schemeClr val="bg1"/>
                </a:solidFill>
              </a:rPr>
              <a:t>(0)</a:t>
            </a:r>
          </a:p>
        </p:txBody>
      </p:sp>
      <p:sp>
        <p:nvSpPr>
          <p:cNvPr id="40984" name="Text Box 172"/>
          <p:cNvSpPr txBox="1">
            <a:spLocks noChangeArrowheads="1"/>
          </p:cNvSpPr>
          <p:nvPr/>
        </p:nvSpPr>
        <p:spPr bwMode="auto">
          <a:xfrm>
            <a:off x="4989513" y="4294188"/>
            <a:ext cx="7191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policy</a:t>
            </a:r>
            <a:br>
              <a:rPr lang="en-US" sz="1800">
                <a:solidFill>
                  <a:schemeClr val="bg1"/>
                </a:solidFill>
              </a:rPr>
            </a:br>
            <a:r>
              <a:rPr lang="en-US" sz="1800">
                <a:solidFill>
                  <a:schemeClr val="bg1"/>
                </a:solidFill>
              </a:rPr>
              <a:t>(0)</a:t>
            </a:r>
          </a:p>
        </p:txBody>
      </p:sp>
      <p:grpSp>
        <p:nvGrpSpPr>
          <p:cNvPr id="40985" name="Group 173"/>
          <p:cNvGrpSpPr>
            <a:grpSpLocks/>
          </p:cNvGrpSpPr>
          <p:nvPr/>
        </p:nvGrpSpPr>
        <p:grpSpPr bwMode="auto">
          <a:xfrm>
            <a:off x="4926013" y="5099050"/>
            <a:ext cx="900112" cy="654050"/>
            <a:chOff x="1872" y="1807"/>
            <a:chExt cx="1670" cy="1215"/>
          </a:xfrm>
        </p:grpSpPr>
        <p:grpSp>
          <p:nvGrpSpPr>
            <p:cNvPr id="41095" name="Group 174"/>
            <p:cNvGrpSpPr>
              <a:grpSpLocks/>
            </p:cNvGrpSpPr>
            <p:nvPr/>
          </p:nvGrpSpPr>
          <p:grpSpPr bwMode="auto">
            <a:xfrm>
              <a:off x="1872" y="1807"/>
              <a:ext cx="1186" cy="813"/>
              <a:chOff x="1808" y="2634"/>
              <a:chExt cx="1186" cy="813"/>
            </a:xfrm>
          </p:grpSpPr>
          <p:grpSp>
            <p:nvGrpSpPr>
              <p:cNvPr id="41132" name="Group 175"/>
              <p:cNvGrpSpPr>
                <a:grpSpLocks/>
              </p:cNvGrpSpPr>
              <p:nvPr/>
            </p:nvGrpSpPr>
            <p:grpSpPr bwMode="auto">
              <a:xfrm>
                <a:off x="1808" y="2634"/>
                <a:ext cx="1186" cy="813"/>
                <a:chOff x="1732" y="3507"/>
                <a:chExt cx="1186" cy="813"/>
              </a:xfrm>
            </p:grpSpPr>
            <p:sp>
              <p:nvSpPr>
                <p:cNvPr id="41139" name="AutoShape 176"/>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140" name="AutoShape 177"/>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133" name="Group 178"/>
              <p:cNvGrpSpPr>
                <a:grpSpLocks/>
              </p:cNvGrpSpPr>
              <p:nvPr/>
            </p:nvGrpSpPr>
            <p:grpSpPr bwMode="auto">
              <a:xfrm>
                <a:off x="2083" y="2655"/>
                <a:ext cx="617" cy="784"/>
                <a:chOff x="2900" y="2726"/>
                <a:chExt cx="505" cy="642"/>
              </a:xfrm>
            </p:grpSpPr>
            <p:sp>
              <p:nvSpPr>
                <p:cNvPr id="41134" name="Oval 179"/>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1135" name="Freeform 180"/>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1136" name="Freeform 181"/>
                <p:cNvSpPr>
                  <a:spLocks/>
                </p:cNvSpPr>
                <p:nvPr/>
              </p:nvSpPr>
              <p:spPr bwMode="auto">
                <a:xfrm>
                  <a:off x="2900" y="3068"/>
                  <a:ext cx="409" cy="264"/>
                </a:xfrm>
                <a:custGeom>
                  <a:avLst/>
                  <a:gdLst>
                    <a:gd name="T0" fmla="*/ 1 w 559"/>
                    <a:gd name="T1" fmla="*/ 1 h 434"/>
                    <a:gd name="T2" fmla="*/ 10 w 559"/>
                    <a:gd name="T3" fmla="*/ 0 h 434"/>
                    <a:gd name="T4" fmla="*/ 9 w 559"/>
                    <a:gd name="T5" fmla="*/ 1 h 434"/>
                    <a:gd name="T6" fmla="*/ 17 w 559"/>
                    <a:gd name="T7" fmla="*/ 1 h 434"/>
                    <a:gd name="T8" fmla="*/ 22 w 559"/>
                    <a:gd name="T9" fmla="*/ 1 h 434"/>
                    <a:gd name="T10" fmla="*/ 25 w 559"/>
                    <a:gd name="T11" fmla="*/ 2 h 434"/>
                    <a:gd name="T12" fmla="*/ 23 w 559"/>
                    <a:gd name="T13" fmla="*/ 2 h 434"/>
                    <a:gd name="T14" fmla="*/ 17 w 559"/>
                    <a:gd name="T15" fmla="*/ 3 h 434"/>
                    <a:gd name="T16" fmla="*/ 10 w 559"/>
                    <a:gd name="T17" fmla="*/ 3 h 434"/>
                    <a:gd name="T18" fmla="*/ 4 w 559"/>
                    <a:gd name="T19" fmla="*/ 3 h 434"/>
                    <a:gd name="T20" fmla="*/ 1 w 559"/>
                    <a:gd name="T21" fmla="*/ 2 h 434"/>
                    <a:gd name="T22" fmla="*/ 0 w 559"/>
                    <a:gd name="T23" fmla="*/ 1 h 434"/>
                    <a:gd name="T24" fmla="*/ 1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137" name="Freeform 182"/>
                <p:cNvSpPr>
                  <a:spLocks/>
                </p:cNvSpPr>
                <p:nvPr/>
              </p:nvSpPr>
              <p:spPr bwMode="auto">
                <a:xfrm>
                  <a:off x="3022" y="2996"/>
                  <a:ext cx="219" cy="331"/>
                </a:xfrm>
                <a:custGeom>
                  <a:avLst/>
                  <a:gdLst>
                    <a:gd name="T0" fmla="*/ 11 w 300"/>
                    <a:gd name="T1" fmla="*/ 0 h 543"/>
                    <a:gd name="T2" fmla="*/ 0 w 300"/>
                    <a:gd name="T3" fmla="*/ 4 h 543"/>
                    <a:gd name="T4" fmla="*/ 8 w 300"/>
                    <a:gd name="T5" fmla="*/ 4 h 543"/>
                    <a:gd name="T6" fmla="*/ 13 w 300"/>
                    <a:gd name="T7" fmla="*/ 1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138" name="Line 183"/>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1096" name="Group 184"/>
            <p:cNvGrpSpPr>
              <a:grpSpLocks/>
            </p:cNvGrpSpPr>
            <p:nvPr/>
          </p:nvGrpSpPr>
          <p:grpSpPr bwMode="auto">
            <a:xfrm>
              <a:off x="2114" y="2008"/>
              <a:ext cx="1186" cy="813"/>
              <a:chOff x="3182" y="2642"/>
              <a:chExt cx="1186" cy="813"/>
            </a:xfrm>
          </p:grpSpPr>
          <p:grpSp>
            <p:nvGrpSpPr>
              <p:cNvPr id="41118" name="Group 185"/>
              <p:cNvGrpSpPr>
                <a:grpSpLocks/>
              </p:cNvGrpSpPr>
              <p:nvPr/>
            </p:nvGrpSpPr>
            <p:grpSpPr bwMode="auto">
              <a:xfrm>
                <a:off x="3182" y="2642"/>
                <a:ext cx="1186" cy="813"/>
                <a:chOff x="1732" y="3507"/>
                <a:chExt cx="1186" cy="813"/>
              </a:xfrm>
            </p:grpSpPr>
            <p:sp>
              <p:nvSpPr>
                <p:cNvPr id="41130" name="AutoShape 186"/>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131" name="AutoShape 187"/>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119" name="Group 188"/>
              <p:cNvGrpSpPr>
                <a:grpSpLocks/>
              </p:cNvGrpSpPr>
              <p:nvPr/>
            </p:nvGrpSpPr>
            <p:grpSpPr bwMode="auto">
              <a:xfrm>
                <a:off x="3309" y="2668"/>
                <a:ext cx="876" cy="739"/>
                <a:chOff x="3309" y="2668"/>
                <a:chExt cx="876" cy="739"/>
              </a:xfrm>
            </p:grpSpPr>
            <p:sp>
              <p:nvSpPr>
                <p:cNvPr id="41120" name="Freeform 189"/>
                <p:cNvSpPr>
                  <a:spLocks/>
                </p:cNvSpPr>
                <p:nvPr/>
              </p:nvSpPr>
              <p:spPr bwMode="auto">
                <a:xfrm>
                  <a:off x="3344" y="2668"/>
                  <a:ext cx="841" cy="739"/>
                </a:xfrm>
                <a:custGeom>
                  <a:avLst/>
                  <a:gdLst>
                    <a:gd name="T0" fmla="*/ 264 w 638"/>
                    <a:gd name="T1" fmla="*/ 8777 h 561"/>
                    <a:gd name="T2" fmla="*/ 264 w 638"/>
                    <a:gd name="T3" fmla="*/ 5052 h 561"/>
                    <a:gd name="T4" fmla="*/ 0 w 638"/>
                    <a:gd name="T5" fmla="*/ 4576 h 561"/>
                    <a:gd name="T6" fmla="*/ 5263 w 638"/>
                    <a:gd name="T7" fmla="*/ 95 h 561"/>
                    <a:gd name="T8" fmla="*/ 7168 w 638"/>
                    <a:gd name="T9" fmla="*/ 1888 h 561"/>
                    <a:gd name="T10" fmla="*/ 7168 w 638"/>
                    <a:gd name="T11" fmla="*/ 0 h 561"/>
                    <a:gd name="T12" fmla="*/ 8676 w 638"/>
                    <a:gd name="T13" fmla="*/ 0 h 561"/>
                    <a:gd name="T14" fmla="*/ 8676 w 638"/>
                    <a:gd name="T15" fmla="*/ 3353 h 561"/>
                    <a:gd name="T16" fmla="*/ 10108 w 638"/>
                    <a:gd name="T17" fmla="*/ 4517 h 561"/>
                    <a:gd name="T18" fmla="*/ 9594 w 638"/>
                    <a:gd name="T19" fmla="*/ 5004 h 561"/>
                    <a:gd name="T20" fmla="*/ 9594 w 638"/>
                    <a:gd name="T21" fmla="*/ 8826 h 561"/>
                    <a:gd name="T22" fmla="*/ 264 w 638"/>
                    <a:gd name="T23" fmla="*/ 8777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121" name="Rectangle 190"/>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122" name="Rectangle 191"/>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123" name="Line 192"/>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24" name="Line 193"/>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125" name="Rectangle 194"/>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126" name="Line 195"/>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27" name="Line 196"/>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128" name="Freeform 197"/>
                <p:cNvSpPr>
                  <a:spLocks/>
                </p:cNvSpPr>
                <p:nvPr/>
              </p:nvSpPr>
              <p:spPr bwMode="auto">
                <a:xfrm>
                  <a:off x="3309" y="2675"/>
                  <a:ext cx="326" cy="428"/>
                </a:xfrm>
                <a:custGeom>
                  <a:avLst/>
                  <a:gdLst>
                    <a:gd name="T0" fmla="*/ 0 w 1163"/>
                    <a:gd name="T1" fmla="*/ 0 h 1531"/>
                    <a:gd name="T2" fmla="*/ 0 w 1163"/>
                    <a:gd name="T3" fmla="*/ 0 h 1531"/>
                    <a:gd name="T4" fmla="*/ 0 w 1163"/>
                    <a:gd name="T5" fmla="*/ 0 h 1531"/>
                    <a:gd name="T6" fmla="*/ 0 w 1163"/>
                    <a:gd name="T7" fmla="*/ 0 h 1531"/>
                    <a:gd name="T8" fmla="*/ 0 w 1163"/>
                    <a:gd name="T9" fmla="*/ 0 h 1531"/>
                    <a:gd name="T10" fmla="*/ 0 w 1163"/>
                    <a:gd name="T11" fmla="*/ 0 h 1531"/>
                    <a:gd name="T12" fmla="*/ 0 w 1163"/>
                    <a:gd name="T13" fmla="*/ 0 h 1531"/>
                    <a:gd name="T14" fmla="*/ 0 w 1163"/>
                    <a:gd name="T15" fmla="*/ 0 h 1531"/>
                    <a:gd name="T16" fmla="*/ 0 w 1163"/>
                    <a:gd name="T17" fmla="*/ 0 h 1531"/>
                    <a:gd name="T18" fmla="*/ 0 w 1163"/>
                    <a:gd name="T19" fmla="*/ 0 h 1531"/>
                    <a:gd name="T20" fmla="*/ 0 w 1163"/>
                    <a:gd name="T21" fmla="*/ 0 h 1531"/>
                    <a:gd name="T22" fmla="*/ 0 w 1163"/>
                    <a:gd name="T23" fmla="*/ 0 h 1531"/>
                    <a:gd name="T24" fmla="*/ 0 w 1163"/>
                    <a:gd name="T25" fmla="*/ 0 h 1531"/>
                    <a:gd name="T26" fmla="*/ 0 w 1163"/>
                    <a:gd name="T27" fmla="*/ 0 h 1531"/>
                    <a:gd name="T28" fmla="*/ 0 w 1163"/>
                    <a:gd name="T29" fmla="*/ 0 h 1531"/>
                    <a:gd name="T30" fmla="*/ 0 w 1163"/>
                    <a:gd name="T31" fmla="*/ 0 h 1531"/>
                    <a:gd name="T32" fmla="*/ 0 w 1163"/>
                    <a:gd name="T33" fmla="*/ 0 h 1531"/>
                    <a:gd name="T34" fmla="*/ 0 w 1163"/>
                    <a:gd name="T35" fmla="*/ 0 h 1531"/>
                    <a:gd name="T36" fmla="*/ 0 w 1163"/>
                    <a:gd name="T37" fmla="*/ 0 h 1531"/>
                    <a:gd name="T38" fmla="*/ 0 w 1163"/>
                    <a:gd name="T39" fmla="*/ 0 h 1531"/>
                    <a:gd name="T40" fmla="*/ 0 w 1163"/>
                    <a:gd name="T41" fmla="*/ 0 h 1531"/>
                    <a:gd name="T42" fmla="*/ 0 w 1163"/>
                    <a:gd name="T43" fmla="*/ 0 h 1531"/>
                    <a:gd name="T44" fmla="*/ 0 w 1163"/>
                    <a:gd name="T45" fmla="*/ 0 h 1531"/>
                    <a:gd name="T46" fmla="*/ 0 w 1163"/>
                    <a:gd name="T47" fmla="*/ 0 h 1531"/>
                    <a:gd name="T48" fmla="*/ 0 w 1163"/>
                    <a:gd name="T49" fmla="*/ 0 h 1531"/>
                    <a:gd name="T50" fmla="*/ 0 w 1163"/>
                    <a:gd name="T51" fmla="*/ 0 h 1531"/>
                    <a:gd name="T52" fmla="*/ 0 w 1163"/>
                    <a:gd name="T53" fmla="*/ 0 h 1531"/>
                    <a:gd name="T54" fmla="*/ 0 w 1163"/>
                    <a:gd name="T55" fmla="*/ 0 h 1531"/>
                    <a:gd name="T56" fmla="*/ 0 w 1163"/>
                    <a:gd name="T57" fmla="*/ 0 h 1531"/>
                    <a:gd name="T58" fmla="*/ 0 w 1163"/>
                    <a:gd name="T59" fmla="*/ 0 h 1531"/>
                    <a:gd name="T60" fmla="*/ 0 w 1163"/>
                    <a:gd name="T61" fmla="*/ 0 h 1531"/>
                    <a:gd name="T62" fmla="*/ 0 w 1163"/>
                    <a:gd name="T63" fmla="*/ 0 h 1531"/>
                    <a:gd name="T64" fmla="*/ 0 w 1163"/>
                    <a:gd name="T65" fmla="*/ 0 h 1531"/>
                    <a:gd name="T66" fmla="*/ 0 w 1163"/>
                    <a:gd name="T67" fmla="*/ 0 h 1531"/>
                    <a:gd name="T68" fmla="*/ 0 w 1163"/>
                    <a:gd name="T69" fmla="*/ 0 h 1531"/>
                    <a:gd name="T70" fmla="*/ 0 w 1163"/>
                    <a:gd name="T71" fmla="*/ 0 h 1531"/>
                    <a:gd name="T72" fmla="*/ 0 w 1163"/>
                    <a:gd name="T73" fmla="*/ 0 h 1531"/>
                    <a:gd name="T74" fmla="*/ 0 w 1163"/>
                    <a:gd name="T75" fmla="*/ 0 h 1531"/>
                    <a:gd name="T76" fmla="*/ 0 w 1163"/>
                    <a:gd name="T77" fmla="*/ 0 h 1531"/>
                    <a:gd name="T78" fmla="*/ 0 w 1163"/>
                    <a:gd name="T79" fmla="*/ 0 h 1531"/>
                    <a:gd name="T80" fmla="*/ 0 w 1163"/>
                    <a:gd name="T81" fmla="*/ 0 h 1531"/>
                    <a:gd name="T82" fmla="*/ 0 w 1163"/>
                    <a:gd name="T83" fmla="*/ 0 h 1531"/>
                    <a:gd name="T84" fmla="*/ 0 w 1163"/>
                    <a:gd name="T85" fmla="*/ 0 h 1531"/>
                    <a:gd name="T86" fmla="*/ 0 w 1163"/>
                    <a:gd name="T87" fmla="*/ 0 h 1531"/>
                    <a:gd name="T88" fmla="*/ 0 w 1163"/>
                    <a:gd name="T89" fmla="*/ 0 h 1531"/>
                    <a:gd name="T90" fmla="*/ 0 w 1163"/>
                    <a:gd name="T91" fmla="*/ 0 h 1531"/>
                    <a:gd name="T92" fmla="*/ 0 w 1163"/>
                    <a:gd name="T93" fmla="*/ 0 h 1531"/>
                    <a:gd name="T94" fmla="*/ 0 w 1163"/>
                    <a:gd name="T95" fmla="*/ 0 h 1531"/>
                    <a:gd name="T96" fmla="*/ 0 w 1163"/>
                    <a:gd name="T97" fmla="*/ 0 h 1531"/>
                    <a:gd name="T98" fmla="*/ 0 w 1163"/>
                    <a:gd name="T99" fmla="*/ 0 h 1531"/>
                    <a:gd name="T100" fmla="*/ 0 w 1163"/>
                    <a:gd name="T101" fmla="*/ 0 h 1531"/>
                    <a:gd name="T102" fmla="*/ 0 w 1163"/>
                    <a:gd name="T103" fmla="*/ 0 h 1531"/>
                    <a:gd name="T104" fmla="*/ 0 w 1163"/>
                    <a:gd name="T105" fmla="*/ 0 h 1531"/>
                    <a:gd name="T106" fmla="*/ 0 w 1163"/>
                    <a:gd name="T107" fmla="*/ 0 h 1531"/>
                    <a:gd name="T108" fmla="*/ 0 w 1163"/>
                    <a:gd name="T109" fmla="*/ 0 h 1531"/>
                    <a:gd name="T110" fmla="*/ 0 w 1163"/>
                    <a:gd name="T111" fmla="*/ 0 h 1531"/>
                    <a:gd name="T112" fmla="*/ 0 w 1163"/>
                    <a:gd name="T113" fmla="*/ 0 h 1531"/>
                    <a:gd name="T114" fmla="*/ 0 w 1163"/>
                    <a:gd name="T115" fmla="*/ 0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1129" name="Freeform 198"/>
                <p:cNvSpPr>
                  <a:spLocks/>
                </p:cNvSpPr>
                <p:nvPr/>
              </p:nvSpPr>
              <p:spPr bwMode="auto">
                <a:xfrm>
                  <a:off x="3332" y="2706"/>
                  <a:ext cx="43" cy="49"/>
                </a:xfrm>
                <a:custGeom>
                  <a:avLst/>
                  <a:gdLst>
                    <a:gd name="T0" fmla="*/ 0 w 154"/>
                    <a:gd name="T1" fmla="*/ 0 h 173"/>
                    <a:gd name="T2" fmla="*/ 0 w 154"/>
                    <a:gd name="T3" fmla="*/ 0 h 173"/>
                    <a:gd name="T4" fmla="*/ 0 w 154"/>
                    <a:gd name="T5" fmla="*/ 0 h 173"/>
                    <a:gd name="T6" fmla="*/ 0 w 154"/>
                    <a:gd name="T7" fmla="*/ 0 h 173"/>
                    <a:gd name="T8" fmla="*/ 0 w 154"/>
                    <a:gd name="T9" fmla="*/ 0 h 173"/>
                    <a:gd name="T10" fmla="*/ 0 w 154"/>
                    <a:gd name="T11" fmla="*/ 0 h 173"/>
                    <a:gd name="T12" fmla="*/ 0 w 154"/>
                    <a:gd name="T13" fmla="*/ 0 h 173"/>
                    <a:gd name="T14" fmla="*/ 0 w 154"/>
                    <a:gd name="T15" fmla="*/ 0 h 173"/>
                    <a:gd name="T16" fmla="*/ 0 w 154"/>
                    <a:gd name="T17" fmla="*/ 0 h 173"/>
                    <a:gd name="T18" fmla="*/ 0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0 h 173"/>
                    <a:gd name="T40" fmla="*/ 0 w 154"/>
                    <a:gd name="T41" fmla="*/ 0 h 173"/>
                    <a:gd name="T42" fmla="*/ 0 w 154"/>
                    <a:gd name="T43" fmla="*/ 0 h 173"/>
                    <a:gd name="T44" fmla="*/ 0 w 154"/>
                    <a:gd name="T45" fmla="*/ 0 h 173"/>
                    <a:gd name="T46" fmla="*/ 0 w 154"/>
                    <a:gd name="T47" fmla="*/ 0 h 173"/>
                    <a:gd name="T48" fmla="*/ 0 w 154"/>
                    <a:gd name="T49" fmla="*/ 0 h 173"/>
                    <a:gd name="T50" fmla="*/ 0 w 154"/>
                    <a:gd name="T51" fmla="*/ 0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1097" name="Group 199"/>
            <p:cNvGrpSpPr>
              <a:grpSpLocks/>
            </p:cNvGrpSpPr>
            <p:nvPr/>
          </p:nvGrpSpPr>
          <p:grpSpPr bwMode="auto">
            <a:xfrm>
              <a:off x="2356" y="2209"/>
              <a:ext cx="1186" cy="813"/>
              <a:chOff x="463" y="1743"/>
              <a:chExt cx="1186" cy="813"/>
            </a:xfrm>
          </p:grpSpPr>
          <p:sp>
            <p:nvSpPr>
              <p:cNvPr id="41098" name="Freeform 200"/>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99" name="Freeform 201"/>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00" name="AutoShape 202"/>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101" name="AutoShape 203"/>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1102" name="Freeform 204"/>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103" name="Freeform 205"/>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104" name="Freeform 206"/>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105" name="Freeform 207"/>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06" name="Freeform 208"/>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07" name="Freeform 209"/>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08" name="Freeform 210"/>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1109" name="Freeform 211"/>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1110" name="Line 212"/>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11" name="Line 213"/>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112" name="Oval 214"/>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1113" name="Freeform 215"/>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14" name="Freeform 216"/>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15" name="Oval 217"/>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1116" name="Freeform 218"/>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17" name="Freeform 219"/>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0986" name="Rectangle 220"/>
          <p:cNvSpPr>
            <a:spLocks noChangeArrowheads="1"/>
          </p:cNvSpPr>
          <p:nvPr/>
        </p:nvSpPr>
        <p:spPr bwMode="auto">
          <a:xfrm>
            <a:off x="3444875" y="3557588"/>
            <a:ext cx="2479675" cy="2798762"/>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0987" name="Text Box 221"/>
          <p:cNvSpPr txBox="1">
            <a:spLocks noChangeArrowheads="1"/>
          </p:cNvSpPr>
          <p:nvPr/>
        </p:nvSpPr>
        <p:spPr bwMode="auto">
          <a:xfrm>
            <a:off x="7050088" y="3260725"/>
            <a:ext cx="12049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driver</a:t>
            </a:r>
          </a:p>
        </p:txBody>
      </p:sp>
      <p:grpSp>
        <p:nvGrpSpPr>
          <p:cNvPr id="40988" name="Group 222"/>
          <p:cNvGrpSpPr>
            <a:grpSpLocks/>
          </p:cNvGrpSpPr>
          <p:nvPr/>
        </p:nvGrpSpPr>
        <p:grpSpPr bwMode="auto">
          <a:xfrm>
            <a:off x="6427788" y="3670300"/>
            <a:ext cx="850900" cy="627063"/>
            <a:chOff x="2083" y="1606"/>
            <a:chExt cx="1489" cy="1097"/>
          </a:xfrm>
        </p:grpSpPr>
        <p:sp>
          <p:nvSpPr>
            <p:cNvPr id="41062" name="Rectangle 223"/>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41063" name="Freeform 224"/>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064" name="Freeform 225"/>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065" name="Freeform 226"/>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066" name="Freeform 227"/>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41067" name="Rectangle 228"/>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41068" name="Rectangle 229"/>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069" name="AutoShape 230"/>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41070" name="Freeform 231"/>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071" name="Freeform 232"/>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072" name="Rectangle 233"/>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073" name="Rectangle 234"/>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074" name="Rectangle 235"/>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41075" name="Group 236"/>
            <p:cNvGrpSpPr>
              <a:grpSpLocks/>
            </p:cNvGrpSpPr>
            <p:nvPr/>
          </p:nvGrpSpPr>
          <p:grpSpPr bwMode="auto">
            <a:xfrm>
              <a:off x="2221" y="1871"/>
              <a:ext cx="518" cy="782"/>
              <a:chOff x="2400" y="1656"/>
              <a:chExt cx="752" cy="1136"/>
            </a:xfrm>
          </p:grpSpPr>
          <p:sp>
            <p:nvSpPr>
              <p:cNvPr id="41088" name="Freeform 23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089" name="Freeform 23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90" name="Freeform 23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91" name="Freeform 24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92" name="Freeform 24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41093" name="Line 24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094" name="Line 24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41076" name="Group 244"/>
            <p:cNvGrpSpPr>
              <a:grpSpLocks/>
            </p:cNvGrpSpPr>
            <p:nvPr/>
          </p:nvGrpSpPr>
          <p:grpSpPr bwMode="auto">
            <a:xfrm rot="-6511945">
              <a:off x="2834" y="1842"/>
              <a:ext cx="518" cy="783"/>
              <a:chOff x="2400" y="1656"/>
              <a:chExt cx="752" cy="1136"/>
            </a:xfrm>
          </p:grpSpPr>
          <p:sp>
            <p:nvSpPr>
              <p:cNvPr id="41081" name="Freeform 245"/>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082" name="Freeform 246"/>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83" name="Freeform 247"/>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84" name="Freeform 24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85" name="Freeform 24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41086" name="Line 25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087" name="Line 25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41077" name="Freeform 252"/>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078" name="Freeform 253"/>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41079" name="Rectangle 254"/>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41080" name="Rectangle 255"/>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grpSp>
        <p:nvGrpSpPr>
          <p:cNvPr id="40989" name="Group 256"/>
          <p:cNvGrpSpPr>
            <a:grpSpLocks/>
          </p:cNvGrpSpPr>
          <p:nvPr/>
        </p:nvGrpSpPr>
        <p:grpSpPr bwMode="auto">
          <a:xfrm>
            <a:off x="7364413" y="3667125"/>
            <a:ext cx="641350" cy="636588"/>
            <a:chOff x="3360" y="800"/>
            <a:chExt cx="620" cy="616"/>
          </a:xfrm>
        </p:grpSpPr>
        <p:sp>
          <p:nvSpPr>
            <p:cNvPr id="41056" name="AutoShape 257"/>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1057" name="Freeform 258"/>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058" name="Group 259"/>
            <p:cNvGrpSpPr>
              <a:grpSpLocks/>
            </p:cNvGrpSpPr>
            <p:nvPr/>
          </p:nvGrpSpPr>
          <p:grpSpPr bwMode="auto">
            <a:xfrm flipH="1">
              <a:off x="3749" y="1171"/>
              <a:ext cx="212" cy="213"/>
              <a:chOff x="1350" y="686"/>
              <a:chExt cx="1132" cy="1132"/>
            </a:xfrm>
          </p:grpSpPr>
          <p:sp>
            <p:nvSpPr>
              <p:cNvPr id="41060" name="AutoShape 260"/>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061" name="Picture 261"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59" name="Picture 262" descr="BS0188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0" name="Group 263"/>
          <p:cNvGrpSpPr>
            <a:grpSpLocks/>
          </p:cNvGrpSpPr>
          <p:nvPr/>
        </p:nvGrpSpPr>
        <p:grpSpPr bwMode="auto">
          <a:xfrm>
            <a:off x="8118475" y="3673475"/>
            <a:ext cx="538163" cy="604838"/>
            <a:chOff x="2324" y="435"/>
            <a:chExt cx="933" cy="1052"/>
          </a:xfrm>
        </p:grpSpPr>
        <p:sp>
          <p:nvSpPr>
            <p:cNvPr id="41047" name="AutoShape 264"/>
            <p:cNvSpPr>
              <a:spLocks noChangeArrowheads="1"/>
            </p:cNvSpPr>
            <p:nvPr/>
          </p:nvSpPr>
          <p:spPr bwMode="auto">
            <a:xfrm rot="-5400000">
              <a:off x="2265" y="494"/>
              <a:ext cx="1052" cy="933"/>
            </a:xfrm>
            <a:prstGeom prst="foldedCorner">
              <a:avLst>
                <a:gd name="adj" fmla="val 20287"/>
              </a:avLst>
            </a:prstGeom>
            <a:solidFill>
              <a:srgbClr val="FFFFCC"/>
            </a:solidFill>
            <a:ln w="12700">
              <a:solidFill>
                <a:schemeClr val="bg1"/>
              </a:solidFill>
              <a:round/>
              <a:headEnd/>
              <a:tailEnd/>
            </a:ln>
          </p:spPr>
          <p:txBody>
            <a:bodyPr lIns="0" tIns="0" rIns="0" bIns="0" anchor="ctr">
              <a:spAutoFit/>
            </a:bodyPr>
            <a:lstStyle/>
            <a:p>
              <a:endParaRPr lang="en-US"/>
            </a:p>
          </p:txBody>
        </p:sp>
        <p:sp>
          <p:nvSpPr>
            <p:cNvPr id="41048" name="Freeform 265"/>
            <p:cNvSpPr>
              <a:spLocks/>
            </p:cNvSpPr>
            <p:nvPr/>
          </p:nvSpPr>
          <p:spPr bwMode="auto">
            <a:xfrm>
              <a:off x="2442" y="487"/>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049" name="Freeform 266"/>
            <p:cNvSpPr>
              <a:spLocks/>
            </p:cNvSpPr>
            <p:nvPr/>
          </p:nvSpPr>
          <p:spPr bwMode="auto">
            <a:xfrm>
              <a:off x="2442" y="818"/>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sp>
          <p:nvSpPr>
            <p:cNvPr id="41050" name="Freeform 267"/>
            <p:cNvSpPr>
              <a:spLocks/>
            </p:cNvSpPr>
            <p:nvPr/>
          </p:nvSpPr>
          <p:spPr bwMode="auto">
            <a:xfrm>
              <a:off x="2442" y="1150"/>
              <a:ext cx="229" cy="29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1051" name="Group 268"/>
            <p:cNvGrpSpPr>
              <a:grpSpLocks/>
            </p:cNvGrpSpPr>
            <p:nvPr/>
          </p:nvGrpSpPr>
          <p:grpSpPr bwMode="auto">
            <a:xfrm>
              <a:off x="2889" y="957"/>
              <a:ext cx="348" cy="510"/>
              <a:chOff x="2784" y="3210"/>
              <a:chExt cx="523" cy="772"/>
            </a:xfrm>
          </p:grpSpPr>
          <p:sp>
            <p:nvSpPr>
              <p:cNvPr id="41052" name="AutoShape 269"/>
              <p:cNvSpPr>
                <a:spLocks noChangeArrowheads="1"/>
              </p:cNvSpPr>
              <p:nvPr/>
            </p:nvSpPr>
            <p:spPr bwMode="auto">
              <a:xfrm rot="16736225" flipH="1">
                <a:off x="2714" y="3670"/>
                <a:ext cx="487" cy="138"/>
              </a:xfrm>
              <a:prstGeom prst="parallelogram">
                <a:avLst>
                  <a:gd name="adj" fmla="val 88225"/>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053" name="AutoShape 270"/>
              <p:cNvSpPr>
                <a:spLocks noChangeArrowheads="1"/>
              </p:cNvSpPr>
              <p:nvPr/>
            </p:nvSpPr>
            <p:spPr bwMode="auto">
              <a:xfrm rot="4863775">
                <a:off x="2853" y="3662"/>
                <a:ext cx="501" cy="128"/>
              </a:xfrm>
              <a:prstGeom prst="parallelogram">
                <a:avLst>
                  <a:gd name="adj" fmla="val 97852"/>
                </a:avLst>
              </a:prstGeom>
              <a:solidFill>
                <a:srgbClr val="00CC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p>
                <a:endParaRPr lang="en-US"/>
              </a:p>
            </p:txBody>
          </p:sp>
          <p:sp>
            <p:nvSpPr>
              <p:cNvPr id="41054" name="AutoShape 271"/>
              <p:cNvSpPr>
                <a:spLocks noChangeArrowheads="1"/>
              </p:cNvSpPr>
              <p:nvPr/>
            </p:nvSpPr>
            <p:spPr bwMode="auto">
              <a:xfrm>
                <a:off x="2784" y="3210"/>
                <a:ext cx="523" cy="523"/>
              </a:xfrm>
              <a:prstGeom prst="star16">
                <a:avLst>
                  <a:gd name="adj" fmla="val 37500"/>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41055" name="Oval 272"/>
              <p:cNvSpPr>
                <a:spLocks noChangeArrowheads="1"/>
              </p:cNvSpPr>
              <p:nvPr/>
            </p:nvSpPr>
            <p:spPr bwMode="auto">
              <a:xfrm>
                <a:off x="2880" y="3307"/>
                <a:ext cx="320" cy="320"/>
              </a:xfrm>
              <a:prstGeom prst="ellipse">
                <a:avLst/>
              </a:prstGeom>
              <a:solidFill>
                <a:srgbClr val="FFFF0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grpSp>
      </p:grpSp>
      <p:sp>
        <p:nvSpPr>
          <p:cNvPr id="40991" name="Text Box 273"/>
          <p:cNvSpPr txBox="1">
            <a:spLocks noChangeArrowheads="1"/>
          </p:cNvSpPr>
          <p:nvPr/>
        </p:nvSpPr>
        <p:spPr bwMode="auto">
          <a:xfrm>
            <a:off x="7546975" y="5726113"/>
            <a:ext cx="1174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vehicle in.</a:t>
            </a:r>
            <a:br>
              <a:rPr lang="en-US" sz="1800">
                <a:solidFill>
                  <a:schemeClr val="bg1"/>
                </a:solidFill>
              </a:rPr>
            </a:br>
            <a:r>
              <a:rPr lang="en-US" sz="1800">
                <a:solidFill>
                  <a:schemeClr val="bg1"/>
                </a:solidFill>
              </a:rPr>
              <a:t>(up to 1)</a:t>
            </a:r>
          </a:p>
        </p:txBody>
      </p:sp>
      <p:sp>
        <p:nvSpPr>
          <p:cNvPr id="40992" name="Text Box 274"/>
          <p:cNvSpPr txBox="1">
            <a:spLocks noChangeArrowheads="1"/>
          </p:cNvSpPr>
          <p:nvPr/>
        </p:nvSpPr>
        <p:spPr bwMode="auto">
          <a:xfrm>
            <a:off x="6335713" y="4640263"/>
            <a:ext cx="24796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sz="1800">
                <a:solidFill>
                  <a:schemeClr val="bg1"/>
                </a:solidFill>
              </a:rPr>
              <a:t>claim, exp., policy, injury in., property in.</a:t>
            </a:r>
            <a:br>
              <a:rPr lang="en-US" sz="1800">
                <a:solidFill>
                  <a:schemeClr val="bg1"/>
                </a:solidFill>
              </a:rPr>
            </a:br>
            <a:r>
              <a:rPr lang="en-US" sz="1800">
                <a:solidFill>
                  <a:schemeClr val="bg1"/>
                </a:solidFill>
              </a:rPr>
              <a:t>(0)</a:t>
            </a:r>
          </a:p>
        </p:txBody>
      </p:sp>
      <p:sp>
        <p:nvSpPr>
          <p:cNvPr id="40993" name="Rectangle 275"/>
          <p:cNvSpPr>
            <a:spLocks noChangeArrowheads="1"/>
          </p:cNvSpPr>
          <p:nvPr/>
        </p:nvSpPr>
        <p:spPr bwMode="auto">
          <a:xfrm>
            <a:off x="6345238" y="3554413"/>
            <a:ext cx="2479675" cy="2798762"/>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nvGrpSpPr>
          <p:cNvPr id="40994" name="Group 276"/>
          <p:cNvGrpSpPr>
            <a:grpSpLocks/>
          </p:cNvGrpSpPr>
          <p:nvPr/>
        </p:nvGrpSpPr>
        <p:grpSpPr bwMode="auto">
          <a:xfrm>
            <a:off x="6688138" y="4041775"/>
            <a:ext cx="839787" cy="574675"/>
            <a:chOff x="1808" y="2634"/>
            <a:chExt cx="1186" cy="813"/>
          </a:xfrm>
        </p:grpSpPr>
        <p:grpSp>
          <p:nvGrpSpPr>
            <p:cNvPr id="41038" name="Group 277"/>
            <p:cNvGrpSpPr>
              <a:grpSpLocks/>
            </p:cNvGrpSpPr>
            <p:nvPr/>
          </p:nvGrpSpPr>
          <p:grpSpPr bwMode="auto">
            <a:xfrm>
              <a:off x="1808" y="2634"/>
              <a:ext cx="1186" cy="813"/>
              <a:chOff x="1732" y="3507"/>
              <a:chExt cx="1186" cy="813"/>
            </a:xfrm>
          </p:grpSpPr>
          <p:sp>
            <p:nvSpPr>
              <p:cNvPr id="41045" name="AutoShape 278"/>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046" name="AutoShape 279"/>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039" name="Group 280"/>
            <p:cNvGrpSpPr>
              <a:grpSpLocks/>
            </p:cNvGrpSpPr>
            <p:nvPr/>
          </p:nvGrpSpPr>
          <p:grpSpPr bwMode="auto">
            <a:xfrm>
              <a:off x="2083" y="2655"/>
              <a:ext cx="617" cy="784"/>
              <a:chOff x="2900" y="2726"/>
              <a:chExt cx="505" cy="642"/>
            </a:xfrm>
          </p:grpSpPr>
          <p:sp>
            <p:nvSpPr>
              <p:cNvPr id="41040" name="Oval 281"/>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41041" name="Freeform 282"/>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41042" name="Freeform 283"/>
              <p:cNvSpPr>
                <a:spLocks/>
              </p:cNvSpPr>
              <p:nvPr/>
            </p:nvSpPr>
            <p:spPr bwMode="auto">
              <a:xfrm>
                <a:off x="2900" y="3068"/>
                <a:ext cx="409" cy="264"/>
              </a:xfrm>
              <a:custGeom>
                <a:avLst/>
                <a:gdLst>
                  <a:gd name="T0" fmla="*/ 1 w 559"/>
                  <a:gd name="T1" fmla="*/ 1 h 434"/>
                  <a:gd name="T2" fmla="*/ 10 w 559"/>
                  <a:gd name="T3" fmla="*/ 0 h 434"/>
                  <a:gd name="T4" fmla="*/ 9 w 559"/>
                  <a:gd name="T5" fmla="*/ 1 h 434"/>
                  <a:gd name="T6" fmla="*/ 17 w 559"/>
                  <a:gd name="T7" fmla="*/ 1 h 434"/>
                  <a:gd name="T8" fmla="*/ 22 w 559"/>
                  <a:gd name="T9" fmla="*/ 1 h 434"/>
                  <a:gd name="T10" fmla="*/ 25 w 559"/>
                  <a:gd name="T11" fmla="*/ 2 h 434"/>
                  <a:gd name="T12" fmla="*/ 23 w 559"/>
                  <a:gd name="T13" fmla="*/ 2 h 434"/>
                  <a:gd name="T14" fmla="*/ 17 w 559"/>
                  <a:gd name="T15" fmla="*/ 3 h 434"/>
                  <a:gd name="T16" fmla="*/ 10 w 559"/>
                  <a:gd name="T17" fmla="*/ 3 h 434"/>
                  <a:gd name="T18" fmla="*/ 4 w 559"/>
                  <a:gd name="T19" fmla="*/ 3 h 434"/>
                  <a:gd name="T20" fmla="*/ 1 w 559"/>
                  <a:gd name="T21" fmla="*/ 2 h 434"/>
                  <a:gd name="T22" fmla="*/ 0 w 559"/>
                  <a:gd name="T23" fmla="*/ 1 h 434"/>
                  <a:gd name="T24" fmla="*/ 1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043" name="Freeform 284"/>
              <p:cNvSpPr>
                <a:spLocks/>
              </p:cNvSpPr>
              <p:nvPr/>
            </p:nvSpPr>
            <p:spPr bwMode="auto">
              <a:xfrm>
                <a:off x="3022" y="2996"/>
                <a:ext cx="219" cy="331"/>
              </a:xfrm>
              <a:custGeom>
                <a:avLst/>
                <a:gdLst>
                  <a:gd name="T0" fmla="*/ 11 w 300"/>
                  <a:gd name="T1" fmla="*/ 0 h 543"/>
                  <a:gd name="T2" fmla="*/ 0 w 300"/>
                  <a:gd name="T3" fmla="*/ 4 h 543"/>
                  <a:gd name="T4" fmla="*/ 8 w 300"/>
                  <a:gd name="T5" fmla="*/ 4 h 543"/>
                  <a:gd name="T6" fmla="*/ 13 w 300"/>
                  <a:gd name="T7" fmla="*/ 1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41044" name="Line 285"/>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grpSp>
        <p:nvGrpSpPr>
          <p:cNvPr id="40995" name="Group 286"/>
          <p:cNvGrpSpPr>
            <a:grpSpLocks/>
          </p:cNvGrpSpPr>
          <p:nvPr/>
        </p:nvGrpSpPr>
        <p:grpSpPr bwMode="auto">
          <a:xfrm>
            <a:off x="7670800" y="4068763"/>
            <a:ext cx="796925" cy="546100"/>
            <a:chOff x="3182" y="2642"/>
            <a:chExt cx="1186" cy="813"/>
          </a:xfrm>
        </p:grpSpPr>
        <p:grpSp>
          <p:nvGrpSpPr>
            <p:cNvPr id="41024" name="Group 287"/>
            <p:cNvGrpSpPr>
              <a:grpSpLocks/>
            </p:cNvGrpSpPr>
            <p:nvPr/>
          </p:nvGrpSpPr>
          <p:grpSpPr bwMode="auto">
            <a:xfrm>
              <a:off x="3182" y="2642"/>
              <a:ext cx="1186" cy="813"/>
              <a:chOff x="1732" y="3507"/>
              <a:chExt cx="1186" cy="813"/>
            </a:xfrm>
          </p:grpSpPr>
          <p:sp>
            <p:nvSpPr>
              <p:cNvPr id="41036" name="AutoShape 288"/>
              <p:cNvSpPr>
                <a:spLocks noChangeArrowheads="1"/>
              </p:cNvSpPr>
              <p:nvPr/>
            </p:nvSpPr>
            <p:spPr bwMode="auto">
              <a:xfrm>
                <a:off x="1732" y="3507"/>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037" name="AutoShape 289"/>
              <p:cNvSpPr>
                <a:spLocks noChangeArrowheads="1"/>
              </p:cNvSpPr>
              <p:nvPr/>
            </p:nvSpPr>
            <p:spPr bwMode="auto">
              <a:xfrm>
                <a:off x="1762" y="3537"/>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grpSp>
        <p:grpSp>
          <p:nvGrpSpPr>
            <p:cNvPr id="41025" name="Group 290"/>
            <p:cNvGrpSpPr>
              <a:grpSpLocks/>
            </p:cNvGrpSpPr>
            <p:nvPr/>
          </p:nvGrpSpPr>
          <p:grpSpPr bwMode="auto">
            <a:xfrm>
              <a:off x="3309" y="2668"/>
              <a:ext cx="876" cy="739"/>
              <a:chOff x="3309" y="2668"/>
              <a:chExt cx="876" cy="739"/>
            </a:xfrm>
          </p:grpSpPr>
          <p:sp>
            <p:nvSpPr>
              <p:cNvPr id="41026" name="Freeform 291"/>
              <p:cNvSpPr>
                <a:spLocks/>
              </p:cNvSpPr>
              <p:nvPr/>
            </p:nvSpPr>
            <p:spPr bwMode="auto">
              <a:xfrm>
                <a:off x="3344" y="2668"/>
                <a:ext cx="841" cy="739"/>
              </a:xfrm>
              <a:custGeom>
                <a:avLst/>
                <a:gdLst>
                  <a:gd name="T0" fmla="*/ 264 w 638"/>
                  <a:gd name="T1" fmla="*/ 8777 h 561"/>
                  <a:gd name="T2" fmla="*/ 264 w 638"/>
                  <a:gd name="T3" fmla="*/ 5052 h 561"/>
                  <a:gd name="T4" fmla="*/ 0 w 638"/>
                  <a:gd name="T5" fmla="*/ 4576 h 561"/>
                  <a:gd name="T6" fmla="*/ 5263 w 638"/>
                  <a:gd name="T7" fmla="*/ 95 h 561"/>
                  <a:gd name="T8" fmla="*/ 7168 w 638"/>
                  <a:gd name="T9" fmla="*/ 1888 h 561"/>
                  <a:gd name="T10" fmla="*/ 7168 w 638"/>
                  <a:gd name="T11" fmla="*/ 0 h 561"/>
                  <a:gd name="T12" fmla="*/ 8676 w 638"/>
                  <a:gd name="T13" fmla="*/ 0 h 561"/>
                  <a:gd name="T14" fmla="*/ 8676 w 638"/>
                  <a:gd name="T15" fmla="*/ 3353 h 561"/>
                  <a:gd name="T16" fmla="*/ 10108 w 638"/>
                  <a:gd name="T17" fmla="*/ 4517 h 561"/>
                  <a:gd name="T18" fmla="*/ 9594 w 638"/>
                  <a:gd name="T19" fmla="*/ 5004 h 561"/>
                  <a:gd name="T20" fmla="*/ 9594 w 638"/>
                  <a:gd name="T21" fmla="*/ 8826 h 561"/>
                  <a:gd name="T22" fmla="*/ 264 w 638"/>
                  <a:gd name="T23" fmla="*/ 8777 h 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
                  <a:gd name="T37" fmla="*/ 0 h 561"/>
                  <a:gd name="T38" fmla="*/ 638 w 638"/>
                  <a:gd name="T39" fmla="*/ 561 h 5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 h="561">
                    <a:moveTo>
                      <a:pt x="17" y="558"/>
                    </a:moveTo>
                    <a:lnTo>
                      <a:pt x="17" y="321"/>
                    </a:lnTo>
                    <a:lnTo>
                      <a:pt x="0" y="291"/>
                    </a:lnTo>
                    <a:lnTo>
                      <a:pt x="332" y="6"/>
                    </a:lnTo>
                    <a:lnTo>
                      <a:pt x="452" y="120"/>
                    </a:lnTo>
                    <a:lnTo>
                      <a:pt x="452" y="0"/>
                    </a:lnTo>
                    <a:lnTo>
                      <a:pt x="548" y="0"/>
                    </a:lnTo>
                    <a:lnTo>
                      <a:pt x="548" y="213"/>
                    </a:lnTo>
                    <a:lnTo>
                      <a:pt x="638" y="288"/>
                    </a:lnTo>
                    <a:lnTo>
                      <a:pt x="605" y="318"/>
                    </a:lnTo>
                    <a:lnTo>
                      <a:pt x="605" y="561"/>
                    </a:lnTo>
                    <a:lnTo>
                      <a:pt x="17" y="558"/>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027" name="Rectangle 292"/>
              <p:cNvSpPr>
                <a:spLocks noChangeArrowheads="1"/>
              </p:cNvSpPr>
              <p:nvPr/>
            </p:nvSpPr>
            <p:spPr bwMode="auto">
              <a:xfrm>
                <a:off x="3695" y="3136"/>
                <a:ext cx="174" cy="268"/>
              </a:xfrm>
              <a:prstGeom prst="rect">
                <a:avLst/>
              </a:prstGeom>
              <a:solidFill>
                <a:schemeClr val="folHlink"/>
              </a:solidFill>
              <a:ln w="12700" algn="ctr">
                <a:solidFill>
                  <a:schemeClr val="bg1"/>
                </a:solidFill>
                <a:miter lim="800000"/>
                <a:headEnd/>
                <a:tailEnd/>
              </a:ln>
            </p:spPr>
            <p:txBody>
              <a:bodyPr lIns="0" tIns="0" rIns="0" bIns="0" anchor="ctr">
                <a:spAutoFit/>
              </a:bodyPr>
              <a:lstStyle/>
              <a:p>
                <a:endParaRPr lang="en-US"/>
              </a:p>
            </p:txBody>
          </p:sp>
          <p:sp>
            <p:nvSpPr>
              <p:cNvPr id="41028" name="Rectangle 293"/>
              <p:cNvSpPr>
                <a:spLocks noChangeArrowheads="1"/>
              </p:cNvSpPr>
              <p:nvPr/>
            </p:nvSpPr>
            <p:spPr bwMode="auto">
              <a:xfrm>
                <a:off x="3928"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029" name="Line 294"/>
              <p:cNvSpPr>
                <a:spLocks noChangeShapeType="1"/>
              </p:cNvSpPr>
              <p:nvPr/>
            </p:nvSpPr>
            <p:spPr bwMode="auto">
              <a:xfrm>
                <a:off x="3928"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030" name="Line 295"/>
              <p:cNvSpPr>
                <a:spLocks noChangeShapeType="1"/>
              </p:cNvSpPr>
              <p:nvPr/>
            </p:nvSpPr>
            <p:spPr bwMode="auto">
              <a:xfrm>
                <a:off x="4015" y="3140"/>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031" name="Rectangle 296"/>
              <p:cNvSpPr>
                <a:spLocks noChangeArrowheads="1"/>
              </p:cNvSpPr>
              <p:nvPr/>
            </p:nvSpPr>
            <p:spPr bwMode="auto">
              <a:xfrm>
                <a:off x="3446" y="3140"/>
                <a:ext cx="174" cy="154"/>
              </a:xfrm>
              <a:prstGeom prst="rect">
                <a:avLst/>
              </a:prstGeom>
              <a:solidFill>
                <a:schemeClr val="folHlink"/>
              </a:solidFill>
              <a:ln w="12700" algn="ctr">
                <a:solidFill>
                  <a:schemeClr val="bg1"/>
                </a:solidFill>
                <a:miter lim="800000"/>
                <a:headEnd/>
                <a:tailEnd/>
              </a:ln>
            </p:spPr>
            <p:txBody>
              <a:bodyPr wrap="none" lIns="0" tIns="0" rIns="0" bIns="0" anchor="ctr">
                <a:spAutoFit/>
              </a:bodyPr>
              <a:lstStyle/>
              <a:p>
                <a:endParaRPr lang="en-US"/>
              </a:p>
            </p:txBody>
          </p:sp>
          <p:sp>
            <p:nvSpPr>
              <p:cNvPr id="41032" name="Line 297"/>
              <p:cNvSpPr>
                <a:spLocks noChangeShapeType="1"/>
              </p:cNvSpPr>
              <p:nvPr/>
            </p:nvSpPr>
            <p:spPr bwMode="auto">
              <a:xfrm>
                <a:off x="3446" y="3219"/>
                <a:ext cx="174"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033" name="Line 298"/>
              <p:cNvSpPr>
                <a:spLocks noChangeShapeType="1"/>
              </p:cNvSpPr>
              <p:nvPr/>
            </p:nvSpPr>
            <p:spPr bwMode="auto">
              <a:xfrm>
                <a:off x="3533" y="3138"/>
                <a:ext cx="0" cy="15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41034" name="Freeform 299"/>
              <p:cNvSpPr>
                <a:spLocks/>
              </p:cNvSpPr>
              <p:nvPr/>
            </p:nvSpPr>
            <p:spPr bwMode="auto">
              <a:xfrm>
                <a:off x="3309" y="2675"/>
                <a:ext cx="326" cy="428"/>
              </a:xfrm>
              <a:custGeom>
                <a:avLst/>
                <a:gdLst>
                  <a:gd name="T0" fmla="*/ 0 w 1163"/>
                  <a:gd name="T1" fmla="*/ 0 h 1531"/>
                  <a:gd name="T2" fmla="*/ 0 w 1163"/>
                  <a:gd name="T3" fmla="*/ 0 h 1531"/>
                  <a:gd name="T4" fmla="*/ 0 w 1163"/>
                  <a:gd name="T5" fmla="*/ 0 h 1531"/>
                  <a:gd name="T6" fmla="*/ 0 w 1163"/>
                  <a:gd name="T7" fmla="*/ 0 h 1531"/>
                  <a:gd name="T8" fmla="*/ 0 w 1163"/>
                  <a:gd name="T9" fmla="*/ 0 h 1531"/>
                  <a:gd name="T10" fmla="*/ 0 w 1163"/>
                  <a:gd name="T11" fmla="*/ 0 h 1531"/>
                  <a:gd name="T12" fmla="*/ 0 w 1163"/>
                  <a:gd name="T13" fmla="*/ 0 h 1531"/>
                  <a:gd name="T14" fmla="*/ 0 w 1163"/>
                  <a:gd name="T15" fmla="*/ 0 h 1531"/>
                  <a:gd name="T16" fmla="*/ 0 w 1163"/>
                  <a:gd name="T17" fmla="*/ 0 h 1531"/>
                  <a:gd name="T18" fmla="*/ 0 w 1163"/>
                  <a:gd name="T19" fmla="*/ 0 h 1531"/>
                  <a:gd name="T20" fmla="*/ 0 w 1163"/>
                  <a:gd name="T21" fmla="*/ 0 h 1531"/>
                  <a:gd name="T22" fmla="*/ 0 w 1163"/>
                  <a:gd name="T23" fmla="*/ 0 h 1531"/>
                  <a:gd name="T24" fmla="*/ 0 w 1163"/>
                  <a:gd name="T25" fmla="*/ 0 h 1531"/>
                  <a:gd name="T26" fmla="*/ 0 w 1163"/>
                  <a:gd name="T27" fmla="*/ 0 h 1531"/>
                  <a:gd name="T28" fmla="*/ 0 w 1163"/>
                  <a:gd name="T29" fmla="*/ 0 h 1531"/>
                  <a:gd name="T30" fmla="*/ 0 w 1163"/>
                  <a:gd name="T31" fmla="*/ 0 h 1531"/>
                  <a:gd name="T32" fmla="*/ 0 w 1163"/>
                  <a:gd name="T33" fmla="*/ 0 h 1531"/>
                  <a:gd name="T34" fmla="*/ 0 w 1163"/>
                  <a:gd name="T35" fmla="*/ 0 h 1531"/>
                  <a:gd name="T36" fmla="*/ 0 w 1163"/>
                  <a:gd name="T37" fmla="*/ 0 h 1531"/>
                  <a:gd name="T38" fmla="*/ 0 w 1163"/>
                  <a:gd name="T39" fmla="*/ 0 h 1531"/>
                  <a:gd name="T40" fmla="*/ 0 w 1163"/>
                  <a:gd name="T41" fmla="*/ 0 h 1531"/>
                  <a:gd name="T42" fmla="*/ 0 w 1163"/>
                  <a:gd name="T43" fmla="*/ 0 h 1531"/>
                  <a:gd name="T44" fmla="*/ 0 w 1163"/>
                  <a:gd name="T45" fmla="*/ 0 h 1531"/>
                  <a:gd name="T46" fmla="*/ 0 w 1163"/>
                  <a:gd name="T47" fmla="*/ 0 h 1531"/>
                  <a:gd name="T48" fmla="*/ 0 w 1163"/>
                  <a:gd name="T49" fmla="*/ 0 h 1531"/>
                  <a:gd name="T50" fmla="*/ 0 w 1163"/>
                  <a:gd name="T51" fmla="*/ 0 h 1531"/>
                  <a:gd name="T52" fmla="*/ 0 w 1163"/>
                  <a:gd name="T53" fmla="*/ 0 h 1531"/>
                  <a:gd name="T54" fmla="*/ 0 w 1163"/>
                  <a:gd name="T55" fmla="*/ 0 h 1531"/>
                  <a:gd name="T56" fmla="*/ 0 w 1163"/>
                  <a:gd name="T57" fmla="*/ 0 h 1531"/>
                  <a:gd name="T58" fmla="*/ 0 w 1163"/>
                  <a:gd name="T59" fmla="*/ 0 h 1531"/>
                  <a:gd name="T60" fmla="*/ 0 w 1163"/>
                  <a:gd name="T61" fmla="*/ 0 h 1531"/>
                  <a:gd name="T62" fmla="*/ 0 w 1163"/>
                  <a:gd name="T63" fmla="*/ 0 h 1531"/>
                  <a:gd name="T64" fmla="*/ 0 w 1163"/>
                  <a:gd name="T65" fmla="*/ 0 h 1531"/>
                  <a:gd name="T66" fmla="*/ 0 w 1163"/>
                  <a:gd name="T67" fmla="*/ 0 h 1531"/>
                  <a:gd name="T68" fmla="*/ 0 w 1163"/>
                  <a:gd name="T69" fmla="*/ 0 h 1531"/>
                  <a:gd name="T70" fmla="*/ 0 w 1163"/>
                  <a:gd name="T71" fmla="*/ 0 h 1531"/>
                  <a:gd name="T72" fmla="*/ 0 w 1163"/>
                  <a:gd name="T73" fmla="*/ 0 h 1531"/>
                  <a:gd name="T74" fmla="*/ 0 w 1163"/>
                  <a:gd name="T75" fmla="*/ 0 h 1531"/>
                  <a:gd name="T76" fmla="*/ 0 w 1163"/>
                  <a:gd name="T77" fmla="*/ 0 h 1531"/>
                  <a:gd name="T78" fmla="*/ 0 w 1163"/>
                  <a:gd name="T79" fmla="*/ 0 h 1531"/>
                  <a:gd name="T80" fmla="*/ 0 w 1163"/>
                  <a:gd name="T81" fmla="*/ 0 h 1531"/>
                  <a:gd name="T82" fmla="*/ 0 w 1163"/>
                  <a:gd name="T83" fmla="*/ 0 h 1531"/>
                  <a:gd name="T84" fmla="*/ 0 w 1163"/>
                  <a:gd name="T85" fmla="*/ 0 h 1531"/>
                  <a:gd name="T86" fmla="*/ 0 w 1163"/>
                  <a:gd name="T87" fmla="*/ 0 h 1531"/>
                  <a:gd name="T88" fmla="*/ 0 w 1163"/>
                  <a:gd name="T89" fmla="*/ 0 h 1531"/>
                  <a:gd name="T90" fmla="*/ 0 w 1163"/>
                  <a:gd name="T91" fmla="*/ 0 h 1531"/>
                  <a:gd name="T92" fmla="*/ 0 w 1163"/>
                  <a:gd name="T93" fmla="*/ 0 h 1531"/>
                  <a:gd name="T94" fmla="*/ 0 w 1163"/>
                  <a:gd name="T95" fmla="*/ 0 h 1531"/>
                  <a:gd name="T96" fmla="*/ 0 w 1163"/>
                  <a:gd name="T97" fmla="*/ 0 h 1531"/>
                  <a:gd name="T98" fmla="*/ 0 w 1163"/>
                  <a:gd name="T99" fmla="*/ 0 h 1531"/>
                  <a:gd name="T100" fmla="*/ 0 w 1163"/>
                  <a:gd name="T101" fmla="*/ 0 h 1531"/>
                  <a:gd name="T102" fmla="*/ 0 w 1163"/>
                  <a:gd name="T103" fmla="*/ 0 h 1531"/>
                  <a:gd name="T104" fmla="*/ 0 w 1163"/>
                  <a:gd name="T105" fmla="*/ 0 h 1531"/>
                  <a:gd name="T106" fmla="*/ 0 w 1163"/>
                  <a:gd name="T107" fmla="*/ 0 h 1531"/>
                  <a:gd name="T108" fmla="*/ 0 w 1163"/>
                  <a:gd name="T109" fmla="*/ 0 h 1531"/>
                  <a:gd name="T110" fmla="*/ 0 w 1163"/>
                  <a:gd name="T111" fmla="*/ 0 h 1531"/>
                  <a:gd name="T112" fmla="*/ 0 w 1163"/>
                  <a:gd name="T113" fmla="*/ 0 h 1531"/>
                  <a:gd name="T114" fmla="*/ 0 w 1163"/>
                  <a:gd name="T115" fmla="*/ 0 h 15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3"/>
                  <a:gd name="T175" fmla="*/ 0 h 1531"/>
                  <a:gd name="T176" fmla="*/ 1163 w 1163"/>
                  <a:gd name="T177" fmla="*/ 1531 h 15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3" h="1531">
                    <a:moveTo>
                      <a:pt x="1077" y="804"/>
                    </a:moveTo>
                    <a:lnTo>
                      <a:pt x="1075" y="773"/>
                    </a:lnTo>
                    <a:lnTo>
                      <a:pt x="1075" y="739"/>
                    </a:lnTo>
                    <a:lnTo>
                      <a:pt x="1077" y="700"/>
                    </a:lnTo>
                    <a:lnTo>
                      <a:pt x="1082" y="660"/>
                    </a:lnTo>
                    <a:lnTo>
                      <a:pt x="1090" y="621"/>
                    </a:lnTo>
                    <a:lnTo>
                      <a:pt x="1101" y="585"/>
                    </a:lnTo>
                    <a:lnTo>
                      <a:pt x="1116" y="553"/>
                    </a:lnTo>
                    <a:lnTo>
                      <a:pt x="1134" y="528"/>
                    </a:lnTo>
                    <a:lnTo>
                      <a:pt x="1121" y="535"/>
                    </a:lnTo>
                    <a:lnTo>
                      <a:pt x="1108" y="538"/>
                    </a:lnTo>
                    <a:lnTo>
                      <a:pt x="1095" y="543"/>
                    </a:lnTo>
                    <a:lnTo>
                      <a:pt x="1082" y="546"/>
                    </a:lnTo>
                    <a:lnTo>
                      <a:pt x="1070" y="551"/>
                    </a:lnTo>
                    <a:lnTo>
                      <a:pt x="1057" y="556"/>
                    </a:lnTo>
                    <a:lnTo>
                      <a:pt x="1046" y="563"/>
                    </a:lnTo>
                    <a:lnTo>
                      <a:pt x="1034" y="571"/>
                    </a:lnTo>
                    <a:lnTo>
                      <a:pt x="1025" y="579"/>
                    </a:lnTo>
                    <a:lnTo>
                      <a:pt x="1016" y="587"/>
                    </a:lnTo>
                    <a:lnTo>
                      <a:pt x="1008" y="597"/>
                    </a:lnTo>
                    <a:lnTo>
                      <a:pt x="1000" y="605"/>
                    </a:lnTo>
                    <a:lnTo>
                      <a:pt x="992" y="615"/>
                    </a:lnTo>
                    <a:lnTo>
                      <a:pt x="984" y="625"/>
                    </a:lnTo>
                    <a:lnTo>
                      <a:pt x="977" y="634"/>
                    </a:lnTo>
                    <a:lnTo>
                      <a:pt x="969" y="644"/>
                    </a:lnTo>
                    <a:lnTo>
                      <a:pt x="949" y="670"/>
                    </a:lnTo>
                    <a:lnTo>
                      <a:pt x="931" y="696"/>
                    </a:lnTo>
                    <a:lnTo>
                      <a:pt x="915" y="722"/>
                    </a:lnTo>
                    <a:lnTo>
                      <a:pt x="899" y="750"/>
                    </a:lnTo>
                    <a:lnTo>
                      <a:pt x="884" y="778"/>
                    </a:lnTo>
                    <a:lnTo>
                      <a:pt x="871" y="806"/>
                    </a:lnTo>
                    <a:lnTo>
                      <a:pt x="858" y="835"/>
                    </a:lnTo>
                    <a:lnTo>
                      <a:pt x="848" y="866"/>
                    </a:lnTo>
                    <a:lnTo>
                      <a:pt x="838" y="899"/>
                    </a:lnTo>
                    <a:lnTo>
                      <a:pt x="832" y="931"/>
                    </a:lnTo>
                    <a:lnTo>
                      <a:pt x="825" y="965"/>
                    </a:lnTo>
                    <a:lnTo>
                      <a:pt x="819" y="1000"/>
                    </a:lnTo>
                    <a:lnTo>
                      <a:pt x="812" y="1032"/>
                    </a:lnTo>
                    <a:lnTo>
                      <a:pt x="802" y="1067"/>
                    </a:lnTo>
                    <a:lnTo>
                      <a:pt x="793" y="1099"/>
                    </a:lnTo>
                    <a:lnTo>
                      <a:pt x="778" y="1130"/>
                    </a:lnTo>
                    <a:lnTo>
                      <a:pt x="770" y="1147"/>
                    </a:lnTo>
                    <a:lnTo>
                      <a:pt x="760" y="1161"/>
                    </a:lnTo>
                    <a:lnTo>
                      <a:pt x="749" y="1174"/>
                    </a:lnTo>
                    <a:lnTo>
                      <a:pt x="735" y="1186"/>
                    </a:lnTo>
                    <a:lnTo>
                      <a:pt x="722" y="1197"/>
                    </a:lnTo>
                    <a:lnTo>
                      <a:pt x="709" y="1209"/>
                    </a:lnTo>
                    <a:lnTo>
                      <a:pt x="696" y="1220"/>
                    </a:lnTo>
                    <a:lnTo>
                      <a:pt x="682" y="1230"/>
                    </a:lnTo>
                    <a:lnTo>
                      <a:pt x="677" y="1223"/>
                    </a:lnTo>
                    <a:lnTo>
                      <a:pt x="672" y="1217"/>
                    </a:lnTo>
                    <a:lnTo>
                      <a:pt x="667" y="1212"/>
                    </a:lnTo>
                    <a:lnTo>
                      <a:pt x="660" y="1205"/>
                    </a:lnTo>
                    <a:lnTo>
                      <a:pt x="628" y="1168"/>
                    </a:lnTo>
                    <a:lnTo>
                      <a:pt x="605" y="1130"/>
                    </a:lnTo>
                    <a:lnTo>
                      <a:pt x="590" y="1091"/>
                    </a:lnTo>
                    <a:lnTo>
                      <a:pt x="585" y="1050"/>
                    </a:lnTo>
                    <a:lnTo>
                      <a:pt x="587" y="1009"/>
                    </a:lnTo>
                    <a:lnTo>
                      <a:pt x="593" y="967"/>
                    </a:lnTo>
                    <a:lnTo>
                      <a:pt x="606" y="923"/>
                    </a:lnTo>
                    <a:lnTo>
                      <a:pt x="624" y="877"/>
                    </a:lnTo>
                    <a:lnTo>
                      <a:pt x="641" y="843"/>
                    </a:lnTo>
                    <a:lnTo>
                      <a:pt x="660" y="807"/>
                    </a:lnTo>
                    <a:lnTo>
                      <a:pt x="682" y="770"/>
                    </a:lnTo>
                    <a:lnTo>
                      <a:pt x="703" y="732"/>
                    </a:lnTo>
                    <a:lnTo>
                      <a:pt x="721" y="693"/>
                    </a:lnTo>
                    <a:lnTo>
                      <a:pt x="735" y="654"/>
                    </a:lnTo>
                    <a:lnTo>
                      <a:pt x="744" y="615"/>
                    </a:lnTo>
                    <a:lnTo>
                      <a:pt x="744" y="576"/>
                    </a:lnTo>
                    <a:lnTo>
                      <a:pt x="734" y="538"/>
                    </a:lnTo>
                    <a:lnTo>
                      <a:pt x="717" y="504"/>
                    </a:lnTo>
                    <a:lnTo>
                      <a:pt x="693" y="470"/>
                    </a:lnTo>
                    <a:lnTo>
                      <a:pt x="667" y="439"/>
                    </a:lnTo>
                    <a:lnTo>
                      <a:pt x="636" y="409"/>
                    </a:lnTo>
                    <a:lnTo>
                      <a:pt x="606" y="380"/>
                    </a:lnTo>
                    <a:lnTo>
                      <a:pt x="579" y="350"/>
                    </a:lnTo>
                    <a:lnTo>
                      <a:pt x="554" y="323"/>
                    </a:lnTo>
                    <a:lnTo>
                      <a:pt x="535" y="290"/>
                    </a:lnTo>
                    <a:lnTo>
                      <a:pt x="523" y="253"/>
                    </a:lnTo>
                    <a:lnTo>
                      <a:pt x="518" y="213"/>
                    </a:lnTo>
                    <a:lnTo>
                      <a:pt x="518" y="174"/>
                    </a:lnTo>
                    <a:lnTo>
                      <a:pt x="523" y="145"/>
                    </a:lnTo>
                    <a:lnTo>
                      <a:pt x="531" y="120"/>
                    </a:lnTo>
                    <a:lnTo>
                      <a:pt x="543" y="98"/>
                    </a:lnTo>
                    <a:lnTo>
                      <a:pt x="556" y="78"/>
                    </a:lnTo>
                    <a:lnTo>
                      <a:pt x="570" y="58"/>
                    </a:lnTo>
                    <a:lnTo>
                      <a:pt x="588" y="39"/>
                    </a:lnTo>
                    <a:lnTo>
                      <a:pt x="606" y="21"/>
                    </a:lnTo>
                    <a:lnTo>
                      <a:pt x="626" y="0"/>
                    </a:lnTo>
                    <a:lnTo>
                      <a:pt x="592" y="10"/>
                    </a:lnTo>
                    <a:lnTo>
                      <a:pt x="556" y="21"/>
                    </a:lnTo>
                    <a:lnTo>
                      <a:pt x="521" y="36"/>
                    </a:lnTo>
                    <a:lnTo>
                      <a:pt x="490" y="54"/>
                    </a:lnTo>
                    <a:lnTo>
                      <a:pt x="464" y="76"/>
                    </a:lnTo>
                    <a:lnTo>
                      <a:pt x="443" y="103"/>
                    </a:lnTo>
                    <a:lnTo>
                      <a:pt x="430" y="135"/>
                    </a:lnTo>
                    <a:lnTo>
                      <a:pt x="425" y="174"/>
                    </a:lnTo>
                    <a:lnTo>
                      <a:pt x="428" y="227"/>
                    </a:lnTo>
                    <a:lnTo>
                      <a:pt x="438" y="280"/>
                    </a:lnTo>
                    <a:lnTo>
                      <a:pt x="450" y="333"/>
                    </a:lnTo>
                    <a:lnTo>
                      <a:pt x="464" y="385"/>
                    </a:lnTo>
                    <a:lnTo>
                      <a:pt x="476" y="437"/>
                    </a:lnTo>
                    <a:lnTo>
                      <a:pt x="486" y="489"/>
                    </a:lnTo>
                    <a:lnTo>
                      <a:pt x="490" y="543"/>
                    </a:lnTo>
                    <a:lnTo>
                      <a:pt x="489" y="597"/>
                    </a:lnTo>
                    <a:lnTo>
                      <a:pt x="479" y="646"/>
                    </a:lnTo>
                    <a:lnTo>
                      <a:pt x="461" y="691"/>
                    </a:lnTo>
                    <a:lnTo>
                      <a:pt x="438" y="735"/>
                    </a:lnTo>
                    <a:lnTo>
                      <a:pt x="412" y="776"/>
                    </a:lnTo>
                    <a:lnTo>
                      <a:pt x="383" y="817"/>
                    </a:lnTo>
                    <a:lnTo>
                      <a:pt x="352" y="856"/>
                    </a:lnTo>
                    <a:lnTo>
                      <a:pt x="321" y="895"/>
                    </a:lnTo>
                    <a:lnTo>
                      <a:pt x="291" y="934"/>
                    </a:lnTo>
                    <a:lnTo>
                      <a:pt x="291" y="905"/>
                    </a:lnTo>
                    <a:lnTo>
                      <a:pt x="294" y="876"/>
                    </a:lnTo>
                    <a:lnTo>
                      <a:pt x="301" y="845"/>
                    </a:lnTo>
                    <a:lnTo>
                      <a:pt x="309" y="815"/>
                    </a:lnTo>
                    <a:lnTo>
                      <a:pt x="319" y="786"/>
                    </a:lnTo>
                    <a:lnTo>
                      <a:pt x="330" y="757"/>
                    </a:lnTo>
                    <a:lnTo>
                      <a:pt x="340" y="729"/>
                    </a:lnTo>
                    <a:lnTo>
                      <a:pt x="350" y="701"/>
                    </a:lnTo>
                    <a:lnTo>
                      <a:pt x="366" y="651"/>
                    </a:lnTo>
                    <a:lnTo>
                      <a:pt x="378" y="600"/>
                    </a:lnTo>
                    <a:lnTo>
                      <a:pt x="386" y="549"/>
                    </a:lnTo>
                    <a:lnTo>
                      <a:pt x="386" y="497"/>
                    </a:lnTo>
                    <a:lnTo>
                      <a:pt x="384" y="470"/>
                    </a:lnTo>
                    <a:lnTo>
                      <a:pt x="379" y="440"/>
                    </a:lnTo>
                    <a:lnTo>
                      <a:pt x="370" y="412"/>
                    </a:lnTo>
                    <a:lnTo>
                      <a:pt x="356" y="388"/>
                    </a:lnTo>
                    <a:lnTo>
                      <a:pt x="345" y="375"/>
                    </a:lnTo>
                    <a:lnTo>
                      <a:pt x="332" y="365"/>
                    </a:lnTo>
                    <a:lnTo>
                      <a:pt x="317" y="357"/>
                    </a:lnTo>
                    <a:lnTo>
                      <a:pt x="303" y="349"/>
                    </a:lnTo>
                    <a:lnTo>
                      <a:pt x="288" y="342"/>
                    </a:lnTo>
                    <a:lnTo>
                      <a:pt x="273" y="334"/>
                    </a:lnTo>
                    <a:lnTo>
                      <a:pt x="258" y="326"/>
                    </a:lnTo>
                    <a:lnTo>
                      <a:pt x="244" y="316"/>
                    </a:lnTo>
                    <a:lnTo>
                      <a:pt x="260" y="368"/>
                    </a:lnTo>
                    <a:lnTo>
                      <a:pt x="273" y="417"/>
                    </a:lnTo>
                    <a:lnTo>
                      <a:pt x="280" y="465"/>
                    </a:lnTo>
                    <a:lnTo>
                      <a:pt x="281" y="512"/>
                    </a:lnTo>
                    <a:lnTo>
                      <a:pt x="276" y="558"/>
                    </a:lnTo>
                    <a:lnTo>
                      <a:pt x="263" y="603"/>
                    </a:lnTo>
                    <a:lnTo>
                      <a:pt x="242" y="649"/>
                    </a:lnTo>
                    <a:lnTo>
                      <a:pt x="211" y="695"/>
                    </a:lnTo>
                    <a:lnTo>
                      <a:pt x="188" y="722"/>
                    </a:lnTo>
                    <a:lnTo>
                      <a:pt x="167" y="752"/>
                    </a:lnTo>
                    <a:lnTo>
                      <a:pt x="144" y="778"/>
                    </a:lnTo>
                    <a:lnTo>
                      <a:pt x="121" y="806"/>
                    </a:lnTo>
                    <a:lnTo>
                      <a:pt x="100" y="833"/>
                    </a:lnTo>
                    <a:lnTo>
                      <a:pt x="79" y="861"/>
                    </a:lnTo>
                    <a:lnTo>
                      <a:pt x="59" y="889"/>
                    </a:lnTo>
                    <a:lnTo>
                      <a:pt x="43" y="917"/>
                    </a:lnTo>
                    <a:lnTo>
                      <a:pt x="28" y="946"/>
                    </a:lnTo>
                    <a:lnTo>
                      <a:pt x="15" y="975"/>
                    </a:lnTo>
                    <a:lnTo>
                      <a:pt x="7" y="1006"/>
                    </a:lnTo>
                    <a:lnTo>
                      <a:pt x="0" y="1039"/>
                    </a:lnTo>
                    <a:lnTo>
                      <a:pt x="0" y="1071"/>
                    </a:lnTo>
                    <a:lnTo>
                      <a:pt x="2" y="1106"/>
                    </a:lnTo>
                    <a:lnTo>
                      <a:pt x="10" y="1143"/>
                    </a:lnTo>
                    <a:lnTo>
                      <a:pt x="23" y="1181"/>
                    </a:lnTo>
                    <a:lnTo>
                      <a:pt x="38" y="1215"/>
                    </a:lnTo>
                    <a:lnTo>
                      <a:pt x="56" y="1248"/>
                    </a:lnTo>
                    <a:lnTo>
                      <a:pt x="77" y="1277"/>
                    </a:lnTo>
                    <a:lnTo>
                      <a:pt x="102" y="1305"/>
                    </a:lnTo>
                    <a:lnTo>
                      <a:pt x="128" y="1329"/>
                    </a:lnTo>
                    <a:lnTo>
                      <a:pt x="156" y="1349"/>
                    </a:lnTo>
                    <a:lnTo>
                      <a:pt x="188" y="1367"/>
                    </a:lnTo>
                    <a:lnTo>
                      <a:pt x="223" y="1380"/>
                    </a:lnTo>
                    <a:lnTo>
                      <a:pt x="240" y="1385"/>
                    </a:lnTo>
                    <a:lnTo>
                      <a:pt x="258" y="1391"/>
                    </a:lnTo>
                    <a:lnTo>
                      <a:pt x="276" y="1396"/>
                    </a:lnTo>
                    <a:lnTo>
                      <a:pt x="293" y="1401"/>
                    </a:lnTo>
                    <a:lnTo>
                      <a:pt x="311" y="1406"/>
                    </a:lnTo>
                    <a:lnTo>
                      <a:pt x="327" y="1412"/>
                    </a:lnTo>
                    <a:lnTo>
                      <a:pt x="343" y="1417"/>
                    </a:lnTo>
                    <a:lnTo>
                      <a:pt x="360" y="1422"/>
                    </a:lnTo>
                    <a:lnTo>
                      <a:pt x="374" y="1429"/>
                    </a:lnTo>
                    <a:lnTo>
                      <a:pt x="391" y="1435"/>
                    </a:lnTo>
                    <a:lnTo>
                      <a:pt x="405" y="1443"/>
                    </a:lnTo>
                    <a:lnTo>
                      <a:pt x="422" y="1452"/>
                    </a:lnTo>
                    <a:lnTo>
                      <a:pt x="438" y="1460"/>
                    </a:lnTo>
                    <a:lnTo>
                      <a:pt x="453" y="1469"/>
                    </a:lnTo>
                    <a:lnTo>
                      <a:pt x="469" y="1479"/>
                    </a:lnTo>
                    <a:lnTo>
                      <a:pt x="486" y="1491"/>
                    </a:lnTo>
                    <a:lnTo>
                      <a:pt x="494" y="1499"/>
                    </a:lnTo>
                    <a:lnTo>
                      <a:pt x="492" y="1483"/>
                    </a:lnTo>
                    <a:lnTo>
                      <a:pt x="490" y="1468"/>
                    </a:lnTo>
                    <a:lnTo>
                      <a:pt x="489" y="1453"/>
                    </a:lnTo>
                    <a:lnTo>
                      <a:pt x="489" y="1437"/>
                    </a:lnTo>
                    <a:lnTo>
                      <a:pt x="500" y="1448"/>
                    </a:lnTo>
                    <a:lnTo>
                      <a:pt x="510" y="1460"/>
                    </a:lnTo>
                    <a:lnTo>
                      <a:pt x="520" y="1471"/>
                    </a:lnTo>
                    <a:lnTo>
                      <a:pt x="528" y="1483"/>
                    </a:lnTo>
                    <a:lnTo>
                      <a:pt x="536" y="1494"/>
                    </a:lnTo>
                    <a:lnTo>
                      <a:pt x="543" y="1507"/>
                    </a:lnTo>
                    <a:lnTo>
                      <a:pt x="548" y="1518"/>
                    </a:lnTo>
                    <a:lnTo>
                      <a:pt x="552" y="1531"/>
                    </a:lnTo>
                    <a:lnTo>
                      <a:pt x="557" y="1523"/>
                    </a:lnTo>
                    <a:lnTo>
                      <a:pt x="564" y="1517"/>
                    </a:lnTo>
                    <a:lnTo>
                      <a:pt x="572" y="1512"/>
                    </a:lnTo>
                    <a:lnTo>
                      <a:pt x="579" y="1507"/>
                    </a:lnTo>
                    <a:lnTo>
                      <a:pt x="595" y="1518"/>
                    </a:lnTo>
                    <a:lnTo>
                      <a:pt x="613" y="1520"/>
                    </a:lnTo>
                    <a:lnTo>
                      <a:pt x="633" y="1515"/>
                    </a:lnTo>
                    <a:lnTo>
                      <a:pt x="652" y="1505"/>
                    </a:lnTo>
                    <a:lnTo>
                      <a:pt x="672" y="1494"/>
                    </a:lnTo>
                    <a:lnTo>
                      <a:pt x="691" y="1481"/>
                    </a:lnTo>
                    <a:lnTo>
                      <a:pt x="709" y="1469"/>
                    </a:lnTo>
                    <a:lnTo>
                      <a:pt x="727" y="1461"/>
                    </a:lnTo>
                    <a:lnTo>
                      <a:pt x="752" y="1455"/>
                    </a:lnTo>
                    <a:lnTo>
                      <a:pt x="776" y="1450"/>
                    </a:lnTo>
                    <a:lnTo>
                      <a:pt x="801" y="1445"/>
                    </a:lnTo>
                    <a:lnTo>
                      <a:pt x="825" y="1442"/>
                    </a:lnTo>
                    <a:lnTo>
                      <a:pt x="851" y="1439"/>
                    </a:lnTo>
                    <a:lnTo>
                      <a:pt x="876" y="1435"/>
                    </a:lnTo>
                    <a:lnTo>
                      <a:pt x="900" y="1432"/>
                    </a:lnTo>
                    <a:lnTo>
                      <a:pt x="927" y="1429"/>
                    </a:lnTo>
                    <a:lnTo>
                      <a:pt x="949" y="1424"/>
                    </a:lnTo>
                    <a:lnTo>
                      <a:pt x="974" y="1417"/>
                    </a:lnTo>
                    <a:lnTo>
                      <a:pt x="997" y="1411"/>
                    </a:lnTo>
                    <a:lnTo>
                      <a:pt x="1020" y="1401"/>
                    </a:lnTo>
                    <a:lnTo>
                      <a:pt x="1041" y="1391"/>
                    </a:lnTo>
                    <a:lnTo>
                      <a:pt x="1062" y="1377"/>
                    </a:lnTo>
                    <a:lnTo>
                      <a:pt x="1082" y="1362"/>
                    </a:lnTo>
                    <a:lnTo>
                      <a:pt x="1100" y="1342"/>
                    </a:lnTo>
                    <a:lnTo>
                      <a:pt x="1142" y="1277"/>
                    </a:lnTo>
                    <a:lnTo>
                      <a:pt x="1162" y="1210"/>
                    </a:lnTo>
                    <a:lnTo>
                      <a:pt x="1163" y="1143"/>
                    </a:lnTo>
                    <a:lnTo>
                      <a:pt x="1152" y="1078"/>
                    </a:lnTo>
                    <a:lnTo>
                      <a:pt x="1132" y="1009"/>
                    </a:lnTo>
                    <a:lnTo>
                      <a:pt x="1110" y="943"/>
                    </a:lnTo>
                    <a:lnTo>
                      <a:pt x="1090" y="874"/>
                    </a:lnTo>
                    <a:lnTo>
                      <a:pt x="1077" y="804"/>
                    </a:lnTo>
                    <a:close/>
                  </a:path>
                </a:pathLst>
              </a:custGeom>
              <a:solidFill>
                <a:schemeClr val="hlink"/>
              </a:solidFill>
              <a:ln w="9525">
                <a:solidFill>
                  <a:schemeClr val="bg1"/>
                </a:solidFill>
                <a:round/>
                <a:headEnd/>
                <a:tailEnd/>
              </a:ln>
            </p:spPr>
            <p:txBody>
              <a:bodyPr/>
              <a:lstStyle/>
              <a:p>
                <a:endParaRPr lang="en-US"/>
              </a:p>
            </p:txBody>
          </p:sp>
          <p:sp>
            <p:nvSpPr>
              <p:cNvPr id="41035" name="Freeform 300"/>
              <p:cNvSpPr>
                <a:spLocks/>
              </p:cNvSpPr>
              <p:nvPr/>
            </p:nvSpPr>
            <p:spPr bwMode="auto">
              <a:xfrm>
                <a:off x="3332" y="2706"/>
                <a:ext cx="43" cy="49"/>
              </a:xfrm>
              <a:custGeom>
                <a:avLst/>
                <a:gdLst>
                  <a:gd name="T0" fmla="*/ 0 w 154"/>
                  <a:gd name="T1" fmla="*/ 0 h 173"/>
                  <a:gd name="T2" fmla="*/ 0 w 154"/>
                  <a:gd name="T3" fmla="*/ 0 h 173"/>
                  <a:gd name="T4" fmla="*/ 0 w 154"/>
                  <a:gd name="T5" fmla="*/ 0 h 173"/>
                  <a:gd name="T6" fmla="*/ 0 w 154"/>
                  <a:gd name="T7" fmla="*/ 0 h 173"/>
                  <a:gd name="T8" fmla="*/ 0 w 154"/>
                  <a:gd name="T9" fmla="*/ 0 h 173"/>
                  <a:gd name="T10" fmla="*/ 0 w 154"/>
                  <a:gd name="T11" fmla="*/ 0 h 173"/>
                  <a:gd name="T12" fmla="*/ 0 w 154"/>
                  <a:gd name="T13" fmla="*/ 0 h 173"/>
                  <a:gd name="T14" fmla="*/ 0 w 154"/>
                  <a:gd name="T15" fmla="*/ 0 h 173"/>
                  <a:gd name="T16" fmla="*/ 0 w 154"/>
                  <a:gd name="T17" fmla="*/ 0 h 173"/>
                  <a:gd name="T18" fmla="*/ 0 w 154"/>
                  <a:gd name="T19" fmla="*/ 0 h 173"/>
                  <a:gd name="T20" fmla="*/ 0 w 154"/>
                  <a:gd name="T21" fmla="*/ 0 h 173"/>
                  <a:gd name="T22" fmla="*/ 0 w 154"/>
                  <a:gd name="T23" fmla="*/ 0 h 173"/>
                  <a:gd name="T24" fmla="*/ 0 w 154"/>
                  <a:gd name="T25" fmla="*/ 0 h 173"/>
                  <a:gd name="T26" fmla="*/ 0 w 154"/>
                  <a:gd name="T27" fmla="*/ 0 h 173"/>
                  <a:gd name="T28" fmla="*/ 0 w 154"/>
                  <a:gd name="T29" fmla="*/ 0 h 173"/>
                  <a:gd name="T30" fmla="*/ 0 w 154"/>
                  <a:gd name="T31" fmla="*/ 0 h 173"/>
                  <a:gd name="T32" fmla="*/ 0 w 154"/>
                  <a:gd name="T33" fmla="*/ 0 h 173"/>
                  <a:gd name="T34" fmla="*/ 0 w 154"/>
                  <a:gd name="T35" fmla="*/ 0 h 173"/>
                  <a:gd name="T36" fmla="*/ 0 w 154"/>
                  <a:gd name="T37" fmla="*/ 0 h 173"/>
                  <a:gd name="T38" fmla="*/ 0 w 154"/>
                  <a:gd name="T39" fmla="*/ 0 h 173"/>
                  <a:gd name="T40" fmla="*/ 0 w 154"/>
                  <a:gd name="T41" fmla="*/ 0 h 173"/>
                  <a:gd name="T42" fmla="*/ 0 w 154"/>
                  <a:gd name="T43" fmla="*/ 0 h 173"/>
                  <a:gd name="T44" fmla="*/ 0 w 154"/>
                  <a:gd name="T45" fmla="*/ 0 h 173"/>
                  <a:gd name="T46" fmla="*/ 0 w 154"/>
                  <a:gd name="T47" fmla="*/ 0 h 173"/>
                  <a:gd name="T48" fmla="*/ 0 w 154"/>
                  <a:gd name="T49" fmla="*/ 0 h 173"/>
                  <a:gd name="T50" fmla="*/ 0 w 154"/>
                  <a:gd name="T51" fmla="*/ 0 h 1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173"/>
                  <a:gd name="T80" fmla="*/ 154 w 154"/>
                  <a:gd name="T81" fmla="*/ 173 h 1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173">
                    <a:moveTo>
                      <a:pt x="154" y="131"/>
                    </a:moveTo>
                    <a:lnTo>
                      <a:pt x="149" y="116"/>
                    </a:lnTo>
                    <a:lnTo>
                      <a:pt x="144" y="105"/>
                    </a:lnTo>
                    <a:lnTo>
                      <a:pt x="138" y="95"/>
                    </a:lnTo>
                    <a:lnTo>
                      <a:pt x="128" y="87"/>
                    </a:lnTo>
                    <a:lnTo>
                      <a:pt x="118" y="80"/>
                    </a:lnTo>
                    <a:lnTo>
                      <a:pt x="108" y="74"/>
                    </a:lnTo>
                    <a:lnTo>
                      <a:pt x="95" y="69"/>
                    </a:lnTo>
                    <a:lnTo>
                      <a:pt x="82" y="62"/>
                    </a:lnTo>
                    <a:lnTo>
                      <a:pt x="71" y="57"/>
                    </a:lnTo>
                    <a:lnTo>
                      <a:pt x="59" y="53"/>
                    </a:lnTo>
                    <a:lnTo>
                      <a:pt x="48" y="48"/>
                    </a:lnTo>
                    <a:lnTo>
                      <a:pt x="38" y="41"/>
                    </a:lnTo>
                    <a:lnTo>
                      <a:pt x="30" y="35"/>
                    </a:lnTo>
                    <a:lnTo>
                      <a:pt x="22" y="26"/>
                    </a:lnTo>
                    <a:lnTo>
                      <a:pt x="17" y="15"/>
                    </a:lnTo>
                    <a:lnTo>
                      <a:pt x="12" y="0"/>
                    </a:lnTo>
                    <a:lnTo>
                      <a:pt x="0" y="36"/>
                    </a:lnTo>
                    <a:lnTo>
                      <a:pt x="4" y="66"/>
                    </a:lnTo>
                    <a:lnTo>
                      <a:pt x="18" y="88"/>
                    </a:lnTo>
                    <a:lnTo>
                      <a:pt x="41" y="106"/>
                    </a:lnTo>
                    <a:lnTo>
                      <a:pt x="69" y="123"/>
                    </a:lnTo>
                    <a:lnTo>
                      <a:pt x="98" y="139"/>
                    </a:lnTo>
                    <a:lnTo>
                      <a:pt x="128" y="155"/>
                    </a:lnTo>
                    <a:lnTo>
                      <a:pt x="151" y="173"/>
                    </a:lnTo>
                    <a:lnTo>
                      <a:pt x="154" y="131"/>
                    </a:lnTo>
                    <a:close/>
                  </a:path>
                </a:pathLst>
              </a:custGeom>
              <a:solidFill>
                <a:schemeClr val="hlink"/>
              </a:solidFill>
              <a:ln w="9525">
                <a:solidFill>
                  <a:schemeClr val="bg1"/>
                </a:solidFill>
                <a:round/>
                <a:headEnd/>
                <a:tailEnd/>
              </a:ln>
            </p:spPr>
            <p:txBody>
              <a:bodyPr/>
              <a:lstStyle/>
              <a:p>
                <a:endParaRPr lang="en-US"/>
              </a:p>
            </p:txBody>
          </p:sp>
        </p:grpSp>
      </p:grpSp>
      <p:grpSp>
        <p:nvGrpSpPr>
          <p:cNvPr id="40996" name="Group 301"/>
          <p:cNvGrpSpPr>
            <a:grpSpLocks/>
          </p:cNvGrpSpPr>
          <p:nvPr/>
        </p:nvGrpSpPr>
        <p:grpSpPr bwMode="auto">
          <a:xfrm>
            <a:off x="6670675" y="5705475"/>
            <a:ext cx="841375" cy="576263"/>
            <a:chOff x="463" y="1743"/>
            <a:chExt cx="1186" cy="813"/>
          </a:xfrm>
        </p:grpSpPr>
        <p:sp>
          <p:nvSpPr>
            <p:cNvPr id="41004" name="Freeform 302"/>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5" name="Freeform 303"/>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6" name="AutoShape 304"/>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1007" name="AutoShape 305"/>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1008" name="Freeform 306"/>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1009" name="Freeform 307"/>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010" name="Freeform 308"/>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sp>
          <p:nvSpPr>
            <p:cNvPr id="41011" name="Freeform 309"/>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2" name="Freeform 310"/>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3" name="Freeform 311"/>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4" name="Freeform 312"/>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1015" name="Freeform 313"/>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1016" name="Line 314"/>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017" name="Line 315"/>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1018" name="Oval 316"/>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1019" name="Freeform 317"/>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0" name="Freeform 318"/>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1" name="Oval 319"/>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1022" name="Freeform 320"/>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3" name="Freeform 321"/>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997" name="Group 322"/>
          <p:cNvGrpSpPr>
            <a:grpSpLocks/>
          </p:cNvGrpSpPr>
          <p:nvPr/>
        </p:nvGrpSpPr>
        <p:grpSpPr bwMode="auto">
          <a:xfrm>
            <a:off x="7300913" y="2536825"/>
            <a:ext cx="820737" cy="749300"/>
            <a:chOff x="1929" y="2960"/>
            <a:chExt cx="728" cy="665"/>
          </a:xfrm>
        </p:grpSpPr>
        <p:sp>
          <p:nvSpPr>
            <p:cNvPr id="40998" name="AutoShape 323"/>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40999" name="Group 324"/>
            <p:cNvGrpSpPr>
              <a:grpSpLocks/>
            </p:cNvGrpSpPr>
            <p:nvPr/>
          </p:nvGrpSpPr>
          <p:grpSpPr bwMode="auto">
            <a:xfrm>
              <a:off x="2328" y="3296"/>
              <a:ext cx="329" cy="329"/>
              <a:chOff x="2806" y="3358"/>
              <a:chExt cx="329" cy="329"/>
            </a:xfrm>
          </p:grpSpPr>
          <p:sp>
            <p:nvSpPr>
              <p:cNvPr id="41000" name="Oval 325"/>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41001" name="Freeform 326"/>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1002" name="Freeform 327"/>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41003" name="Freeform 328"/>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42278" y="3588788"/>
            <a:ext cx="4032245" cy="2647950"/>
          </a:xfrm>
          <a:prstGeom prst="rect">
            <a:avLst/>
          </a:prstGeom>
        </p:spPr>
      </p:pic>
      <p:pic>
        <p:nvPicPr>
          <p:cNvPr id="2" name="Picture 1"/>
          <p:cNvPicPr>
            <a:picLocks noChangeAspect="1"/>
          </p:cNvPicPr>
          <p:nvPr/>
        </p:nvPicPr>
        <p:blipFill>
          <a:blip r:embed="rId4"/>
          <a:stretch>
            <a:fillRect/>
          </a:stretch>
        </p:blipFill>
        <p:spPr>
          <a:xfrm>
            <a:off x="583407" y="1475601"/>
            <a:ext cx="4198937" cy="4752425"/>
          </a:xfrm>
          <a:prstGeom prst="rect">
            <a:avLst/>
          </a:prstGeom>
        </p:spPr>
      </p:pic>
      <p:sp>
        <p:nvSpPr>
          <p:cNvPr id="41986" name="Rectangle 2"/>
          <p:cNvSpPr>
            <a:spLocks noGrp="1" noChangeArrowheads="1"/>
          </p:cNvSpPr>
          <p:nvPr>
            <p:ph type="title"/>
          </p:nvPr>
        </p:nvSpPr>
        <p:spPr/>
        <p:txBody>
          <a:bodyPr/>
          <a:lstStyle/>
          <a:p>
            <a:pPr eaLnBrk="1" hangingPunct="1"/>
            <a:r>
              <a:rPr lang="en-US" smtClean="0"/>
              <a:t>Entity role constraints in the UI (1)</a:t>
            </a:r>
          </a:p>
        </p:txBody>
      </p:sp>
      <p:sp>
        <p:nvSpPr>
          <p:cNvPr id="41987" name="Rectangle 3"/>
          <p:cNvSpPr>
            <a:spLocks noGrp="1" noChangeArrowheads="1"/>
          </p:cNvSpPr>
          <p:nvPr>
            <p:ph idx="1"/>
          </p:nvPr>
        </p:nvSpPr>
        <p:spPr>
          <a:xfrm>
            <a:off x="5026358" y="587100"/>
            <a:ext cx="4117642" cy="2535238"/>
          </a:xfrm>
        </p:spPr>
        <p:txBody>
          <a:bodyPr/>
          <a:lstStyle/>
          <a:p>
            <a:r>
              <a:rPr lang="en-US" dirty="0" smtClean="0"/>
              <a:t>If role is required:</a:t>
            </a:r>
          </a:p>
          <a:p>
            <a:pPr lvl="1"/>
            <a:r>
              <a:rPr lang="en-US" dirty="0" smtClean="0"/>
              <a:t>Contact must be specified during object creation</a:t>
            </a:r>
          </a:p>
          <a:p>
            <a:pPr lvl="1"/>
            <a:r>
              <a:rPr lang="en-US" dirty="0" smtClean="0"/>
              <a:t>Role can be shifted between contacts, but must always exist</a:t>
            </a:r>
          </a:p>
        </p:txBody>
      </p:sp>
      <p:sp>
        <p:nvSpPr>
          <p:cNvPr id="41989" name="AutoShape 5"/>
          <p:cNvSpPr>
            <a:spLocks noChangeArrowheads="1"/>
          </p:cNvSpPr>
          <p:nvPr/>
        </p:nvSpPr>
        <p:spPr bwMode="auto">
          <a:xfrm>
            <a:off x="5026358" y="5260928"/>
            <a:ext cx="3948165" cy="277812"/>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grpSp>
        <p:nvGrpSpPr>
          <p:cNvPr id="41992" name="Group 8"/>
          <p:cNvGrpSpPr>
            <a:grpSpLocks/>
          </p:cNvGrpSpPr>
          <p:nvPr/>
        </p:nvGrpSpPr>
        <p:grpSpPr bwMode="auto">
          <a:xfrm>
            <a:off x="2739232" y="722313"/>
            <a:ext cx="641350" cy="636588"/>
            <a:chOff x="3360" y="800"/>
            <a:chExt cx="620" cy="616"/>
          </a:xfrm>
        </p:grpSpPr>
        <p:sp>
          <p:nvSpPr>
            <p:cNvPr id="42000" name="AutoShape 9"/>
            <p:cNvSpPr>
              <a:spLocks noChangeArrowheads="1"/>
            </p:cNvSpPr>
            <p:nvPr/>
          </p:nvSpPr>
          <p:spPr bwMode="auto">
            <a:xfrm>
              <a:off x="3360" y="800"/>
              <a:ext cx="620" cy="616"/>
            </a:xfrm>
            <a:prstGeom prst="roundRect">
              <a:avLst>
                <a:gd name="adj" fmla="val 16667"/>
              </a:avLst>
            </a:prstGeom>
            <a:solidFill>
              <a:srgbClr val="CCFFCC"/>
            </a:solidFill>
            <a:ln w="12700" algn="ctr">
              <a:solidFill>
                <a:schemeClr val="bg1"/>
              </a:solidFill>
              <a:round/>
              <a:headEnd/>
              <a:tailEnd/>
            </a:ln>
          </p:spPr>
          <p:txBody>
            <a:bodyPr lIns="0" tIns="0" rIns="0" bIns="0" anchor="ctr">
              <a:spAutoFit/>
            </a:bodyPr>
            <a:lstStyle/>
            <a:p>
              <a:endParaRPr lang="en-US"/>
            </a:p>
          </p:txBody>
        </p:sp>
        <p:sp>
          <p:nvSpPr>
            <p:cNvPr id="42001" name="Freeform 10"/>
            <p:cNvSpPr>
              <a:spLocks/>
            </p:cNvSpPr>
            <p:nvPr/>
          </p:nvSpPr>
          <p:spPr bwMode="auto">
            <a:xfrm>
              <a:off x="3403" y="830"/>
              <a:ext cx="212" cy="274"/>
            </a:xfrm>
            <a:custGeom>
              <a:avLst/>
              <a:gdLst>
                <a:gd name="T0" fmla="*/ 0 w 1052"/>
                <a:gd name="T1" fmla="*/ 0 h 1352"/>
                <a:gd name="T2" fmla="*/ 0 w 1052"/>
                <a:gd name="T3" fmla="*/ 0 h 1352"/>
                <a:gd name="T4" fmla="*/ 0 w 1052"/>
                <a:gd name="T5" fmla="*/ 0 h 1352"/>
                <a:gd name="T6" fmla="*/ 0 w 1052"/>
                <a:gd name="T7" fmla="*/ 0 h 1352"/>
                <a:gd name="T8" fmla="*/ 0 w 1052"/>
                <a:gd name="T9" fmla="*/ 0 h 1352"/>
                <a:gd name="T10" fmla="*/ 0 w 1052"/>
                <a:gd name="T11" fmla="*/ 0 h 1352"/>
                <a:gd name="T12" fmla="*/ 0 w 1052"/>
                <a:gd name="T13" fmla="*/ 0 h 1352"/>
                <a:gd name="T14" fmla="*/ 0 w 1052"/>
                <a:gd name="T15" fmla="*/ 0 h 1352"/>
                <a:gd name="T16" fmla="*/ 0 w 1052"/>
                <a:gd name="T17" fmla="*/ 0 h 1352"/>
                <a:gd name="T18" fmla="*/ 0 w 1052"/>
                <a:gd name="T19" fmla="*/ 0 h 1352"/>
                <a:gd name="T20" fmla="*/ 0 w 1052"/>
                <a:gd name="T21" fmla="*/ 0 h 1352"/>
                <a:gd name="T22" fmla="*/ 0 w 1052"/>
                <a:gd name="T23" fmla="*/ 0 h 1352"/>
                <a:gd name="T24" fmla="*/ 0 w 1052"/>
                <a:gd name="T25" fmla="*/ 0 h 1352"/>
                <a:gd name="T26" fmla="*/ 0 w 1052"/>
                <a:gd name="T27" fmla="*/ 0 h 1352"/>
                <a:gd name="T28" fmla="*/ 0 w 1052"/>
                <a:gd name="T29" fmla="*/ 0 h 1352"/>
                <a:gd name="T30" fmla="*/ 0 w 1052"/>
                <a:gd name="T31" fmla="*/ 0 h 1352"/>
                <a:gd name="T32" fmla="*/ 0 w 1052"/>
                <a:gd name="T33" fmla="*/ 0 h 1352"/>
                <a:gd name="T34" fmla="*/ 0 w 1052"/>
                <a:gd name="T35" fmla="*/ 0 h 1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2"/>
                <a:gd name="T55" fmla="*/ 0 h 1352"/>
                <a:gd name="T56" fmla="*/ 1052 w 1052"/>
                <a:gd name="T57" fmla="*/ 1352 h 13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2" h="1352">
                  <a:moveTo>
                    <a:pt x="534" y="1352"/>
                  </a:moveTo>
                  <a:lnTo>
                    <a:pt x="300" y="1168"/>
                  </a:lnTo>
                  <a:lnTo>
                    <a:pt x="100" y="893"/>
                  </a:lnTo>
                  <a:lnTo>
                    <a:pt x="16" y="609"/>
                  </a:lnTo>
                  <a:lnTo>
                    <a:pt x="0" y="308"/>
                  </a:lnTo>
                  <a:lnTo>
                    <a:pt x="0" y="83"/>
                  </a:lnTo>
                  <a:lnTo>
                    <a:pt x="100" y="116"/>
                  </a:lnTo>
                  <a:lnTo>
                    <a:pt x="275" y="116"/>
                  </a:lnTo>
                  <a:lnTo>
                    <a:pt x="392" y="91"/>
                  </a:lnTo>
                  <a:lnTo>
                    <a:pt x="534" y="0"/>
                  </a:lnTo>
                  <a:lnTo>
                    <a:pt x="643" y="66"/>
                  </a:lnTo>
                  <a:lnTo>
                    <a:pt x="810" y="125"/>
                  </a:lnTo>
                  <a:lnTo>
                    <a:pt x="1052" y="91"/>
                  </a:lnTo>
                  <a:lnTo>
                    <a:pt x="1043" y="567"/>
                  </a:lnTo>
                  <a:lnTo>
                    <a:pt x="1010" y="759"/>
                  </a:lnTo>
                  <a:lnTo>
                    <a:pt x="893" y="1010"/>
                  </a:lnTo>
                  <a:lnTo>
                    <a:pt x="676" y="1243"/>
                  </a:lnTo>
                  <a:lnTo>
                    <a:pt x="534" y="1352"/>
                  </a:lnTo>
                  <a:close/>
                </a:path>
              </a:pathLst>
            </a:custGeom>
            <a:solidFill>
              <a:srgbClr val="C0C0C0"/>
            </a:solidFill>
            <a:ln w="12700">
              <a:solidFill>
                <a:schemeClr val="bg1"/>
              </a:solidFill>
              <a:round/>
              <a:headEnd/>
              <a:tailEnd/>
            </a:ln>
          </p:spPr>
          <p:txBody>
            <a:bodyPr lIns="0" tIns="0" rIns="0" bIns="0" anchor="ctr">
              <a:spAutoFit/>
            </a:bodyPr>
            <a:lstStyle/>
            <a:p>
              <a:endParaRPr lang="en-US"/>
            </a:p>
          </p:txBody>
        </p:sp>
        <p:grpSp>
          <p:nvGrpSpPr>
            <p:cNvPr id="42002" name="Group 11"/>
            <p:cNvGrpSpPr>
              <a:grpSpLocks/>
            </p:cNvGrpSpPr>
            <p:nvPr/>
          </p:nvGrpSpPr>
          <p:grpSpPr bwMode="auto">
            <a:xfrm flipH="1">
              <a:off x="3749" y="1171"/>
              <a:ext cx="212" cy="213"/>
              <a:chOff x="1350" y="686"/>
              <a:chExt cx="1132" cy="1132"/>
            </a:xfrm>
          </p:grpSpPr>
          <p:sp>
            <p:nvSpPr>
              <p:cNvPr id="42004" name="AutoShape 12"/>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2005" name="Picture 13" descr="j01519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003" name="Picture 14" descr="BS01887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1" y="829"/>
              <a:ext cx="382"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3" name="Text Box 15"/>
          <p:cNvSpPr txBox="1">
            <a:spLocks noChangeArrowheads="1"/>
          </p:cNvSpPr>
          <p:nvPr/>
        </p:nvSpPr>
        <p:spPr bwMode="auto">
          <a:xfrm>
            <a:off x="3491707" y="741363"/>
            <a:ext cx="1328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exposure</a:t>
            </a:r>
            <a:br>
              <a:rPr lang="en-US" sz="1800">
                <a:solidFill>
                  <a:schemeClr val="bg1"/>
                </a:solidFill>
              </a:rPr>
            </a:br>
            <a:r>
              <a:rPr lang="en-US" sz="1800">
                <a:solidFill>
                  <a:schemeClr val="bg1"/>
                </a:solidFill>
              </a:rPr>
              <a:t>(exactly 1)</a:t>
            </a:r>
          </a:p>
        </p:txBody>
      </p:sp>
      <p:grpSp>
        <p:nvGrpSpPr>
          <p:cNvPr id="41994" name="Group 16"/>
          <p:cNvGrpSpPr>
            <a:grpSpLocks/>
          </p:cNvGrpSpPr>
          <p:nvPr/>
        </p:nvGrpSpPr>
        <p:grpSpPr bwMode="auto">
          <a:xfrm>
            <a:off x="1697832" y="698501"/>
            <a:ext cx="688975" cy="688975"/>
            <a:chOff x="1350" y="686"/>
            <a:chExt cx="1132" cy="1132"/>
          </a:xfrm>
        </p:grpSpPr>
        <p:sp>
          <p:nvSpPr>
            <p:cNvPr id="41998" name="AutoShape 17"/>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41999" name="Picture 18" descr="j01519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5" name="Text Box 19"/>
          <p:cNvSpPr txBox="1">
            <a:spLocks noChangeArrowheads="1"/>
          </p:cNvSpPr>
          <p:nvPr/>
        </p:nvSpPr>
        <p:spPr bwMode="auto">
          <a:xfrm>
            <a:off x="570707" y="876301"/>
            <a:ext cx="1057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sz="1800">
                <a:solidFill>
                  <a:schemeClr val="bg1"/>
                </a:solidFill>
              </a:rPr>
              <a:t>claimant</a:t>
            </a:r>
          </a:p>
        </p:txBody>
      </p:sp>
      <p:sp>
        <p:nvSpPr>
          <p:cNvPr id="41996" name="AutoShape 20"/>
          <p:cNvSpPr>
            <a:spLocks noChangeArrowheads="1"/>
          </p:cNvSpPr>
          <p:nvPr/>
        </p:nvSpPr>
        <p:spPr bwMode="auto">
          <a:xfrm>
            <a:off x="2329657" y="887413"/>
            <a:ext cx="442912" cy="346075"/>
          </a:xfrm>
          <a:prstGeom prst="rightArrow">
            <a:avLst>
              <a:gd name="adj1" fmla="val 50000"/>
              <a:gd name="adj2" fmla="val 31995"/>
            </a:avLst>
          </a:prstGeom>
          <a:solidFill>
            <a:srgbClr val="008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41997" name="Rectangle 21"/>
          <p:cNvSpPr>
            <a:spLocks noChangeArrowheads="1"/>
          </p:cNvSpPr>
          <p:nvPr/>
        </p:nvSpPr>
        <p:spPr bwMode="auto">
          <a:xfrm>
            <a:off x="583407" y="584201"/>
            <a:ext cx="4198937" cy="900112"/>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1991" name="AutoShape 7"/>
          <p:cNvSpPr>
            <a:spLocks noChangeArrowheads="1"/>
          </p:cNvSpPr>
          <p:nvPr/>
        </p:nvSpPr>
        <p:spPr bwMode="auto">
          <a:xfrm>
            <a:off x="583407" y="5906813"/>
            <a:ext cx="4096651" cy="199697"/>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0239" y="1168224"/>
            <a:ext cx="5076825" cy="2800350"/>
          </a:xfrm>
          <a:prstGeom prst="rect">
            <a:avLst/>
          </a:prstGeom>
        </p:spPr>
      </p:pic>
      <p:sp>
        <p:nvSpPr>
          <p:cNvPr id="43010" name="Rectangle 2"/>
          <p:cNvSpPr>
            <a:spLocks noGrp="1" noChangeArrowheads="1"/>
          </p:cNvSpPr>
          <p:nvPr>
            <p:ph type="title"/>
          </p:nvPr>
        </p:nvSpPr>
        <p:spPr/>
        <p:txBody>
          <a:bodyPr/>
          <a:lstStyle/>
          <a:p>
            <a:pPr eaLnBrk="1" hangingPunct="1"/>
            <a:r>
              <a:rPr lang="en-US" smtClean="0"/>
              <a:t>Entity role constraints in the UI (2)</a:t>
            </a:r>
          </a:p>
        </p:txBody>
      </p:sp>
      <p:sp>
        <p:nvSpPr>
          <p:cNvPr id="43011" name="Rectangle 4"/>
          <p:cNvSpPr>
            <a:spLocks noGrp="1" noChangeArrowheads="1"/>
          </p:cNvSpPr>
          <p:nvPr>
            <p:ph idx="1"/>
          </p:nvPr>
        </p:nvSpPr>
        <p:spPr>
          <a:xfrm>
            <a:off x="686669" y="4640597"/>
            <a:ext cx="5286101" cy="1192212"/>
          </a:xfrm>
        </p:spPr>
        <p:txBody>
          <a:bodyPr/>
          <a:lstStyle/>
          <a:p>
            <a:r>
              <a:rPr lang="en-US" dirty="0" smtClean="0"/>
              <a:t>If role is not allowed:</a:t>
            </a:r>
          </a:p>
          <a:p>
            <a:pPr lvl="1"/>
            <a:r>
              <a:rPr lang="en-US" dirty="0" smtClean="0"/>
              <a:t>Does not appear in dropdown once Related To entity is selected</a:t>
            </a:r>
          </a:p>
          <a:p>
            <a:endParaRPr lang="en-US" dirty="0" smtClean="0"/>
          </a:p>
        </p:txBody>
      </p:sp>
      <p:sp>
        <p:nvSpPr>
          <p:cNvPr id="43019" name="Text Box 22"/>
          <p:cNvSpPr txBox="1">
            <a:spLocks noChangeArrowheads="1"/>
          </p:cNvSpPr>
          <p:nvPr/>
        </p:nvSpPr>
        <p:spPr bwMode="auto">
          <a:xfrm>
            <a:off x="159619" y="3635582"/>
            <a:ext cx="1054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dirty="0" smtClean="0"/>
              <a:t>(claim)</a:t>
            </a:r>
            <a:endParaRPr lang="en-US" sz="1800" dirty="0"/>
          </a:p>
        </p:txBody>
      </p:sp>
      <p:sp>
        <p:nvSpPr>
          <p:cNvPr id="26" name="Line 6"/>
          <p:cNvSpPr>
            <a:spLocks noChangeShapeType="1"/>
          </p:cNvSpPr>
          <p:nvPr/>
        </p:nvSpPr>
        <p:spPr bwMode="auto">
          <a:xfrm flipH="1" flipV="1">
            <a:off x="5789374" y="3801236"/>
            <a:ext cx="595618" cy="120711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7" name="Line 7"/>
          <p:cNvSpPr>
            <a:spLocks noChangeShapeType="1"/>
          </p:cNvSpPr>
          <p:nvPr/>
        </p:nvSpPr>
        <p:spPr bwMode="auto">
          <a:xfrm flipV="1">
            <a:off x="5775484" y="2375337"/>
            <a:ext cx="609508" cy="142589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28" name="AutoShape 12"/>
          <p:cNvSpPr>
            <a:spLocks noChangeArrowheads="1"/>
          </p:cNvSpPr>
          <p:nvPr/>
        </p:nvSpPr>
        <p:spPr bwMode="auto">
          <a:xfrm>
            <a:off x="1147763" y="3635582"/>
            <a:ext cx="1674848" cy="357464"/>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pic>
        <p:nvPicPr>
          <p:cNvPr id="3" name="Picture 2"/>
          <p:cNvPicPr>
            <a:picLocks noChangeAspect="1"/>
          </p:cNvPicPr>
          <p:nvPr/>
        </p:nvPicPr>
        <p:blipFill>
          <a:blip r:embed="rId4"/>
          <a:stretch>
            <a:fillRect/>
          </a:stretch>
        </p:blipFill>
        <p:spPr>
          <a:xfrm>
            <a:off x="6337301" y="1489520"/>
            <a:ext cx="2314575" cy="4467225"/>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a:off x="4846638" y="1963738"/>
            <a:ext cx="0" cy="1071562"/>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171" name="Line 3"/>
          <p:cNvSpPr>
            <a:spLocks noChangeShapeType="1"/>
          </p:cNvSpPr>
          <p:nvPr/>
        </p:nvSpPr>
        <p:spPr bwMode="auto">
          <a:xfrm>
            <a:off x="4284663" y="1985963"/>
            <a:ext cx="0" cy="1071562"/>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172" name="Rectangle 4"/>
          <p:cNvSpPr>
            <a:spLocks noGrp="1" noChangeArrowheads="1"/>
          </p:cNvSpPr>
          <p:nvPr>
            <p:ph type="title"/>
          </p:nvPr>
        </p:nvSpPr>
        <p:spPr/>
        <p:txBody>
          <a:bodyPr/>
          <a:lstStyle/>
          <a:p>
            <a:pPr eaLnBrk="1" hangingPunct="1"/>
            <a:r>
              <a:rPr lang="en-US" smtClean="0"/>
              <a:t>Contacts</a:t>
            </a:r>
          </a:p>
        </p:txBody>
      </p:sp>
      <p:sp>
        <p:nvSpPr>
          <p:cNvPr id="7173" name="Rectangle 5"/>
          <p:cNvSpPr>
            <a:spLocks noGrp="1" noChangeArrowheads="1"/>
          </p:cNvSpPr>
          <p:nvPr>
            <p:ph idx="1"/>
          </p:nvPr>
        </p:nvSpPr>
        <p:spPr>
          <a:xfrm>
            <a:off x="492125" y="4265612"/>
            <a:ext cx="8318500" cy="2068514"/>
          </a:xfrm>
        </p:spPr>
        <p:txBody>
          <a:bodyPr/>
          <a:lstStyle/>
          <a:p>
            <a:r>
              <a:rPr lang="en-US" sz="2000" dirty="0" smtClean="0"/>
              <a:t>A contact is a person, organization, vendor or venue which is related to the claim, such as...</a:t>
            </a:r>
          </a:p>
          <a:p>
            <a:pPr lvl="1"/>
            <a:r>
              <a:rPr lang="en-US" sz="2000" dirty="0" smtClean="0"/>
              <a:t>Someone who suffered a loss</a:t>
            </a:r>
          </a:p>
          <a:p>
            <a:pPr lvl="1"/>
            <a:r>
              <a:rPr lang="en-US" sz="2000" dirty="0" smtClean="0"/>
              <a:t>Some company or vendor which repaired a damaged asset or treated an injured person</a:t>
            </a:r>
          </a:p>
          <a:p>
            <a:pPr lvl="1"/>
            <a:r>
              <a:rPr lang="en-US" sz="2000" dirty="0" smtClean="0"/>
              <a:t>Some place where disputes were resolved</a:t>
            </a:r>
          </a:p>
        </p:txBody>
      </p:sp>
      <p:sp>
        <p:nvSpPr>
          <p:cNvPr id="7174" name="Text Box 6"/>
          <p:cNvSpPr txBox="1">
            <a:spLocks noChangeArrowheads="1"/>
          </p:cNvSpPr>
          <p:nvPr/>
        </p:nvSpPr>
        <p:spPr bwMode="auto">
          <a:xfrm>
            <a:off x="76200" y="3446463"/>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a:solidFill>
                  <a:schemeClr val="bg1"/>
                </a:solidFill>
              </a:rPr>
              <a:t>Claimant</a:t>
            </a:r>
          </a:p>
        </p:txBody>
      </p:sp>
      <p:sp>
        <p:nvSpPr>
          <p:cNvPr id="7175" name="Text Box 7"/>
          <p:cNvSpPr txBox="1">
            <a:spLocks noChangeArrowheads="1"/>
          </p:cNvSpPr>
          <p:nvPr/>
        </p:nvSpPr>
        <p:spPr bwMode="auto">
          <a:xfrm>
            <a:off x="3894138" y="501650"/>
            <a:ext cx="1300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Contact</a:t>
            </a:r>
          </a:p>
        </p:txBody>
      </p:sp>
      <p:sp>
        <p:nvSpPr>
          <p:cNvPr id="7176" name="Line 8"/>
          <p:cNvSpPr>
            <a:spLocks noChangeShapeType="1"/>
          </p:cNvSpPr>
          <p:nvPr/>
        </p:nvSpPr>
        <p:spPr bwMode="auto">
          <a:xfrm>
            <a:off x="1108075" y="1970088"/>
            <a:ext cx="6664325" cy="0"/>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7" name="Line 9"/>
          <p:cNvSpPr>
            <a:spLocks noChangeShapeType="1"/>
          </p:cNvSpPr>
          <p:nvPr/>
        </p:nvSpPr>
        <p:spPr bwMode="auto">
          <a:xfrm>
            <a:off x="4543425" y="1408113"/>
            <a:ext cx="0" cy="565150"/>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8" name="Line 10"/>
          <p:cNvSpPr>
            <a:spLocks noChangeShapeType="1"/>
          </p:cNvSpPr>
          <p:nvPr/>
        </p:nvSpPr>
        <p:spPr bwMode="auto">
          <a:xfrm>
            <a:off x="1978025" y="1970088"/>
            <a:ext cx="0" cy="1071562"/>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179" name="AutoShape 11"/>
          <p:cNvSpPr>
            <a:spLocks noChangeArrowheads="1"/>
          </p:cNvSpPr>
          <p:nvPr/>
        </p:nvSpPr>
        <p:spPr bwMode="auto">
          <a:xfrm>
            <a:off x="4052888" y="846138"/>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7180" name="Line 12"/>
          <p:cNvSpPr>
            <a:spLocks noChangeShapeType="1"/>
          </p:cNvSpPr>
          <p:nvPr/>
        </p:nvSpPr>
        <p:spPr bwMode="auto">
          <a:xfrm flipV="1">
            <a:off x="1089025" y="1970088"/>
            <a:ext cx="0" cy="798512"/>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7181" name="Group 13"/>
          <p:cNvGrpSpPr>
            <a:grpSpLocks/>
          </p:cNvGrpSpPr>
          <p:nvPr/>
        </p:nvGrpSpPr>
        <p:grpSpPr bwMode="auto">
          <a:xfrm>
            <a:off x="592138" y="2436813"/>
            <a:ext cx="984250" cy="984250"/>
            <a:chOff x="1350" y="686"/>
            <a:chExt cx="1132" cy="1132"/>
          </a:xfrm>
        </p:grpSpPr>
        <p:sp>
          <p:nvSpPr>
            <p:cNvPr id="7246" name="AutoShape 14"/>
            <p:cNvSpPr>
              <a:spLocks noChangeArrowheads="1"/>
            </p:cNvSpPr>
            <p:nvPr/>
          </p:nvSpPr>
          <p:spPr bwMode="auto">
            <a:xfrm>
              <a:off x="1350" y="686"/>
              <a:ext cx="1132" cy="1132"/>
            </a:xfrm>
            <a:prstGeom prst="smileyFace">
              <a:avLst>
                <a:gd name="adj" fmla="val -4653"/>
              </a:avLst>
            </a:prstGeom>
            <a:solidFill>
              <a:srgbClr val="FFCC99"/>
            </a:solidFill>
            <a:ln w="12700">
              <a:solidFill>
                <a:srgbClr val="000000"/>
              </a:solidFill>
              <a:round/>
              <a:headEnd/>
              <a:tailEnd/>
            </a:ln>
          </p:spPr>
          <p:txBody>
            <a:bodyPr wrap="none" anchor="ctr"/>
            <a:lstStyle/>
            <a:p>
              <a:endParaRPr lang="en-US"/>
            </a:p>
          </p:txBody>
        </p:sp>
        <p:pic>
          <p:nvPicPr>
            <p:cNvPr id="7247" name="Picture 15" descr="j0151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 y="783"/>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82" name="Text Box 16"/>
          <p:cNvSpPr txBox="1">
            <a:spLocks noChangeArrowheads="1"/>
          </p:cNvSpPr>
          <p:nvPr/>
        </p:nvSpPr>
        <p:spPr bwMode="auto">
          <a:xfrm>
            <a:off x="2943225" y="3460750"/>
            <a:ext cx="1708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a:solidFill>
                  <a:schemeClr val="bg1"/>
                </a:solidFill>
              </a:rPr>
              <a:t>Auto Repair</a:t>
            </a:r>
            <a:br>
              <a:rPr lang="en-US">
                <a:solidFill>
                  <a:schemeClr val="bg1"/>
                </a:solidFill>
              </a:rPr>
            </a:br>
            <a:r>
              <a:rPr lang="en-US">
                <a:solidFill>
                  <a:schemeClr val="bg1"/>
                </a:solidFill>
              </a:rPr>
              <a:t>Shop</a:t>
            </a:r>
          </a:p>
        </p:txBody>
      </p:sp>
      <p:sp>
        <p:nvSpPr>
          <p:cNvPr id="7183" name="Text Box 17"/>
          <p:cNvSpPr txBox="1">
            <a:spLocks noChangeArrowheads="1"/>
          </p:cNvSpPr>
          <p:nvPr/>
        </p:nvSpPr>
        <p:spPr bwMode="auto">
          <a:xfrm>
            <a:off x="6892925" y="3460750"/>
            <a:ext cx="1708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eaLnBrk="1" hangingPunct="1"/>
            <a:r>
              <a:rPr lang="en-US">
                <a:solidFill>
                  <a:schemeClr val="bg1"/>
                </a:solidFill>
              </a:rPr>
              <a:t>Court</a:t>
            </a:r>
          </a:p>
        </p:txBody>
      </p:sp>
      <p:grpSp>
        <p:nvGrpSpPr>
          <p:cNvPr id="7184" name="Group 18"/>
          <p:cNvGrpSpPr>
            <a:grpSpLocks/>
          </p:cNvGrpSpPr>
          <p:nvPr/>
        </p:nvGrpSpPr>
        <p:grpSpPr bwMode="auto">
          <a:xfrm>
            <a:off x="3371850" y="2357438"/>
            <a:ext cx="1217613" cy="809625"/>
            <a:chOff x="2496" y="1641"/>
            <a:chExt cx="767" cy="510"/>
          </a:xfrm>
        </p:grpSpPr>
        <p:sp>
          <p:nvSpPr>
            <p:cNvPr id="7242" name="AutoShape 19"/>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7243" name="Rectangle 20"/>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7244" name="Rectangle 21"/>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7245" name="Rectangle 22"/>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grpSp>
        <p:nvGrpSpPr>
          <p:cNvPr id="7185" name="Group 23"/>
          <p:cNvGrpSpPr>
            <a:grpSpLocks/>
          </p:cNvGrpSpPr>
          <p:nvPr/>
        </p:nvGrpSpPr>
        <p:grpSpPr bwMode="auto">
          <a:xfrm>
            <a:off x="4781550" y="2370138"/>
            <a:ext cx="1217613" cy="809625"/>
            <a:chOff x="2496" y="1641"/>
            <a:chExt cx="767" cy="510"/>
          </a:xfrm>
        </p:grpSpPr>
        <p:sp>
          <p:nvSpPr>
            <p:cNvPr id="7238" name="AutoShape 24"/>
            <p:cNvSpPr>
              <a:spLocks noChangeArrowheads="1"/>
            </p:cNvSpPr>
            <p:nvPr/>
          </p:nvSpPr>
          <p:spPr bwMode="auto">
            <a:xfrm>
              <a:off x="2496" y="1641"/>
              <a:ext cx="767" cy="510"/>
            </a:xfrm>
            <a:prstGeom prst="cube">
              <a:avLst>
                <a:gd name="adj" fmla="val 18921"/>
              </a:avLst>
            </a:prstGeom>
            <a:solidFill>
              <a:srgbClr val="FFCC99"/>
            </a:solidFill>
            <a:ln w="12700">
              <a:solidFill>
                <a:schemeClr val="bg1"/>
              </a:solidFill>
              <a:miter lim="800000"/>
              <a:headEnd/>
              <a:tailEnd/>
            </a:ln>
          </p:spPr>
          <p:txBody>
            <a:bodyPr wrap="none" anchor="ctr"/>
            <a:lstStyle/>
            <a:p>
              <a:endParaRPr lang="en-US"/>
            </a:p>
          </p:txBody>
        </p:sp>
        <p:sp>
          <p:nvSpPr>
            <p:cNvPr id="7239" name="Rectangle 25"/>
            <p:cNvSpPr>
              <a:spLocks noChangeArrowheads="1"/>
            </p:cNvSpPr>
            <p:nvPr/>
          </p:nvSpPr>
          <p:spPr bwMode="auto">
            <a:xfrm>
              <a:off x="2718" y="1797"/>
              <a:ext cx="221" cy="354"/>
            </a:xfrm>
            <a:prstGeom prst="rect">
              <a:avLst/>
            </a:prstGeom>
            <a:solidFill>
              <a:srgbClr val="CC9900"/>
            </a:solidFill>
            <a:ln w="12700">
              <a:solidFill>
                <a:schemeClr val="bg1"/>
              </a:solidFill>
              <a:miter lim="800000"/>
              <a:headEnd/>
              <a:tailEnd/>
            </a:ln>
          </p:spPr>
          <p:txBody>
            <a:bodyPr wrap="none" anchor="ctr"/>
            <a:lstStyle/>
            <a:p>
              <a:endParaRPr lang="en-US"/>
            </a:p>
          </p:txBody>
        </p:sp>
        <p:sp>
          <p:nvSpPr>
            <p:cNvPr id="7240" name="Rectangle 26"/>
            <p:cNvSpPr>
              <a:spLocks noChangeArrowheads="1"/>
            </p:cNvSpPr>
            <p:nvPr/>
          </p:nvSpPr>
          <p:spPr bwMode="auto">
            <a:xfrm>
              <a:off x="2543"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sp>
          <p:nvSpPr>
            <p:cNvPr id="7241" name="Rectangle 27"/>
            <p:cNvSpPr>
              <a:spLocks noChangeArrowheads="1"/>
            </p:cNvSpPr>
            <p:nvPr/>
          </p:nvSpPr>
          <p:spPr bwMode="auto">
            <a:xfrm>
              <a:off x="2987" y="1797"/>
              <a:ext cx="112" cy="165"/>
            </a:xfrm>
            <a:prstGeom prst="rect">
              <a:avLst/>
            </a:prstGeom>
            <a:solidFill>
              <a:srgbClr val="FFFFCC"/>
            </a:solidFill>
            <a:ln w="12700">
              <a:solidFill>
                <a:schemeClr val="bg1"/>
              </a:solidFill>
              <a:miter lim="800000"/>
              <a:headEnd/>
              <a:tailEnd/>
            </a:ln>
          </p:spPr>
          <p:txBody>
            <a:bodyPr wrap="none" anchor="ctr"/>
            <a:lstStyle/>
            <a:p>
              <a:endParaRPr lang="en-US"/>
            </a:p>
          </p:txBody>
        </p:sp>
      </p:grpSp>
      <p:sp>
        <p:nvSpPr>
          <p:cNvPr id="7186" name="Text Box 28"/>
          <p:cNvSpPr txBox="1">
            <a:spLocks noChangeArrowheads="1"/>
          </p:cNvSpPr>
          <p:nvPr/>
        </p:nvSpPr>
        <p:spPr bwMode="auto">
          <a:xfrm>
            <a:off x="4848225" y="3460750"/>
            <a:ext cx="1708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a:solidFill>
                  <a:schemeClr val="bg1"/>
                </a:solidFill>
              </a:rPr>
              <a:t>Hospital</a:t>
            </a:r>
          </a:p>
        </p:txBody>
      </p:sp>
      <p:grpSp>
        <p:nvGrpSpPr>
          <p:cNvPr id="7187" name="Group 29"/>
          <p:cNvGrpSpPr>
            <a:grpSpLocks/>
          </p:cNvGrpSpPr>
          <p:nvPr/>
        </p:nvGrpSpPr>
        <p:grpSpPr bwMode="auto">
          <a:xfrm>
            <a:off x="3608388" y="2760663"/>
            <a:ext cx="1150937" cy="708025"/>
            <a:chOff x="2943" y="3239"/>
            <a:chExt cx="725" cy="446"/>
          </a:xfrm>
        </p:grpSpPr>
        <p:sp>
          <p:nvSpPr>
            <p:cNvPr id="7220" name="Freeform 30"/>
            <p:cNvSpPr>
              <a:spLocks/>
            </p:cNvSpPr>
            <p:nvPr/>
          </p:nvSpPr>
          <p:spPr bwMode="auto">
            <a:xfrm>
              <a:off x="3485" y="3548"/>
              <a:ext cx="87" cy="137"/>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1" name="Freeform 31"/>
            <p:cNvSpPr>
              <a:spLocks/>
            </p:cNvSpPr>
            <p:nvPr/>
          </p:nvSpPr>
          <p:spPr bwMode="auto">
            <a:xfrm>
              <a:off x="3357" y="3450"/>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2" name="Freeform 32"/>
            <p:cNvSpPr>
              <a:spLocks/>
            </p:cNvSpPr>
            <p:nvPr/>
          </p:nvSpPr>
          <p:spPr bwMode="auto">
            <a:xfrm>
              <a:off x="2943" y="3288"/>
              <a:ext cx="725" cy="336"/>
            </a:xfrm>
            <a:custGeom>
              <a:avLst/>
              <a:gdLst>
                <a:gd name="T0" fmla="*/ 1 w 1140"/>
                <a:gd name="T1" fmla="*/ 1 h 526"/>
                <a:gd name="T2" fmla="*/ 1 w 1140"/>
                <a:gd name="T3" fmla="*/ 1 h 526"/>
                <a:gd name="T4" fmla="*/ 0 w 1140"/>
                <a:gd name="T5" fmla="*/ 1 h 526"/>
                <a:gd name="T6" fmla="*/ 1 w 1140"/>
                <a:gd name="T7" fmla="*/ 1 h 526"/>
                <a:gd name="T8" fmla="*/ 1 w 1140"/>
                <a:gd name="T9" fmla="*/ 1 h 526"/>
                <a:gd name="T10" fmla="*/ 1 w 1140"/>
                <a:gd name="T11" fmla="*/ 1 h 526"/>
                <a:gd name="T12" fmla="*/ 1 w 1140"/>
                <a:gd name="T13" fmla="*/ 1 h 526"/>
                <a:gd name="T14" fmla="*/ 1 w 1140"/>
                <a:gd name="T15" fmla="*/ 1 h 526"/>
                <a:gd name="T16" fmla="*/ 1 w 1140"/>
                <a:gd name="T17" fmla="*/ 1 h 526"/>
                <a:gd name="T18" fmla="*/ 1 w 1140"/>
                <a:gd name="T19" fmla="*/ 1 h 526"/>
                <a:gd name="T20" fmla="*/ 1 w 1140"/>
                <a:gd name="T21" fmla="*/ 1 h 526"/>
                <a:gd name="T22" fmla="*/ 1 w 1140"/>
                <a:gd name="T23" fmla="*/ 1 h 526"/>
                <a:gd name="T24" fmla="*/ 1 w 1140"/>
                <a:gd name="T25" fmla="*/ 1 h 526"/>
                <a:gd name="T26" fmla="*/ 1 w 1140"/>
                <a:gd name="T27" fmla="*/ 0 h 526"/>
                <a:gd name="T28" fmla="*/ 1 w 1140"/>
                <a:gd name="T29" fmla="*/ 0 h 526"/>
                <a:gd name="T30" fmla="*/ 1 w 1140"/>
                <a:gd name="T31" fmla="*/ 1 h 526"/>
                <a:gd name="T32" fmla="*/ 1 w 1140"/>
                <a:gd name="T33" fmla="*/ 1 h 526"/>
                <a:gd name="T34" fmla="*/ 1 w 1140"/>
                <a:gd name="T35" fmla="*/ 1 h 526"/>
                <a:gd name="T36" fmla="*/ 1 w 1140"/>
                <a:gd name="T37" fmla="*/ 1 h 526"/>
                <a:gd name="T38" fmla="*/ 1 w 1140"/>
                <a:gd name="T39" fmla="*/ 1 h 526"/>
                <a:gd name="T40" fmla="*/ 1 w 1140"/>
                <a:gd name="T41" fmla="*/ 1 h 526"/>
                <a:gd name="T42" fmla="*/ 1 w 1140"/>
                <a:gd name="T43" fmla="*/ 1 h 526"/>
                <a:gd name="T44" fmla="*/ 1 w 1140"/>
                <a:gd name="T45" fmla="*/ 1 h 526"/>
                <a:gd name="T46" fmla="*/ 1 w 1140"/>
                <a:gd name="T47" fmla="*/ 1 h 526"/>
                <a:gd name="T48" fmla="*/ 1 w 1140"/>
                <a:gd name="T49" fmla="*/ 1 h 526"/>
                <a:gd name="T50" fmla="*/ 1 w 1140"/>
                <a:gd name="T51" fmla="*/ 1 h 526"/>
                <a:gd name="T52" fmla="*/ 1 w 1140"/>
                <a:gd name="T53" fmla="*/ 1 h 526"/>
                <a:gd name="T54" fmla="*/ 1 w 1140"/>
                <a:gd name="T55" fmla="*/ 1 h 526"/>
                <a:gd name="T56" fmla="*/ 1 w 1140"/>
                <a:gd name="T57" fmla="*/ 1 h 526"/>
                <a:gd name="T58" fmla="*/ 1 w 1140"/>
                <a:gd name="T59" fmla="*/ 1 h 526"/>
                <a:gd name="T60" fmla="*/ 1 w 1140"/>
                <a:gd name="T61" fmla="*/ 1 h 526"/>
                <a:gd name="T62" fmla="*/ 1 w 1140"/>
                <a:gd name="T63" fmla="*/ 1 h 526"/>
                <a:gd name="T64" fmla="*/ 1 w 1140"/>
                <a:gd name="T65" fmla="*/ 1 h 526"/>
                <a:gd name="T66" fmla="*/ 1 w 1140"/>
                <a:gd name="T67" fmla="*/ 1 h 526"/>
                <a:gd name="T68" fmla="*/ 1 w 1140"/>
                <a:gd name="T69" fmla="*/ 1 h 526"/>
                <a:gd name="T70" fmla="*/ 1 w 1140"/>
                <a:gd name="T71" fmla="*/ 1 h 526"/>
                <a:gd name="T72" fmla="*/ 1 w 1140"/>
                <a:gd name="T73" fmla="*/ 1 h 526"/>
                <a:gd name="T74" fmla="*/ 1 w 1140"/>
                <a:gd name="T75" fmla="*/ 1 h 526"/>
                <a:gd name="T76" fmla="*/ 1 w 1140"/>
                <a:gd name="T77" fmla="*/ 1 h 526"/>
                <a:gd name="T78" fmla="*/ 1 w 1140"/>
                <a:gd name="T79" fmla="*/ 1 h 526"/>
                <a:gd name="T80" fmla="*/ 1 w 1140"/>
                <a:gd name="T81" fmla="*/ 1 h 526"/>
                <a:gd name="T82" fmla="*/ 1 w 1140"/>
                <a:gd name="T83" fmla="*/ 1 h 526"/>
                <a:gd name="T84" fmla="*/ 1 w 1140"/>
                <a:gd name="T85" fmla="*/ 1 h 526"/>
                <a:gd name="T86" fmla="*/ 1 w 1140"/>
                <a:gd name="T87" fmla="*/ 1 h 526"/>
                <a:gd name="T88" fmla="*/ 1 w 1140"/>
                <a:gd name="T89" fmla="*/ 1 h 526"/>
                <a:gd name="T90" fmla="*/ 1 w 1140"/>
                <a:gd name="T91" fmla="*/ 1 h 526"/>
                <a:gd name="T92" fmla="*/ 1 w 1140"/>
                <a:gd name="T93" fmla="*/ 1 h 526"/>
                <a:gd name="T94" fmla="*/ 1 w 1140"/>
                <a:gd name="T95" fmla="*/ 1 h 526"/>
                <a:gd name="T96" fmla="*/ 1 w 1140"/>
                <a:gd name="T97" fmla="*/ 1 h 526"/>
                <a:gd name="T98" fmla="*/ 1 w 1140"/>
                <a:gd name="T99" fmla="*/ 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7223" name="Freeform 33"/>
            <p:cNvSpPr>
              <a:spLocks/>
            </p:cNvSpPr>
            <p:nvPr/>
          </p:nvSpPr>
          <p:spPr bwMode="auto">
            <a:xfrm>
              <a:off x="3113" y="3325"/>
              <a:ext cx="121" cy="130"/>
            </a:xfrm>
            <a:custGeom>
              <a:avLst/>
              <a:gdLst>
                <a:gd name="T0" fmla="*/ 0 w 189"/>
                <a:gd name="T1" fmla="*/ 1 h 204"/>
                <a:gd name="T2" fmla="*/ 1 w 189"/>
                <a:gd name="T3" fmla="*/ 1 h 204"/>
                <a:gd name="T4" fmla="*/ 1 w 189"/>
                <a:gd name="T5" fmla="*/ 1 h 204"/>
                <a:gd name="T6" fmla="*/ 1 w 189"/>
                <a:gd name="T7" fmla="*/ 1 h 204"/>
                <a:gd name="T8" fmla="*/ 1 w 189"/>
                <a:gd name="T9" fmla="*/ 1 h 204"/>
                <a:gd name="T10" fmla="*/ 1 w 189"/>
                <a:gd name="T11" fmla="*/ 1 h 204"/>
                <a:gd name="T12" fmla="*/ 1 w 189"/>
                <a:gd name="T13" fmla="*/ 0 h 204"/>
                <a:gd name="T14" fmla="*/ 1 w 189"/>
                <a:gd name="T15" fmla="*/ 1 h 204"/>
                <a:gd name="T16" fmla="*/ 0 w 189"/>
                <a:gd name="T17" fmla="*/ 1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7224" name="Freeform 34"/>
            <p:cNvSpPr>
              <a:spLocks/>
            </p:cNvSpPr>
            <p:nvPr/>
          </p:nvSpPr>
          <p:spPr bwMode="auto">
            <a:xfrm>
              <a:off x="3255" y="3322"/>
              <a:ext cx="160" cy="135"/>
            </a:xfrm>
            <a:custGeom>
              <a:avLst/>
              <a:gdLst>
                <a:gd name="T0" fmla="*/ 1 w 252"/>
                <a:gd name="T1" fmla="*/ 1 h 213"/>
                <a:gd name="T2" fmla="*/ 0 w 252"/>
                <a:gd name="T3" fmla="*/ 0 h 213"/>
                <a:gd name="T4" fmla="*/ 1 w 252"/>
                <a:gd name="T5" fmla="*/ 0 h 213"/>
                <a:gd name="T6" fmla="*/ 1 w 252"/>
                <a:gd name="T7" fmla="*/ 1 h 213"/>
                <a:gd name="T8" fmla="*/ 1 w 252"/>
                <a:gd name="T9" fmla="*/ 1 h 213"/>
                <a:gd name="T10" fmla="*/ 1 w 252"/>
                <a:gd name="T11" fmla="*/ 1 h 213"/>
                <a:gd name="T12" fmla="*/ 1 w 252"/>
                <a:gd name="T13" fmla="*/ 1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7225" name="Freeform 35"/>
            <p:cNvSpPr>
              <a:spLocks/>
            </p:cNvSpPr>
            <p:nvPr/>
          </p:nvSpPr>
          <p:spPr bwMode="auto">
            <a:xfrm>
              <a:off x="3360" y="3383"/>
              <a:ext cx="45" cy="63"/>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6" name="Freeform 36"/>
            <p:cNvSpPr>
              <a:spLocks/>
            </p:cNvSpPr>
            <p:nvPr/>
          </p:nvSpPr>
          <p:spPr bwMode="auto">
            <a:xfrm>
              <a:off x="3362" y="3431"/>
              <a:ext cx="9" cy="7"/>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7" name="Freeform 37"/>
            <p:cNvSpPr>
              <a:spLocks/>
            </p:cNvSpPr>
            <p:nvPr/>
          </p:nvSpPr>
          <p:spPr bwMode="auto">
            <a:xfrm>
              <a:off x="3367" y="3401"/>
              <a:ext cx="33" cy="23"/>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8" name="Freeform 38"/>
            <p:cNvSpPr>
              <a:spLocks/>
            </p:cNvSpPr>
            <p:nvPr/>
          </p:nvSpPr>
          <p:spPr bwMode="auto">
            <a:xfrm>
              <a:off x="3245" y="3415"/>
              <a:ext cx="195" cy="185"/>
            </a:xfrm>
            <a:custGeom>
              <a:avLst/>
              <a:gdLst>
                <a:gd name="T0" fmla="*/ 0 w 306"/>
                <a:gd name="T1" fmla="*/ 1 h 290"/>
                <a:gd name="T2" fmla="*/ 1 w 306"/>
                <a:gd name="T3" fmla="*/ 1 h 290"/>
                <a:gd name="T4" fmla="*/ 1 w 306"/>
                <a:gd name="T5" fmla="*/ 1 h 290"/>
                <a:gd name="T6" fmla="*/ 1 w 306"/>
                <a:gd name="T7" fmla="*/ 1 h 290"/>
                <a:gd name="T8" fmla="*/ 1 w 306"/>
                <a:gd name="T9" fmla="*/ 1 h 290"/>
                <a:gd name="T10" fmla="*/ 1 w 306"/>
                <a:gd name="T11" fmla="*/ 1 h 290"/>
                <a:gd name="T12" fmla="*/ 1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7229" name="Freeform 39"/>
            <p:cNvSpPr>
              <a:spLocks/>
            </p:cNvSpPr>
            <p:nvPr/>
          </p:nvSpPr>
          <p:spPr bwMode="auto">
            <a:xfrm rot="1661969">
              <a:off x="3494" y="3239"/>
              <a:ext cx="130" cy="102"/>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7230" name="Line 40"/>
            <p:cNvSpPr>
              <a:spLocks noChangeShapeType="1"/>
            </p:cNvSpPr>
            <p:nvPr/>
          </p:nvSpPr>
          <p:spPr bwMode="auto">
            <a:xfrm flipH="1" flipV="1">
              <a:off x="3544" y="3332"/>
              <a:ext cx="5" cy="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231" name="Line 41"/>
            <p:cNvSpPr>
              <a:spLocks noChangeShapeType="1"/>
            </p:cNvSpPr>
            <p:nvPr/>
          </p:nvSpPr>
          <p:spPr bwMode="auto">
            <a:xfrm flipV="1">
              <a:off x="3565" y="3332"/>
              <a:ext cx="22" cy="7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7232" name="Oval 42"/>
            <p:cNvSpPr>
              <a:spLocks noChangeArrowheads="1"/>
            </p:cNvSpPr>
            <p:nvPr/>
          </p:nvSpPr>
          <p:spPr bwMode="auto">
            <a:xfrm>
              <a:off x="3034" y="3568"/>
              <a:ext cx="103" cy="101"/>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7233" name="Freeform 43"/>
            <p:cNvSpPr>
              <a:spLocks/>
            </p:cNvSpPr>
            <p:nvPr/>
          </p:nvSpPr>
          <p:spPr bwMode="auto">
            <a:xfrm>
              <a:off x="3022" y="3556"/>
              <a:ext cx="126" cy="126"/>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4" name="Freeform 44"/>
            <p:cNvSpPr>
              <a:spLocks/>
            </p:cNvSpPr>
            <p:nvPr/>
          </p:nvSpPr>
          <p:spPr bwMode="auto">
            <a:xfrm>
              <a:off x="3049" y="3661"/>
              <a:ext cx="24" cy="15"/>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5" name="Oval 45"/>
            <p:cNvSpPr>
              <a:spLocks noChangeArrowheads="1"/>
            </p:cNvSpPr>
            <p:nvPr/>
          </p:nvSpPr>
          <p:spPr bwMode="auto">
            <a:xfrm>
              <a:off x="3492" y="3528"/>
              <a:ext cx="80" cy="138"/>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7236" name="Freeform 46"/>
            <p:cNvSpPr>
              <a:spLocks/>
            </p:cNvSpPr>
            <p:nvPr/>
          </p:nvSpPr>
          <p:spPr bwMode="auto">
            <a:xfrm>
              <a:off x="3484" y="3518"/>
              <a:ext cx="99" cy="158"/>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7" name="Freeform 47"/>
            <p:cNvSpPr>
              <a:spLocks/>
            </p:cNvSpPr>
            <p:nvPr/>
          </p:nvSpPr>
          <p:spPr bwMode="auto">
            <a:xfrm>
              <a:off x="3499" y="3646"/>
              <a:ext cx="21" cy="19"/>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88" name="Group 48"/>
          <p:cNvGrpSpPr>
            <a:grpSpLocks/>
          </p:cNvGrpSpPr>
          <p:nvPr/>
        </p:nvGrpSpPr>
        <p:grpSpPr bwMode="auto">
          <a:xfrm>
            <a:off x="5313363" y="2676525"/>
            <a:ext cx="622300" cy="792163"/>
            <a:chOff x="2900" y="2726"/>
            <a:chExt cx="505" cy="642"/>
          </a:xfrm>
        </p:grpSpPr>
        <p:sp>
          <p:nvSpPr>
            <p:cNvPr id="7215" name="Oval 49"/>
            <p:cNvSpPr>
              <a:spLocks noChangeArrowheads="1"/>
            </p:cNvSpPr>
            <p:nvPr/>
          </p:nvSpPr>
          <p:spPr bwMode="auto">
            <a:xfrm>
              <a:off x="3036" y="2726"/>
              <a:ext cx="251" cy="274"/>
            </a:xfrm>
            <a:prstGeom prst="ellipse">
              <a:avLst/>
            </a:prstGeom>
            <a:solidFill>
              <a:schemeClr val="folHlink"/>
            </a:solidFill>
            <a:ln w="12700" algn="ctr">
              <a:solidFill>
                <a:schemeClr val="bg1"/>
              </a:solidFill>
              <a:round/>
              <a:headEnd/>
              <a:tailEnd/>
            </a:ln>
          </p:spPr>
          <p:txBody>
            <a:bodyPr lIns="0" tIns="0" rIns="0" bIns="0" anchor="ctr">
              <a:spAutoFit/>
            </a:bodyPr>
            <a:lstStyle/>
            <a:p>
              <a:endParaRPr lang="en-US"/>
            </a:p>
          </p:txBody>
        </p:sp>
        <p:sp>
          <p:nvSpPr>
            <p:cNvPr id="7216" name="Freeform 50"/>
            <p:cNvSpPr>
              <a:spLocks/>
            </p:cNvSpPr>
            <p:nvPr/>
          </p:nvSpPr>
          <p:spPr bwMode="auto">
            <a:xfrm>
              <a:off x="2931" y="2996"/>
              <a:ext cx="474" cy="372"/>
            </a:xfrm>
            <a:custGeom>
              <a:avLst/>
              <a:gdLst>
                <a:gd name="T0" fmla="*/ 201 w 474"/>
                <a:gd name="T1" fmla="*/ 0 h 372"/>
                <a:gd name="T2" fmla="*/ 86 w 474"/>
                <a:gd name="T3" fmla="*/ 21 h 372"/>
                <a:gd name="T4" fmla="*/ 12 w 474"/>
                <a:gd name="T5" fmla="*/ 61 h 372"/>
                <a:gd name="T6" fmla="*/ 0 w 474"/>
                <a:gd name="T7" fmla="*/ 188 h 372"/>
                <a:gd name="T8" fmla="*/ 6 w 474"/>
                <a:gd name="T9" fmla="*/ 275 h 372"/>
                <a:gd name="T10" fmla="*/ 110 w 474"/>
                <a:gd name="T11" fmla="*/ 310 h 372"/>
                <a:gd name="T12" fmla="*/ 104 w 474"/>
                <a:gd name="T13" fmla="*/ 372 h 372"/>
                <a:gd name="T14" fmla="*/ 385 w 474"/>
                <a:gd name="T15" fmla="*/ 357 h 372"/>
                <a:gd name="T16" fmla="*/ 390 w 474"/>
                <a:gd name="T17" fmla="*/ 280 h 372"/>
                <a:gd name="T18" fmla="*/ 474 w 474"/>
                <a:gd name="T19" fmla="*/ 211 h 372"/>
                <a:gd name="T20" fmla="*/ 465 w 474"/>
                <a:gd name="T21" fmla="*/ 67 h 372"/>
                <a:gd name="T22" fmla="*/ 438 w 474"/>
                <a:gd name="T23" fmla="*/ 16 h 372"/>
                <a:gd name="T24" fmla="*/ 201 w 474"/>
                <a:gd name="T25" fmla="*/ 0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4"/>
                <a:gd name="T40" fmla="*/ 0 h 372"/>
                <a:gd name="T41" fmla="*/ 474 w 474"/>
                <a:gd name="T42" fmla="*/ 372 h 3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4" h="372">
                  <a:moveTo>
                    <a:pt x="201" y="0"/>
                  </a:moveTo>
                  <a:lnTo>
                    <a:pt x="86" y="21"/>
                  </a:lnTo>
                  <a:lnTo>
                    <a:pt x="12" y="61"/>
                  </a:lnTo>
                  <a:lnTo>
                    <a:pt x="0" y="188"/>
                  </a:lnTo>
                  <a:lnTo>
                    <a:pt x="6" y="275"/>
                  </a:lnTo>
                  <a:lnTo>
                    <a:pt x="110" y="310"/>
                  </a:lnTo>
                  <a:lnTo>
                    <a:pt x="104" y="372"/>
                  </a:lnTo>
                  <a:lnTo>
                    <a:pt x="385" y="357"/>
                  </a:lnTo>
                  <a:lnTo>
                    <a:pt x="390" y="280"/>
                  </a:lnTo>
                  <a:lnTo>
                    <a:pt x="474" y="211"/>
                  </a:lnTo>
                  <a:lnTo>
                    <a:pt x="465" y="67"/>
                  </a:lnTo>
                  <a:lnTo>
                    <a:pt x="438" y="16"/>
                  </a:lnTo>
                  <a:lnTo>
                    <a:pt x="201" y="0"/>
                  </a:lnTo>
                  <a:close/>
                </a:path>
              </a:pathLst>
            </a:custGeom>
            <a:solidFill>
              <a:schemeClr val="folHlink"/>
            </a:solidFill>
            <a:ln w="12700">
              <a:solidFill>
                <a:schemeClr val="bg1"/>
              </a:solidFill>
              <a:round/>
              <a:headEnd/>
              <a:tailEnd/>
            </a:ln>
          </p:spPr>
          <p:txBody>
            <a:bodyPr lIns="0" tIns="0" rIns="0" bIns="0" anchor="ctr">
              <a:spAutoFit/>
            </a:bodyPr>
            <a:lstStyle/>
            <a:p>
              <a:endParaRPr lang="en-US"/>
            </a:p>
          </p:txBody>
        </p:sp>
        <p:sp>
          <p:nvSpPr>
            <p:cNvPr id="7217" name="Freeform 51"/>
            <p:cNvSpPr>
              <a:spLocks/>
            </p:cNvSpPr>
            <p:nvPr/>
          </p:nvSpPr>
          <p:spPr bwMode="auto">
            <a:xfrm>
              <a:off x="2900" y="3068"/>
              <a:ext cx="409" cy="264"/>
            </a:xfrm>
            <a:custGeom>
              <a:avLst/>
              <a:gdLst>
                <a:gd name="T0" fmla="*/ 1 w 559"/>
                <a:gd name="T1" fmla="*/ 1 h 434"/>
                <a:gd name="T2" fmla="*/ 1 w 559"/>
                <a:gd name="T3" fmla="*/ 0 h 434"/>
                <a:gd name="T4" fmla="*/ 1 w 559"/>
                <a:gd name="T5" fmla="*/ 1 h 434"/>
                <a:gd name="T6" fmla="*/ 3 w 559"/>
                <a:gd name="T7" fmla="*/ 1 h 434"/>
                <a:gd name="T8" fmla="*/ 4 w 559"/>
                <a:gd name="T9" fmla="*/ 1 h 434"/>
                <a:gd name="T10" fmla="*/ 4 w 559"/>
                <a:gd name="T11" fmla="*/ 1 h 434"/>
                <a:gd name="T12" fmla="*/ 4 w 559"/>
                <a:gd name="T13" fmla="*/ 1 h 434"/>
                <a:gd name="T14" fmla="*/ 3 w 559"/>
                <a:gd name="T15" fmla="*/ 1 h 434"/>
                <a:gd name="T16" fmla="*/ 1 w 559"/>
                <a:gd name="T17" fmla="*/ 1 h 434"/>
                <a:gd name="T18" fmla="*/ 1 w 559"/>
                <a:gd name="T19" fmla="*/ 1 h 434"/>
                <a:gd name="T20" fmla="*/ 1 w 559"/>
                <a:gd name="T21" fmla="*/ 1 h 434"/>
                <a:gd name="T22" fmla="*/ 0 w 559"/>
                <a:gd name="T23" fmla="*/ 1 h 434"/>
                <a:gd name="T24" fmla="*/ 1 w 559"/>
                <a:gd name="T25" fmla="*/ 1 h 4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9"/>
                <a:gd name="T40" fmla="*/ 0 h 434"/>
                <a:gd name="T41" fmla="*/ 559 w 559"/>
                <a:gd name="T42" fmla="*/ 434 h 4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9" h="434">
                  <a:moveTo>
                    <a:pt x="17" y="8"/>
                  </a:moveTo>
                  <a:lnTo>
                    <a:pt x="217" y="0"/>
                  </a:lnTo>
                  <a:lnTo>
                    <a:pt x="200" y="192"/>
                  </a:lnTo>
                  <a:lnTo>
                    <a:pt x="384" y="142"/>
                  </a:lnTo>
                  <a:lnTo>
                    <a:pt x="501" y="184"/>
                  </a:lnTo>
                  <a:lnTo>
                    <a:pt x="559" y="292"/>
                  </a:lnTo>
                  <a:lnTo>
                    <a:pt x="517" y="392"/>
                  </a:lnTo>
                  <a:lnTo>
                    <a:pt x="384" y="434"/>
                  </a:lnTo>
                  <a:lnTo>
                    <a:pt x="234" y="434"/>
                  </a:lnTo>
                  <a:lnTo>
                    <a:pt x="92" y="409"/>
                  </a:lnTo>
                  <a:lnTo>
                    <a:pt x="8" y="317"/>
                  </a:lnTo>
                  <a:lnTo>
                    <a:pt x="0" y="150"/>
                  </a:lnTo>
                  <a:lnTo>
                    <a:pt x="17" y="8"/>
                  </a:lnTo>
                  <a:close/>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7218" name="Freeform 52"/>
            <p:cNvSpPr>
              <a:spLocks/>
            </p:cNvSpPr>
            <p:nvPr/>
          </p:nvSpPr>
          <p:spPr bwMode="auto">
            <a:xfrm>
              <a:off x="3022" y="2996"/>
              <a:ext cx="219" cy="331"/>
            </a:xfrm>
            <a:custGeom>
              <a:avLst/>
              <a:gdLst>
                <a:gd name="T0" fmla="*/ 1 w 300"/>
                <a:gd name="T1" fmla="*/ 0 h 543"/>
                <a:gd name="T2" fmla="*/ 0 w 300"/>
                <a:gd name="T3" fmla="*/ 1 h 543"/>
                <a:gd name="T4" fmla="*/ 1 w 300"/>
                <a:gd name="T5" fmla="*/ 1 h 543"/>
                <a:gd name="T6" fmla="*/ 2 w 300"/>
                <a:gd name="T7" fmla="*/ 1 h 543"/>
                <a:gd name="T8" fmla="*/ 0 60000 65536"/>
                <a:gd name="T9" fmla="*/ 0 60000 65536"/>
                <a:gd name="T10" fmla="*/ 0 60000 65536"/>
                <a:gd name="T11" fmla="*/ 0 60000 65536"/>
                <a:gd name="T12" fmla="*/ 0 w 300"/>
                <a:gd name="T13" fmla="*/ 0 h 543"/>
                <a:gd name="T14" fmla="*/ 300 w 300"/>
                <a:gd name="T15" fmla="*/ 543 h 543"/>
              </a:gdLst>
              <a:ahLst/>
              <a:cxnLst>
                <a:cxn ang="T8">
                  <a:pos x="T0" y="T1"/>
                </a:cxn>
                <a:cxn ang="T9">
                  <a:pos x="T2" y="T3"/>
                </a:cxn>
                <a:cxn ang="T10">
                  <a:pos x="T4" y="T5"/>
                </a:cxn>
                <a:cxn ang="T11">
                  <a:pos x="T6" y="T7"/>
                </a:cxn>
              </a:cxnLst>
              <a:rect l="T12" t="T13" r="T14" b="T15"/>
              <a:pathLst>
                <a:path w="300" h="543">
                  <a:moveTo>
                    <a:pt x="250" y="0"/>
                  </a:moveTo>
                  <a:lnTo>
                    <a:pt x="0" y="543"/>
                  </a:lnTo>
                  <a:lnTo>
                    <a:pt x="192" y="543"/>
                  </a:lnTo>
                  <a:lnTo>
                    <a:pt x="300" y="17"/>
                  </a:lnTo>
                </a:path>
              </a:pathLst>
            </a:custGeom>
            <a:solidFill>
              <a:schemeClr val="hlink"/>
            </a:solidFill>
            <a:ln w="6350">
              <a:solidFill>
                <a:schemeClr val="bg1"/>
              </a:solidFill>
              <a:round/>
              <a:headEnd/>
              <a:tailEnd/>
            </a:ln>
          </p:spPr>
          <p:txBody>
            <a:bodyPr wrap="none" lIns="0" tIns="0" rIns="0" bIns="0" anchor="ctr">
              <a:spAutoFit/>
            </a:bodyPr>
            <a:lstStyle/>
            <a:p>
              <a:endParaRPr lang="en-US"/>
            </a:p>
          </p:txBody>
        </p:sp>
        <p:sp>
          <p:nvSpPr>
            <p:cNvPr id="7219" name="Line 53"/>
            <p:cNvSpPr>
              <a:spLocks noChangeShapeType="1"/>
            </p:cNvSpPr>
            <p:nvPr/>
          </p:nvSpPr>
          <p:spPr bwMode="auto">
            <a:xfrm flipV="1">
              <a:off x="3321" y="3093"/>
              <a:ext cx="13" cy="1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7189" name="Line 54"/>
          <p:cNvSpPr>
            <a:spLocks noChangeShapeType="1"/>
          </p:cNvSpPr>
          <p:nvPr/>
        </p:nvSpPr>
        <p:spPr bwMode="auto">
          <a:xfrm flipV="1">
            <a:off x="7759700" y="1970088"/>
            <a:ext cx="0" cy="798512"/>
          </a:xfrm>
          <a:prstGeom prst="line">
            <a:avLst/>
          </a:prstGeom>
          <a:noFill/>
          <a:ln w="28575">
            <a:solidFill>
              <a:srgbClr val="C0C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7190" name="Group 55"/>
          <p:cNvGrpSpPr>
            <a:grpSpLocks/>
          </p:cNvGrpSpPr>
          <p:nvPr/>
        </p:nvGrpSpPr>
        <p:grpSpPr bwMode="auto">
          <a:xfrm>
            <a:off x="7175500" y="2295525"/>
            <a:ext cx="1152525" cy="1131888"/>
            <a:chOff x="4460" y="1398"/>
            <a:chExt cx="826" cy="811"/>
          </a:xfrm>
        </p:grpSpPr>
        <p:sp>
          <p:nvSpPr>
            <p:cNvPr id="7203" name="Freeform 56"/>
            <p:cNvSpPr>
              <a:spLocks/>
            </p:cNvSpPr>
            <p:nvPr/>
          </p:nvSpPr>
          <p:spPr bwMode="auto">
            <a:xfrm>
              <a:off x="4460" y="1398"/>
              <a:ext cx="826" cy="811"/>
            </a:xfrm>
            <a:custGeom>
              <a:avLst/>
              <a:gdLst>
                <a:gd name="T0" fmla="*/ 2083 w 772"/>
                <a:gd name="T1" fmla="*/ 1933 h 758"/>
                <a:gd name="T2" fmla="*/ 2083 w 772"/>
                <a:gd name="T3" fmla="*/ 1739 h 758"/>
                <a:gd name="T4" fmla="*/ 1992 w 772"/>
                <a:gd name="T5" fmla="*/ 1739 h 758"/>
                <a:gd name="T6" fmla="*/ 1992 w 772"/>
                <a:gd name="T7" fmla="*/ 804 h 758"/>
                <a:gd name="T8" fmla="*/ 2083 w 772"/>
                <a:gd name="T9" fmla="*/ 804 h 758"/>
                <a:gd name="T10" fmla="*/ 2083 w 772"/>
                <a:gd name="T11" fmla="*/ 600 h 758"/>
                <a:gd name="T12" fmla="*/ 2248 w 772"/>
                <a:gd name="T13" fmla="*/ 600 h 758"/>
                <a:gd name="T14" fmla="*/ 2260 w 772"/>
                <a:gd name="T15" fmla="*/ 542 h 758"/>
                <a:gd name="T16" fmla="*/ 1156 w 772"/>
                <a:gd name="T17" fmla="*/ 0 h 758"/>
                <a:gd name="T18" fmla="*/ 30 w 772"/>
                <a:gd name="T19" fmla="*/ 542 h 758"/>
                <a:gd name="T20" fmla="*/ 45 w 772"/>
                <a:gd name="T21" fmla="*/ 600 h 758"/>
                <a:gd name="T22" fmla="*/ 229 w 772"/>
                <a:gd name="T23" fmla="*/ 600 h 758"/>
                <a:gd name="T24" fmla="*/ 229 w 772"/>
                <a:gd name="T25" fmla="*/ 804 h 758"/>
                <a:gd name="T26" fmla="*/ 343 w 772"/>
                <a:gd name="T27" fmla="*/ 804 h 758"/>
                <a:gd name="T28" fmla="*/ 343 w 772"/>
                <a:gd name="T29" fmla="*/ 1739 h 758"/>
                <a:gd name="T30" fmla="*/ 229 w 772"/>
                <a:gd name="T31" fmla="*/ 1739 h 758"/>
                <a:gd name="T32" fmla="*/ 229 w 772"/>
                <a:gd name="T33" fmla="*/ 1933 h 758"/>
                <a:gd name="T34" fmla="*/ 0 w 772"/>
                <a:gd name="T35" fmla="*/ 1933 h 758"/>
                <a:gd name="T36" fmla="*/ 0 w 772"/>
                <a:gd name="T37" fmla="*/ 2237 h 758"/>
                <a:gd name="T38" fmla="*/ 2279 w 772"/>
                <a:gd name="T39" fmla="*/ 2237 h 758"/>
                <a:gd name="T40" fmla="*/ 2279 w 772"/>
                <a:gd name="T41" fmla="*/ 1933 h 758"/>
                <a:gd name="T42" fmla="*/ 2083 w 772"/>
                <a:gd name="T43" fmla="*/ 1933 h 7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2"/>
                <a:gd name="T67" fmla="*/ 0 h 758"/>
                <a:gd name="T68" fmla="*/ 772 w 772"/>
                <a:gd name="T69" fmla="*/ 758 h 7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2" h="758">
                  <a:moveTo>
                    <a:pt x="706" y="656"/>
                  </a:moveTo>
                  <a:lnTo>
                    <a:pt x="706" y="590"/>
                  </a:lnTo>
                  <a:lnTo>
                    <a:pt x="675" y="590"/>
                  </a:lnTo>
                  <a:lnTo>
                    <a:pt x="675" y="272"/>
                  </a:lnTo>
                  <a:lnTo>
                    <a:pt x="706" y="272"/>
                  </a:lnTo>
                  <a:lnTo>
                    <a:pt x="706" y="205"/>
                  </a:lnTo>
                  <a:lnTo>
                    <a:pt x="762" y="205"/>
                  </a:lnTo>
                  <a:lnTo>
                    <a:pt x="767" y="183"/>
                  </a:lnTo>
                  <a:lnTo>
                    <a:pt x="392" y="0"/>
                  </a:lnTo>
                  <a:lnTo>
                    <a:pt x="10" y="183"/>
                  </a:lnTo>
                  <a:lnTo>
                    <a:pt x="16" y="205"/>
                  </a:lnTo>
                  <a:lnTo>
                    <a:pt x="78" y="205"/>
                  </a:lnTo>
                  <a:lnTo>
                    <a:pt x="78" y="272"/>
                  </a:lnTo>
                  <a:lnTo>
                    <a:pt x="117" y="272"/>
                  </a:lnTo>
                  <a:lnTo>
                    <a:pt x="117" y="590"/>
                  </a:lnTo>
                  <a:lnTo>
                    <a:pt x="78" y="590"/>
                  </a:lnTo>
                  <a:lnTo>
                    <a:pt x="78" y="656"/>
                  </a:lnTo>
                  <a:lnTo>
                    <a:pt x="0" y="656"/>
                  </a:lnTo>
                  <a:lnTo>
                    <a:pt x="0" y="758"/>
                  </a:lnTo>
                  <a:lnTo>
                    <a:pt x="772" y="758"/>
                  </a:lnTo>
                  <a:lnTo>
                    <a:pt x="772" y="656"/>
                  </a:lnTo>
                  <a:lnTo>
                    <a:pt x="706" y="656"/>
                  </a:lnTo>
                  <a:close/>
                </a:path>
              </a:pathLst>
            </a:custGeom>
            <a:solidFill>
              <a:srgbClr val="CC9900"/>
            </a:solidFill>
            <a:ln w="12700">
              <a:solidFill>
                <a:schemeClr val="bg1"/>
              </a:solidFill>
              <a:round/>
              <a:headEnd/>
              <a:tailEnd/>
            </a:ln>
          </p:spPr>
          <p:txBody>
            <a:bodyPr wrap="none" anchor="ctr"/>
            <a:lstStyle/>
            <a:p>
              <a:endParaRPr lang="en-US"/>
            </a:p>
          </p:txBody>
        </p:sp>
        <p:sp>
          <p:nvSpPr>
            <p:cNvPr id="7204" name="Rectangle 57"/>
            <p:cNvSpPr>
              <a:spLocks noChangeArrowheads="1"/>
            </p:cNvSpPr>
            <p:nvPr/>
          </p:nvSpPr>
          <p:spPr bwMode="auto">
            <a:xfrm>
              <a:off x="4569" y="1628"/>
              <a:ext cx="162" cy="35"/>
            </a:xfrm>
            <a:prstGeom prst="rect">
              <a:avLst/>
            </a:prstGeom>
            <a:solidFill>
              <a:srgbClr val="FFCC99"/>
            </a:solidFill>
            <a:ln w="9525" algn="ctr">
              <a:solidFill>
                <a:schemeClr val="bg1"/>
              </a:solidFill>
              <a:miter lim="800000"/>
              <a:headEnd/>
              <a:tailEnd/>
            </a:ln>
          </p:spPr>
          <p:txBody>
            <a:bodyPr/>
            <a:lstStyle/>
            <a:p>
              <a:endParaRPr lang="en-US"/>
            </a:p>
          </p:txBody>
        </p:sp>
        <p:sp>
          <p:nvSpPr>
            <p:cNvPr id="7205" name="Rectangle 58"/>
            <p:cNvSpPr>
              <a:spLocks noChangeArrowheads="1"/>
            </p:cNvSpPr>
            <p:nvPr/>
          </p:nvSpPr>
          <p:spPr bwMode="auto">
            <a:xfrm>
              <a:off x="5069" y="1689"/>
              <a:ext cx="88" cy="336"/>
            </a:xfrm>
            <a:prstGeom prst="rect">
              <a:avLst/>
            </a:prstGeom>
            <a:solidFill>
              <a:srgbClr val="FFCC99"/>
            </a:solidFill>
            <a:ln w="9525" algn="ctr">
              <a:solidFill>
                <a:schemeClr val="bg1"/>
              </a:solidFill>
              <a:miter lim="800000"/>
              <a:headEnd/>
              <a:tailEnd/>
            </a:ln>
          </p:spPr>
          <p:txBody>
            <a:bodyPr/>
            <a:lstStyle/>
            <a:p>
              <a:endParaRPr lang="en-US"/>
            </a:p>
          </p:txBody>
        </p:sp>
        <p:sp>
          <p:nvSpPr>
            <p:cNvPr id="7206" name="Rectangle 59"/>
            <p:cNvSpPr>
              <a:spLocks noChangeArrowheads="1"/>
            </p:cNvSpPr>
            <p:nvPr/>
          </p:nvSpPr>
          <p:spPr bwMode="auto">
            <a:xfrm>
              <a:off x="5027" y="2055"/>
              <a:ext cx="164" cy="34"/>
            </a:xfrm>
            <a:prstGeom prst="rect">
              <a:avLst/>
            </a:prstGeom>
            <a:solidFill>
              <a:srgbClr val="FFCC99"/>
            </a:solidFill>
            <a:ln w="9525" algn="ctr">
              <a:solidFill>
                <a:schemeClr val="bg1"/>
              </a:solidFill>
              <a:miter lim="800000"/>
              <a:headEnd/>
              <a:tailEnd/>
            </a:ln>
          </p:spPr>
          <p:txBody>
            <a:bodyPr/>
            <a:lstStyle/>
            <a:p>
              <a:endParaRPr lang="en-US"/>
            </a:p>
          </p:txBody>
        </p:sp>
        <p:sp>
          <p:nvSpPr>
            <p:cNvPr id="7207" name="Rectangle 60"/>
            <p:cNvSpPr>
              <a:spLocks noChangeArrowheads="1"/>
            </p:cNvSpPr>
            <p:nvPr/>
          </p:nvSpPr>
          <p:spPr bwMode="auto">
            <a:xfrm>
              <a:off x="4611" y="1689"/>
              <a:ext cx="86" cy="336"/>
            </a:xfrm>
            <a:prstGeom prst="rect">
              <a:avLst/>
            </a:prstGeom>
            <a:solidFill>
              <a:srgbClr val="FFCC99"/>
            </a:solidFill>
            <a:ln w="9525" algn="ctr">
              <a:solidFill>
                <a:schemeClr val="bg1"/>
              </a:solidFill>
              <a:miter lim="800000"/>
              <a:headEnd/>
              <a:tailEnd/>
            </a:ln>
          </p:spPr>
          <p:txBody>
            <a:bodyPr/>
            <a:lstStyle/>
            <a:p>
              <a:endParaRPr lang="en-US"/>
            </a:p>
          </p:txBody>
        </p:sp>
        <p:sp>
          <p:nvSpPr>
            <p:cNvPr id="7208" name="Rectangle 61"/>
            <p:cNvSpPr>
              <a:spLocks noChangeArrowheads="1"/>
            </p:cNvSpPr>
            <p:nvPr/>
          </p:nvSpPr>
          <p:spPr bwMode="auto">
            <a:xfrm>
              <a:off x="4569" y="2055"/>
              <a:ext cx="162" cy="34"/>
            </a:xfrm>
            <a:prstGeom prst="rect">
              <a:avLst/>
            </a:prstGeom>
            <a:solidFill>
              <a:srgbClr val="FFCC99"/>
            </a:solidFill>
            <a:ln w="9525" algn="ctr">
              <a:solidFill>
                <a:schemeClr val="bg1"/>
              </a:solidFill>
              <a:miter lim="800000"/>
              <a:headEnd/>
              <a:tailEnd/>
            </a:ln>
          </p:spPr>
          <p:txBody>
            <a:bodyPr/>
            <a:lstStyle/>
            <a:p>
              <a:endParaRPr lang="en-US"/>
            </a:p>
          </p:txBody>
        </p:sp>
        <p:sp>
          <p:nvSpPr>
            <p:cNvPr id="7209" name="Rectangle 62"/>
            <p:cNvSpPr>
              <a:spLocks noChangeArrowheads="1"/>
            </p:cNvSpPr>
            <p:nvPr/>
          </p:nvSpPr>
          <p:spPr bwMode="auto">
            <a:xfrm>
              <a:off x="4486" y="2125"/>
              <a:ext cx="774" cy="58"/>
            </a:xfrm>
            <a:prstGeom prst="rect">
              <a:avLst/>
            </a:prstGeom>
            <a:solidFill>
              <a:srgbClr val="FFCC99"/>
            </a:solidFill>
            <a:ln w="9525" algn="ctr">
              <a:solidFill>
                <a:schemeClr val="bg1"/>
              </a:solidFill>
              <a:miter lim="800000"/>
              <a:headEnd/>
              <a:tailEnd/>
            </a:ln>
          </p:spPr>
          <p:txBody>
            <a:bodyPr/>
            <a:lstStyle/>
            <a:p>
              <a:endParaRPr lang="en-US"/>
            </a:p>
          </p:txBody>
        </p:sp>
        <p:sp>
          <p:nvSpPr>
            <p:cNvPr id="7210" name="Rectangle 63"/>
            <p:cNvSpPr>
              <a:spLocks noChangeArrowheads="1"/>
            </p:cNvSpPr>
            <p:nvPr/>
          </p:nvSpPr>
          <p:spPr bwMode="auto">
            <a:xfrm>
              <a:off x="5027" y="1628"/>
              <a:ext cx="164" cy="35"/>
            </a:xfrm>
            <a:prstGeom prst="rect">
              <a:avLst/>
            </a:prstGeom>
            <a:solidFill>
              <a:srgbClr val="FFCC99"/>
            </a:solidFill>
            <a:ln w="9525" algn="ctr">
              <a:solidFill>
                <a:schemeClr val="bg1"/>
              </a:solidFill>
              <a:miter lim="800000"/>
              <a:headEnd/>
              <a:tailEnd/>
            </a:ln>
          </p:spPr>
          <p:txBody>
            <a:bodyPr/>
            <a:lstStyle/>
            <a:p>
              <a:endParaRPr lang="en-US"/>
            </a:p>
          </p:txBody>
        </p:sp>
        <p:sp>
          <p:nvSpPr>
            <p:cNvPr id="7211" name="Freeform 64"/>
            <p:cNvSpPr>
              <a:spLocks/>
            </p:cNvSpPr>
            <p:nvPr/>
          </p:nvSpPr>
          <p:spPr bwMode="auto">
            <a:xfrm>
              <a:off x="4533" y="1426"/>
              <a:ext cx="688" cy="166"/>
            </a:xfrm>
            <a:custGeom>
              <a:avLst/>
              <a:gdLst>
                <a:gd name="T0" fmla="*/ 1898 w 643"/>
                <a:gd name="T1" fmla="*/ 426 h 156"/>
                <a:gd name="T2" fmla="*/ 0 w 643"/>
                <a:gd name="T3" fmla="*/ 426 h 156"/>
                <a:gd name="T4" fmla="*/ 959 w 643"/>
                <a:gd name="T5" fmla="*/ 0 h 156"/>
                <a:gd name="T6" fmla="*/ 1898 w 643"/>
                <a:gd name="T7" fmla="*/ 426 h 156"/>
                <a:gd name="T8" fmla="*/ 0 60000 65536"/>
                <a:gd name="T9" fmla="*/ 0 60000 65536"/>
                <a:gd name="T10" fmla="*/ 0 60000 65536"/>
                <a:gd name="T11" fmla="*/ 0 60000 65536"/>
                <a:gd name="T12" fmla="*/ 0 w 643"/>
                <a:gd name="T13" fmla="*/ 0 h 156"/>
                <a:gd name="T14" fmla="*/ 643 w 643"/>
                <a:gd name="T15" fmla="*/ 156 h 156"/>
              </a:gdLst>
              <a:ahLst/>
              <a:cxnLst>
                <a:cxn ang="T8">
                  <a:pos x="T0" y="T1"/>
                </a:cxn>
                <a:cxn ang="T9">
                  <a:pos x="T2" y="T3"/>
                </a:cxn>
                <a:cxn ang="T10">
                  <a:pos x="T4" y="T5"/>
                </a:cxn>
                <a:cxn ang="T11">
                  <a:pos x="T6" y="T7"/>
                </a:cxn>
              </a:cxnLst>
              <a:rect l="T12" t="T13" r="T14" b="T15"/>
              <a:pathLst>
                <a:path w="643" h="156">
                  <a:moveTo>
                    <a:pt x="643" y="156"/>
                  </a:moveTo>
                  <a:lnTo>
                    <a:pt x="0" y="156"/>
                  </a:lnTo>
                  <a:lnTo>
                    <a:pt x="324" y="0"/>
                  </a:lnTo>
                  <a:lnTo>
                    <a:pt x="643" y="156"/>
                  </a:lnTo>
                  <a:close/>
                </a:path>
              </a:pathLst>
            </a:custGeom>
            <a:solidFill>
              <a:srgbClr val="FFCC99"/>
            </a:solidFill>
            <a:ln w="9525">
              <a:solidFill>
                <a:schemeClr val="bg1"/>
              </a:solidFill>
              <a:round/>
              <a:headEnd/>
              <a:tailEnd/>
            </a:ln>
          </p:spPr>
          <p:txBody>
            <a:bodyPr/>
            <a:lstStyle/>
            <a:p>
              <a:endParaRPr lang="en-US"/>
            </a:p>
          </p:txBody>
        </p:sp>
        <p:sp>
          <p:nvSpPr>
            <p:cNvPr id="7212" name="Rectangle 65"/>
            <p:cNvSpPr>
              <a:spLocks noChangeArrowheads="1"/>
            </p:cNvSpPr>
            <p:nvPr/>
          </p:nvSpPr>
          <p:spPr bwMode="auto">
            <a:xfrm>
              <a:off x="4788" y="1628"/>
              <a:ext cx="162" cy="35"/>
            </a:xfrm>
            <a:prstGeom prst="rect">
              <a:avLst/>
            </a:prstGeom>
            <a:solidFill>
              <a:srgbClr val="FFCC99"/>
            </a:solidFill>
            <a:ln w="9525" algn="ctr">
              <a:solidFill>
                <a:schemeClr val="bg1"/>
              </a:solidFill>
              <a:miter lim="800000"/>
              <a:headEnd/>
              <a:tailEnd/>
            </a:ln>
          </p:spPr>
          <p:txBody>
            <a:bodyPr/>
            <a:lstStyle/>
            <a:p>
              <a:endParaRPr lang="en-US"/>
            </a:p>
          </p:txBody>
        </p:sp>
        <p:sp>
          <p:nvSpPr>
            <p:cNvPr id="7213" name="Rectangle 66"/>
            <p:cNvSpPr>
              <a:spLocks noChangeArrowheads="1"/>
            </p:cNvSpPr>
            <p:nvPr/>
          </p:nvSpPr>
          <p:spPr bwMode="auto">
            <a:xfrm>
              <a:off x="4830" y="1689"/>
              <a:ext cx="87" cy="336"/>
            </a:xfrm>
            <a:prstGeom prst="rect">
              <a:avLst/>
            </a:prstGeom>
            <a:solidFill>
              <a:srgbClr val="FFCC99"/>
            </a:solidFill>
            <a:ln w="9525" algn="ctr">
              <a:solidFill>
                <a:schemeClr val="bg1"/>
              </a:solidFill>
              <a:miter lim="800000"/>
              <a:headEnd/>
              <a:tailEnd/>
            </a:ln>
          </p:spPr>
          <p:txBody>
            <a:bodyPr/>
            <a:lstStyle/>
            <a:p>
              <a:endParaRPr lang="en-US"/>
            </a:p>
          </p:txBody>
        </p:sp>
        <p:sp>
          <p:nvSpPr>
            <p:cNvPr id="7214" name="Rectangle 67"/>
            <p:cNvSpPr>
              <a:spLocks noChangeArrowheads="1"/>
            </p:cNvSpPr>
            <p:nvPr/>
          </p:nvSpPr>
          <p:spPr bwMode="auto">
            <a:xfrm>
              <a:off x="4788" y="2055"/>
              <a:ext cx="162" cy="34"/>
            </a:xfrm>
            <a:prstGeom prst="rect">
              <a:avLst/>
            </a:prstGeom>
            <a:solidFill>
              <a:srgbClr val="FFCC99"/>
            </a:solidFill>
            <a:ln w="9525" algn="ctr">
              <a:solidFill>
                <a:schemeClr val="bg1"/>
              </a:solidFill>
              <a:miter lim="800000"/>
              <a:headEnd/>
              <a:tailEnd/>
            </a:ln>
          </p:spPr>
          <p:txBody>
            <a:bodyPr/>
            <a:lstStyle/>
            <a:p>
              <a:endParaRPr lang="en-US"/>
            </a:p>
          </p:txBody>
        </p:sp>
      </p:grpSp>
      <p:grpSp>
        <p:nvGrpSpPr>
          <p:cNvPr id="7191" name="Group 68"/>
          <p:cNvGrpSpPr>
            <a:grpSpLocks/>
          </p:cNvGrpSpPr>
          <p:nvPr/>
        </p:nvGrpSpPr>
        <p:grpSpPr bwMode="auto">
          <a:xfrm>
            <a:off x="1443038" y="2409825"/>
            <a:ext cx="1441450" cy="1341438"/>
            <a:chOff x="1485" y="1518"/>
            <a:chExt cx="908" cy="845"/>
          </a:xfrm>
        </p:grpSpPr>
        <p:sp>
          <p:nvSpPr>
            <p:cNvPr id="7197" name="Text Box 69"/>
            <p:cNvSpPr txBox="1">
              <a:spLocks noChangeArrowheads="1"/>
            </p:cNvSpPr>
            <p:nvPr/>
          </p:nvSpPr>
          <p:spPr bwMode="auto">
            <a:xfrm>
              <a:off x="1574" y="2171"/>
              <a:ext cx="8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a:solidFill>
                    <a:schemeClr val="bg1"/>
                  </a:solidFill>
                </a:rPr>
                <a:t>Reporter</a:t>
              </a:r>
            </a:p>
          </p:txBody>
        </p:sp>
        <p:grpSp>
          <p:nvGrpSpPr>
            <p:cNvPr id="7198" name="Group 70"/>
            <p:cNvGrpSpPr>
              <a:grpSpLocks/>
            </p:cNvGrpSpPr>
            <p:nvPr/>
          </p:nvGrpSpPr>
          <p:grpSpPr bwMode="auto">
            <a:xfrm>
              <a:off x="1485" y="1518"/>
              <a:ext cx="756" cy="685"/>
              <a:chOff x="2780" y="1585"/>
              <a:chExt cx="668" cy="605"/>
            </a:xfrm>
          </p:grpSpPr>
          <p:sp>
            <p:nvSpPr>
              <p:cNvPr id="7199" name="AutoShape 71"/>
              <p:cNvSpPr>
                <a:spLocks noChangeArrowheads="1"/>
              </p:cNvSpPr>
              <p:nvPr/>
            </p:nvSpPr>
            <p:spPr bwMode="auto">
              <a:xfrm>
                <a:off x="2780" y="1585"/>
                <a:ext cx="558" cy="558"/>
              </a:xfrm>
              <a:prstGeom prst="smileyFace">
                <a:avLst>
                  <a:gd name="adj" fmla="val 602"/>
                </a:avLst>
              </a:prstGeom>
              <a:solidFill>
                <a:srgbClr val="FFCC99"/>
              </a:solidFill>
              <a:ln w="12700">
                <a:solidFill>
                  <a:srgbClr val="000000"/>
                </a:solidFill>
                <a:round/>
                <a:headEnd/>
                <a:tailEnd/>
              </a:ln>
            </p:spPr>
            <p:txBody>
              <a:bodyPr wrap="none" anchor="ctr"/>
              <a:lstStyle/>
              <a:p>
                <a:endParaRPr lang="en-US">
                  <a:solidFill>
                    <a:schemeClr val="bg1"/>
                  </a:solidFill>
                </a:endParaRPr>
              </a:p>
            </p:txBody>
          </p:sp>
          <p:grpSp>
            <p:nvGrpSpPr>
              <p:cNvPr id="7200" name="Group 72"/>
              <p:cNvGrpSpPr>
                <a:grpSpLocks/>
              </p:cNvGrpSpPr>
              <p:nvPr/>
            </p:nvGrpSpPr>
            <p:grpSpPr bwMode="auto">
              <a:xfrm flipH="1">
                <a:off x="3089" y="1738"/>
                <a:ext cx="359" cy="452"/>
                <a:chOff x="4325" y="1984"/>
                <a:chExt cx="359" cy="452"/>
              </a:xfrm>
            </p:grpSpPr>
            <p:sp>
              <p:nvSpPr>
                <p:cNvPr id="7201" name="Freeform 73"/>
                <p:cNvSpPr>
                  <a:spLocks/>
                </p:cNvSpPr>
                <p:nvPr/>
              </p:nvSpPr>
              <p:spPr bwMode="auto">
                <a:xfrm>
                  <a:off x="4325" y="1984"/>
                  <a:ext cx="359" cy="452"/>
                </a:xfrm>
                <a:custGeom>
                  <a:avLst/>
                  <a:gdLst>
                    <a:gd name="T0" fmla="*/ 1 w 717"/>
                    <a:gd name="T1" fmla="*/ 0 h 906"/>
                    <a:gd name="T2" fmla="*/ 1 w 717"/>
                    <a:gd name="T3" fmla="*/ 0 h 906"/>
                    <a:gd name="T4" fmla="*/ 1 w 717"/>
                    <a:gd name="T5" fmla="*/ 0 h 906"/>
                    <a:gd name="T6" fmla="*/ 1 w 717"/>
                    <a:gd name="T7" fmla="*/ 0 h 906"/>
                    <a:gd name="T8" fmla="*/ 1 w 717"/>
                    <a:gd name="T9" fmla="*/ 0 h 906"/>
                    <a:gd name="T10" fmla="*/ 1 w 717"/>
                    <a:gd name="T11" fmla="*/ 0 h 906"/>
                    <a:gd name="T12" fmla="*/ 1 w 717"/>
                    <a:gd name="T13" fmla="*/ 0 h 906"/>
                    <a:gd name="T14" fmla="*/ 1 w 717"/>
                    <a:gd name="T15" fmla="*/ 0 h 906"/>
                    <a:gd name="T16" fmla="*/ 1 w 717"/>
                    <a:gd name="T17" fmla="*/ 0 h 906"/>
                    <a:gd name="T18" fmla="*/ 1 w 717"/>
                    <a:gd name="T19" fmla="*/ 0 h 906"/>
                    <a:gd name="T20" fmla="*/ 1 w 717"/>
                    <a:gd name="T21" fmla="*/ 0 h 906"/>
                    <a:gd name="T22" fmla="*/ 1 w 717"/>
                    <a:gd name="T23" fmla="*/ 0 h 906"/>
                    <a:gd name="T24" fmla="*/ 0 w 717"/>
                    <a:gd name="T25" fmla="*/ 0 h 906"/>
                    <a:gd name="T26" fmla="*/ 0 w 717"/>
                    <a:gd name="T27" fmla="*/ 0 h 906"/>
                    <a:gd name="T28" fmla="*/ 1 w 717"/>
                    <a:gd name="T29" fmla="*/ 0 h 906"/>
                    <a:gd name="T30" fmla="*/ 1 w 717"/>
                    <a:gd name="T31" fmla="*/ 0 h 906"/>
                    <a:gd name="T32" fmla="*/ 1 w 717"/>
                    <a:gd name="T33" fmla="*/ 0 h 906"/>
                    <a:gd name="T34" fmla="*/ 1 w 717"/>
                    <a:gd name="T35" fmla="*/ 0 h 906"/>
                    <a:gd name="T36" fmla="*/ 1 w 717"/>
                    <a:gd name="T37" fmla="*/ 0 h 906"/>
                    <a:gd name="T38" fmla="*/ 1 w 717"/>
                    <a:gd name="T39" fmla="*/ 0 h 906"/>
                    <a:gd name="T40" fmla="*/ 1 w 717"/>
                    <a:gd name="T41" fmla="*/ 0 h 906"/>
                    <a:gd name="T42" fmla="*/ 1 w 717"/>
                    <a:gd name="T43" fmla="*/ 0 h 906"/>
                    <a:gd name="T44" fmla="*/ 1 w 717"/>
                    <a:gd name="T45" fmla="*/ 0 h 906"/>
                    <a:gd name="T46" fmla="*/ 1 w 717"/>
                    <a:gd name="T47" fmla="*/ 0 h 906"/>
                    <a:gd name="T48" fmla="*/ 1 w 717"/>
                    <a:gd name="T49" fmla="*/ 0 h 906"/>
                    <a:gd name="T50" fmla="*/ 1 w 717"/>
                    <a:gd name="T51" fmla="*/ 0 h 906"/>
                    <a:gd name="T52" fmla="*/ 1 w 717"/>
                    <a:gd name="T53" fmla="*/ 0 h 906"/>
                    <a:gd name="T54" fmla="*/ 1 w 717"/>
                    <a:gd name="T55" fmla="*/ 0 h 906"/>
                    <a:gd name="T56" fmla="*/ 1 w 717"/>
                    <a:gd name="T57" fmla="*/ 0 h 906"/>
                    <a:gd name="T58" fmla="*/ 1 w 717"/>
                    <a:gd name="T59" fmla="*/ 0 h 906"/>
                    <a:gd name="T60" fmla="*/ 1 w 717"/>
                    <a:gd name="T61" fmla="*/ 0 h 906"/>
                    <a:gd name="T62" fmla="*/ 1 w 717"/>
                    <a:gd name="T63" fmla="*/ 0 h 906"/>
                    <a:gd name="T64" fmla="*/ 1 w 717"/>
                    <a:gd name="T65" fmla="*/ 0 h 906"/>
                    <a:gd name="T66" fmla="*/ 1 w 717"/>
                    <a:gd name="T67" fmla="*/ 0 h 906"/>
                    <a:gd name="T68" fmla="*/ 1 w 717"/>
                    <a:gd name="T69" fmla="*/ 0 h 906"/>
                    <a:gd name="T70" fmla="*/ 1 w 717"/>
                    <a:gd name="T71" fmla="*/ 0 h 906"/>
                    <a:gd name="T72" fmla="*/ 1 w 717"/>
                    <a:gd name="T73" fmla="*/ 0 h 9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7"/>
                    <a:gd name="T112" fmla="*/ 0 h 906"/>
                    <a:gd name="T113" fmla="*/ 717 w 717"/>
                    <a:gd name="T114" fmla="*/ 906 h 9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7" h="906">
                      <a:moveTo>
                        <a:pt x="568" y="604"/>
                      </a:moveTo>
                      <a:lnTo>
                        <a:pt x="488" y="663"/>
                      </a:lnTo>
                      <a:lnTo>
                        <a:pt x="302" y="411"/>
                      </a:lnTo>
                      <a:lnTo>
                        <a:pt x="362" y="367"/>
                      </a:lnTo>
                      <a:lnTo>
                        <a:pt x="189" y="133"/>
                      </a:lnTo>
                      <a:lnTo>
                        <a:pt x="148" y="164"/>
                      </a:lnTo>
                      <a:lnTo>
                        <a:pt x="33" y="7"/>
                      </a:lnTo>
                      <a:lnTo>
                        <a:pt x="27" y="3"/>
                      </a:lnTo>
                      <a:lnTo>
                        <a:pt x="21" y="0"/>
                      </a:lnTo>
                      <a:lnTo>
                        <a:pt x="14" y="0"/>
                      </a:lnTo>
                      <a:lnTo>
                        <a:pt x="7" y="4"/>
                      </a:lnTo>
                      <a:lnTo>
                        <a:pt x="3" y="10"/>
                      </a:lnTo>
                      <a:lnTo>
                        <a:pt x="0" y="15"/>
                      </a:lnTo>
                      <a:lnTo>
                        <a:pt x="0" y="22"/>
                      </a:lnTo>
                      <a:lnTo>
                        <a:pt x="4" y="29"/>
                      </a:lnTo>
                      <a:lnTo>
                        <a:pt x="119" y="185"/>
                      </a:lnTo>
                      <a:lnTo>
                        <a:pt x="71" y="220"/>
                      </a:lnTo>
                      <a:lnTo>
                        <a:pt x="71" y="229"/>
                      </a:lnTo>
                      <a:lnTo>
                        <a:pt x="71" y="234"/>
                      </a:lnTo>
                      <a:lnTo>
                        <a:pt x="72" y="248"/>
                      </a:lnTo>
                      <a:lnTo>
                        <a:pt x="74" y="270"/>
                      </a:lnTo>
                      <a:lnTo>
                        <a:pt x="79" y="299"/>
                      </a:lnTo>
                      <a:lnTo>
                        <a:pt x="86" y="335"/>
                      </a:lnTo>
                      <a:lnTo>
                        <a:pt x="96" y="375"/>
                      </a:lnTo>
                      <a:lnTo>
                        <a:pt x="112" y="420"/>
                      </a:lnTo>
                      <a:lnTo>
                        <a:pt x="133" y="468"/>
                      </a:lnTo>
                      <a:lnTo>
                        <a:pt x="158" y="520"/>
                      </a:lnTo>
                      <a:lnTo>
                        <a:pt x="192" y="575"/>
                      </a:lnTo>
                      <a:lnTo>
                        <a:pt x="232" y="631"/>
                      </a:lnTo>
                      <a:lnTo>
                        <a:pt x="280" y="687"/>
                      </a:lnTo>
                      <a:lnTo>
                        <a:pt x="338" y="742"/>
                      </a:lnTo>
                      <a:lnTo>
                        <a:pt x="405" y="798"/>
                      </a:lnTo>
                      <a:lnTo>
                        <a:pt x="482" y="851"/>
                      </a:lnTo>
                      <a:lnTo>
                        <a:pt x="571" y="901"/>
                      </a:lnTo>
                      <a:lnTo>
                        <a:pt x="580" y="906"/>
                      </a:lnTo>
                      <a:lnTo>
                        <a:pt x="717" y="806"/>
                      </a:lnTo>
                      <a:lnTo>
                        <a:pt x="568" y="6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02" name="Freeform 74"/>
                <p:cNvSpPr>
                  <a:spLocks/>
                </p:cNvSpPr>
                <p:nvPr/>
              </p:nvSpPr>
              <p:spPr bwMode="auto">
                <a:xfrm>
                  <a:off x="4378" y="2075"/>
                  <a:ext cx="281" cy="341"/>
                </a:xfrm>
                <a:custGeom>
                  <a:avLst/>
                  <a:gdLst>
                    <a:gd name="T0" fmla="*/ 1 w 562"/>
                    <a:gd name="T1" fmla="*/ 1 h 682"/>
                    <a:gd name="T2" fmla="*/ 1 w 562"/>
                    <a:gd name="T3" fmla="*/ 1 h 682"/>
                    <a:gd name="T4" fmla="*/ 1 w 562"/>
                    <a:gd name="T5" fmla="*/ 1 h 682"/>
                    <a:gd name="T6" fmla="*/ 1 w 562"/>
                    <a:gd name="T7" fmla="*/ 1 h 682"/>
                    <a:gd name="T8" fmla="*/ 1 w 562"/>
                    <a:gd name="T9" fmla="*/ 1 h 682"/>
                    <a:gd name="T10" fmla="*/ 1 w 562"/>
                    <a:gd name="T11" fmla="*/ 1 h 682"/>
                    <a:gd name="T12" fmla="*/ 1 w 562"/>
                    <a:gd name="T13" fmla="*/ 1 h 682"/>
                    <a:gd name="T14" fmla="*/ 1 w 562"/>
                    <a:gd name="T15" fmla="*/ 1 h 682"/>
                    <a:gd name="T16" fmla="*/ 1 w 562"/>
                    <a:gd name="T17" fmla="*/ 1 h 682"/>
                    <a:gd name="T18" fmla="*/ 1 w 562"/>
                    <a:gd name="T19" fmla="*/ 1 h 682"/>
                    <a:gd name="T20" fmla="*/ 1 w 562"/>
                    <a:gd name="T21" fmla="*/ 1 h 682"/>
                    <a:gd name="T22" fmla="*/ 1 w 562"/>
                    <a:gd name="T23" fmla="*/ 1 h 682"/>
                    <a:gd name="T24" fmla="*/ 1 w 562"/>
                    <a:gd name="T25" fmla="*/ 1 h 682"/>
                    <a:gd name="T26" fmla="*/ 1 w 562"/>
                    <a:gd name="T27" fmla="*/ 1 h 682"/>
                    <a:gd name="T28" fmla="*/ 1 w 562"/>
                    <a:gd name="T29" fmla="*/ 1 h 682"/>
                    <a:gd name="T30" fmla="*/ 1 w 562"/>
                    <a:gd name="T31" fmla="*/ 1 h 682"/>
                    <a:gd name="T32" fmla="*/ 0 w 562"/>
                    <a:gd name="T33" fmla="*/ 1 h 682"/>
                    <a:gd name="T34" fmla="*/ 1 w 562"/>
                    <a:gd name="T35" fmla="*/ 0 h 682"/>
                    <a:gd name="T36" fmla="*/ 1 w 562"/>
                    <a:gd name="T37" fmla="*/ 1 h 682"/>
                    <a:gd name="T38" fmla="*/ 1 w 562"/>
                    <a:gd name="T39" fmla="*/ 1 h 682"/>
                    <a:gd name="T40" fmla="*/ 1 w 562"/>
                    <a:gd name="T41" fmla="*/ 1 h 682"/>
                    <a:gd name="T42" fmla="*/ 1 w 562"/>
                    <a:gd name="T43" fmla="*/ 1 h 682"/>
                    <a:gd name="T44" fmla="*/ 1 w 562"/>
                    <a:gd name="T45" fmla="*/ 1 h 682"/>
                    <a:gd name="T46" fmla="*/ 1 w 562"/>
                    <a:gd name="T47" fmla="*/ 1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2"/>
                    <a:gd name="T73" fmla="*/ 0 h 682"/>
                    <a:gd name="T74" fmla="*/ 562 w 562"/>
                    <a:gd name="T75" fmla="*/ 682 h 6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2" h="682">
                      <a:moveTo>
                        <a:pt x="472" y="682"/>
                      </a:moveTo>
                      <a:lnTo>
                        <a:pt x="394" y="637"/>
                      </a:lnTo>
                      <a:lnTo>
                        <a:pt x="328" y="591"/>
                      </a:lnTo>
                      <a:lnTo>
                        <a:pt x="268" y="544"/>
                      </a:lnTo>
                      <a:lnTo>
                        <a:pt x="216" y="496"/>
                      </a:lnTo>
                      <a:lnTo>
                        <a:pt x="171" y="446"/>
                      </a:lnTo>
                      <a:lnTo>
                        <a:pt x="133" y="398"/>
                      </a:lnTo>
                      <a:lnTo>
                        <a:pt x="101" y="351"/>
                      </a:lnTo>
                      <a:lnTo>
                        <a:pt x="75" y="305"/>
                      </a:lnTo>
                      <a:lnTo>
                        <a:pt x="53" y="260"/>
                      </a:lnTo>
                      <a:lnTo>
                        <a:pt x="37" y="218"/>
                      </a:lnTo>
                      <a:lnTo>
                        <a:pt x="23" y="180"/>
                      </a:lnTo>
                      <a:lnTo>
                        <a:pt x="14" y="146"/>
                      </a:lnTo>
                      <a:lnTo>
                        <a:pt x="8" y="116"/>
                      </a:lnTo>
                      <a:lnTo>
                        <a:pt x="4" y="90"/>
                      </a:lnTo>
                      <a:lnTo>
                        <a:pt x="1" y="70"/>
                      </a:lnTo>
                      <a:lnTo>
                        <a:pt x="0" y="56"/>
                      </a:lnTo>
                      <a:lnTo>
                        <a:pt x="76" y="0"/>
                      </a:lnTo>
                      <a:lnTo>
                        <a:pt x="205" y="178"/>
                      </a:lnTo>
                      <a:lnTo>
                        <a:pt x="147" y="222"/>
                      </a:lnTo>
                      <a:lnTo>
                        <a:pt x="374" y="532"/>
                      </a:lnTo>
                      <a:lnTo>
                        <a:pt x="456" y="472"/>
                      </a:lnTo>
                      <a:lnTo>
                        <a:pt x="562" y="616"/>
                      </a:lnTo>
                      <a:lnTo>
                        <a:pt x="472" y="682"/>
                      </a:lnTo>
                      <a:close/>
                    </a:path>
                  </a:pathLst>
                </a:custGeom>
                <a:solidFill>
                  <a:srgbClr val="D39E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7192" name="Group 75"/>
          <p:cNvGrpSpPr>
            <a:grpSpLocks/>
          </p:cNvGrpSpPr>
          <p:nvPr/>
        </p:nvGrpSpPr>
        <p:grpSpPr bwMode="auto">
          <a:xfrm>
            <a:off x="7723188" y="2897188"/>
            <a:ext cx="723900" cy="468312"/>
            <a:chOff x="2657" y="3160"/>
            <a:chExt cx="670" cy="433"/>
          </a:xfrm>
        </p:grpSpPr>
        <p:sp>
          <p:nvSpPr>
            <p:cNvPr id="7193" name="Freeform 76"/>
            <p:cNvSpPr>
              <a:spLocks/>
            </p:cNvSpPr>
            <p:nvPr/>
          </p:nvSpPr>
          <p:spPr bwMode="auto">
            <a:xfrm>
              <a:off x="2787" y="3160"/>
              <a:ext cx="249" cy="123"/>
            </a:xfrm>
            <a:custGeom>
              <a:avLst/>
              <a:gdLst>
                <a:gd name="T0" fmla="*/ 0 w 542"/>
                <a:gd name="T1" fmla="*/ 0 h 269"/>
                <a:gd name="T2" fmla="*/ 0 w 542"/>
                <a:gd name="T3" fmla="*/ 0 h 269"/>
                <a:gd name="T4" fmla="*/ 0 w 542"/>
                <a:gd name="T5" fmla="*/ 0 h 269"/>
                <a:gd name="T6" fmla="*/ 0 w 542"/>
                <a:gd name="T7" fmla="*/ 0 h 269"/>
                <a:gd name="T8" fmla="*/ 0 w 542"/>
                <a:gd name="T9" fmla="*/ 0 h 269"/>
                <a:gd name="T10" fmla="*/ 0 w 542"/>
                <a:gd name="T11" fmla="*/ 0 h 269"/>
                <a:gd name="T12" fmla="*/ 0 w 542"/>
                <a:gd name="T13" fmla="*/ 0 h 269"/>
                <a:gd name="T14" fmla="*/ 0 w 542"/>
                <a:gd name="T15" fmla="*/ 0 h 269"/>
                <a:gd name="T16" fmla="*/ 0 w 542"/>
                <a:gd name="T17" fmla="*/ 0 h 269"/>
                <a:gd name="T18" fmla="*/ 0 w 542"/>
                <a:gd name="T19" fmla="*/ 0 h 269"/>
                <a:gd name="T20" fmla="*/ 0 w 542"/>
                <a:gd name="T21" fmla="*/ 0 h 269"/>
                <a:gd name="T22" fmla="*/ 0 w 542"/>
                <a:gd name="T23" fmla="*/ 0 h 269"/>
                <a:gd name="T24" fmla="*/ 0 w 542"/>
                <a:gd name="T25" fmla="*/ 0 h 269"/>
                <a:gd name="T26" fmla="*/ 0 w 542"/>
                <a:gd name="T27" fmla="*/ 0 h 269"/>
                <a:gd name="T28" fmla="*/ 0 w 542"/>
                <a:gd name="T29" fmla="*/ 0 h 269"/>
                <a:gd name="T30" fmla="*/ 0 w 542"/>
                <a:gd name="T31" fmla="*/ 0 h 269"/>
                <a:gd name="T32" fmla="*/ 0 w 542"/>
                <a:gd name="T33" fmla="*/ 0 h 269"/>
                <a:gd name="T34" fmla="*/ 0 w 542"/>
                <a:gd name="T35" fmla="*/ 0 h 269"/>
                <a:gd name="T36" fmla="*/ 0 w 542"/>
                <a:gd name="T37" fmla="*/ 0 h 269"/>
                <a:gd name="T38" fmla="*/ 0 w 542"/>
                <a:gd name="T39" fmla="*/ 0 h 269"/>
                <a:gd name="T40" fmla="*/ 0 w 542"/>
                <a:gd name="T41" fmla="*/ 0 h 269"/>
                <a:gd name="T42" fmla="*/ 0 w 542"/>
                <a:gd name="T43" fmla="*/ 0 h 269"/>
                <a:gd name="T44" fmla="*/ 0 w 542"/>
                <a:gd name="T45" fmla="*/ 0 h 269"/>
                <a:gd name="T46" fmla="*/ 0 w 542"/>
                <a:gd name="T47" fmla="*/ 0 h 269"/>
                <a:gd name="T48" fmla="*/ 0 w 542"/>
                <a:gd name="T49" fmla="*/ 0 h 269"/>
                <a:gd name="T50" fmla="*/ 0 w 542"/>
                <a:gd name="T51" fmla="*/ 0 h 269"/>
                <a:gd name="T52" fmla="*/ 0 w 542"/>
                <a:gd name="T53" fmla="*/ 0 h 269"/>
                <a:gd name="T54" fmla="*/ 0 w 542"/>
                <a:gd name="T55" fmla="*/ 0 h 269"/>
                <a:gd name="T56" fmla="*/ 0 w 542"/>
                <a:gd name="T57" fmla="*/ 0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68" y="266"/>
                  </a:moveTo>
                  <a:lnTo>
                    <a:pt x="479" y="269"/>
                  </a:lnTo>
                  <a:lnTo>
                    <a:pt x="491" y="269"/>
                  </a:lnTo>
                  <a:lnTo>
                    <a:pt x="501" y="268"/>
                  </a:lnTo>
                  <a:lnTo>
                    <a:pt x="511" y="264"/>
                  </a:lnTo>
                  <a:lnTo>
                    <a:pt x="520" y="259"/>
                  </a:lnTo>
                  <a:lnTo>
                    <a:pt x="527" y="252"/>
                  </a:lnTo>
                  <a:lnTo>
                    <a:pt x="533" y="244"/>
                  </a:lnTo>
                  <a:lnTo>
                    <a:pt x="539" y="233"/>
                  </a:lnTo>
                  <a:lnTo>
                    <a:pt x="542" y="213"/>
                  </a:lnTo>
                  <a:lnTo>
                    <a:pt x="539" y="192"/>
                  </a:lnTo>
                  <a:lnTo>
                    <a:pt x="527" y="175"/>
                  </a:lnTo>
                  <a:lnTo>
                    <a:pt x="508" y="163"/>
                  </a:lnTo>
                  <a:lnTo>
                    <a:pt x="74" y="4"/>
                  </a:lnTo>
                  <a:lnTo>
                    <a:pt x="64" y="0"/>
                  </a:lnTo>
                  <a:lnTo>
                    <a:pt x="53" y="0"/>
                  </a:lnTo>
                  <a:lnTo>
                    <a:pt x="43" y="0"/>
                  </a:lnTo>
                  <a:lnTo>
                    <a:pt x="33" y="4"/>
                  </a:lnTo>
                  <a:lnTo>
                    <a:pt x="22" y="9"/>
                  </a:lnTo>
                  <a:lnTo>
                    <a:pt x="16" y="16"/>
                  </a:lnTo>
                  <a:lnTo>
                    <a:pt x="9" y="24"/>
                  </a:lnTo>
                  <a:lnTo>
                    <a:pt x="4" y="34"/>
                  </a:lnTo>
                  <a:lnTo>
                    <a:pt x="0" y="57"/>
                  </a:lnTo>
                  <a:lnTo>
                    <a:pt x="5" y="77"/>
                  </a:lnTo>
                  <a:lnTo>
                    <a:pt x="17" y="93"/>
                  </a:lnTo>
                  <a:lnTo>
                    <a:pt x="36" y="105"/>
                  </a:lnTo>
                  <a:lnTo>
                    <a:pt x="468"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4" name="Freeform 77"/>
            <p:cNvSpPr>
              <a:spLocks/>
            </p:cNvSpPr>
            <p:nvPr/>
          </p:nvSpPr>
          <p:spPr bwMode="auto">
            <a:xfrm>
              <a:off x="2657" y="3468"/>
              <a:ext cx="249" cy="125"/>
            </a:xfrm>
            <a:custGeom>
              <a:avLst/>
              <a:gdLst>
                <a:gd name="T0" fmla="*/ 0 w 542"/>
                <a:gd name="T1" fmla="*/ 0 h 269"/>
                <a:gd name="T2" fmla="*/ 0 w 542"/>
                <a:gd name="T3" fmla="*/ 0 h 269"/>
                <a:gd name="T4" fmla="*/ 0 w 542"/>
                <a:gd name="T5" fmla="*/ 0 h 269"/>
                <a:gd name="T6" fmla="*/ 0 w 542"/>
                <a:gd name="T7" fmla="*/ 0 h 269"/>
                <a:gd name="T8" fmla="*/ 0 w 542"/>
                <a:gd name="T9" fmla="*/ 0 h 269"/>
                <a:gd name="T10" fmla="*/ 0 w 542"/>
                <a:gd name="T11" fmla="*/ 0 h 269"/>
                <a:gd name="T12" fmla="*/ 0 w 542"/>
                <a:gd name="T13" fmla="*/ 0 h 269"/>
                <a:gd name="T14" fmla="*/ 0 w 542"/>
                <a:gd name="T15" fmla="*/ 0 h 269"/>
                <a:gd name="T16" fmla="*/ 0 w 542"/>
                <a:gd name="T17" fmla="*/ 0 h 269"/>
                <a:gd name="T18" fmla="*/ 0 w 542"/>
                <a:gd name="T19" fmla="*/ 0 h 269"/>
                <a:gd name="T20" fmla="*/ 0 w 542"/>
                <a:gd name="T21" fmla="*/ 0 h 269"/>
                <a:gd name="T22" fmla="*/ 0 w 542"/>
                <a:gd name="T23" fmla="*/ 0 h 269"/>
                <a:gd name="T24" fmla="*/ 0 w 542"/>
                <a:gd name="T25" fmla="*/ 0 h 269"/>
                <a:gd name="T26" fmla="*/ 0 w 542"/>
                <a:gd name="T27" fmla="*/ 0 h 269"/>
                <a:gd name="T28" fmla="*/ 0 w 542"/>
                <a:gd name="T29" fmla="*/ 0 h 269"/>
                <a:gd name="T30" fmla="*/ 0 w 542"/>
                <a:gd name="T31" fmla="*/ 0 h 269"/>
                <a:gd name="T32" fmla="*/ 0 w 542"/>
                <a:gd name="T33" fmla="*/ 0 h 269"/>
                <a:gd name="T34" fmla="*/ 0 w 542"/>
                <a:gd name="T35" fmla="*/ 0 h 269"/>
                <a:gd name="T36" fmla="*/ 0 w 542"/>
                <a:gd name="T37" fmla="*/ 0 h 269"/>
                <a:gd name="T38" fmla="*/ 0 w 542"/>
                <a:gd name="T39" fmla="*/ 0 h 269"/>
                <a:gd name="T40" fmla="*/ 0 w 542"/>
                <a:gd name="T41" fmla="*/ 0 h 269"/>
                <a:gd name="T42" fmla="*/ 0 w 542"/>
                <a:gd name="T43" fmla="*/ 0 h 269"/>
                <a:gd name="T44" fmla="*/ 0 w 542"/>
                <a:gd name="T45" fmla="*/ 0 h 269"/>
                <a:gd name="T46" fmla="*/ 0 w 542"/>
                <a:gd name="T47" fmla="*/ 0 h 269"/>
                <a:gd name="T48" fmla="*/ 0 w 542"/>
                <a:gd name="T49" fmla="*/ 0 h 269"/>
                <a:gd name="T50" fmla="*/ 0 w 542"/>
                <a:gd name="T51" fmla="*/ 0 h 269"/>
                <a:gd name="T52" fmla="*/ 0 w 542"/>
                <a:gd name="T53" fmla="*/ 0 h 269"/>
                <a:gd name="T54" fmla="*/ 0 w 542"/>
                <a:gd name="T55" fmla="*/ 0 h 269"/>
                <a:gd name="T56" fmla="*/ 0 w 542"/>
                <a:gd name="T57" fmla="*/ 0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
                <a:gd name="T88" fmla="*/ 0 h 269"/>
                <a:gd name="T89" fmla="*/ 542 w 54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 h="269">
                  <a:moveTo>
                    <a:pt x="470" y="266"/>
                  </a:moveTo>
                  <a:lnTo>
                    <a:pt x="480" y="269"/>
                  </a:lnTo>
                  <a:lnTo>
                    <a:pt x="492" y="269"/>
                  </a:lnTo>
                  <a:lnTo>
                    <a:pt x="503" y="267"/>
                  </a:lnTo>
                  <a:lnTo>
                    <a:pt x="511" y="264"/>
                  </a:lnTo>
                  <a:lnTo>
                    <a:pt x="520" y="259"/>
                  </a:lnTo>
                  <a:lnTo>
                    <a:pt x="528" y="252"/>
                  </a:lnTo>
                  <a:lnTo>
                    <a:pt x="533" y="243"/>
                  </a:lnTo>
                  <a:lnTo>
                    <a:pt x="539" y="233"/>
                  </a:lnTo>
                  <a:lnTo>
                    <a:pt x="542" y="211"/>
                  </a:lnTo>
                  <a:lnTo>
                    <a:pt x="537" y="190"/>
                  </a:lnTo>
                  <a:lnTo>
                    <a:pt x="525" y="175"/>
                  </a:lnTo>
                  <a:lnTo>
                    <a:pt x="506" y="163"/>
                  </a:lnTo>
                  <a:lnTo>
                    <a:pt x="74" y="3"/>
                  </a:lnTo>
                  <a:lnTo>
                    <a:pt x="64" y="0"/>
                  </a:lnTo>
                  <a:lnTo>
                    <a:pt x="53" y="0"/>
                  </a:lnTo>
                  <a:lnTo>
                    <a:pt x="43" y="1"/>
                  </a:lnTo>
                  <a:lnTo>
                    <a:pt x="33" y="5"/>
                  </a:lnTo>
                  <a:lnTo>
                    <a:pt x="22" y="10"/>
                  </a:lnTo>
                  <a:lnTo>
                    <a:pt x="16" y="17"/>
                  </a:lnTo>
                  <a:lnTo>
                    <a:pt x="9" y="25"/>
                  </a:lnTo>
                  <a:lnTo>
                    <a:pt x="4" y="36"/>
                  </a:lnTo>
                  <a:lnTo>
                    <a:pt x="0" y="58"/>
                  </a:lnTo>
                  <a:lnTo>
                    <a:pt x="5" y="77"/>
                  </a:lnTo>
                  <a:lnTo>
                    <a:pt x="17" y="94"/>
                  </a:lnTo>
                  <a:lnTo>
                    <a:pt x="36" y="104"/>
                  </a:lnTo>
                  <a:lnTo>
                    <a:pt x="470"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5" name="Freeform 78"/>
            <p:cNvSpPr>
              <a:spLocks/>
            </p:cNvSpPr>
            <p:nvPr/>
          </p:nvSpPr>
          <p:spPr bwMode="auto">
            <a:xfrm>
              <a:off x="2697" y="3226"/>
              <a:ext cx="298" cy="299"/>
            </a:xfrm>
            <a:custGeom>
              <a:avLst/>
              <a:gdLst>
                <a:gd name="T0" fmla="*/ 0 w 650"/>
                <a:gd name="T1" fmla="*/ 0 h 650"/>
                <a:gd name="T2" fmla="*/ 0 w 650"/>
                <a:gd name="T3" fmla="*/ 0 h 650"/>
                <a:gd name="T4" fmla="*/ 0 w 650"/>
                <a:gd name="T5" fmla="*/ 0 h 650"/>
                <a:gd name="T6" fmla="*/ 0 w 650"/>
                <a:gd name="T7" fmla="*/ 0 h 650"/>
                <a:gd name="T8" fmla="*/ 0 w 650"/>
                <a:gd name="T9" fmla="*/ 0 h 650"/>
                <a:gd name="T10" fmla="*/ 0 w 650"/>
                <a:gd name="T11" fmla="*/ 0 h 650"/>
                <a:gd name="T12" fmla="*/ 0 w 650"/>
                <a:gd name="T13" fmla="*/ 0 h 650"/>
                <a:gd name="T14" fmla="*/ 0 w 650"/>
                <a:gd name="T15" fmla="*/ 0 h 650"/>
                <a:gd name="T16" fmla="*/ 0 w 650"/>
                <a:gd name="T17" fmla="*/ 0 h 650"/>
                <a:gd name="T18" fmla="*/ 0 w 650"/>
                <a:gd name="T19" fmla="*/ 0 h 650"/>
                <a:gd name="T20" fmla="*/ 0 w 650"/>
                <a:gd name="T21" fmla="*/ 0 h 650"/>
                <a:gd name="T22" fmla="*/ 0 w 650"/>
                <a:gd name="T23" fmla="*/ 0 h 650"/>
                <a:gd name="T24" fmla="*/ 0 w 650"/>
                <a:gd name="T25" fmla="*/ 0 h 650"/>
                <a:gd name="T26" fmla="*/ 0 w 650"/>
                <a:gd name="T27" fmla="*/ 0 h 650"/>
                <a:gd name="T28" fmla="*/ 0 w 650"/>
                <a:gd name="T29" fmla="*/ 0 h 650"/>
                <a:gd name="T30" fmla="*/ 0 w 650"/>
                <a:gd name="T31" fmla="*/ 0 h 650"/>
                <a:gd name="T32" fmla="*/ 0 w 650"/>
                <a:gd name="T33" fmla="*/ 0 h 650"/>
                <a:gd name="T34" fmla="*/ 0 w 650"/>
                <a:gd name="T35" fmla="*/ 0 h 650"/>
                <a:gd name="T36" fmla="*/ 0 w 650"/>
                <a:gd name="T37" fmla="*/ 0 h 650"/>
                <a:gd name="T38" fmla="*/ 0 w 650"/>
                <a:gd name="T39" fmla="*/ 0 h 650"/>
                <a:gd name="T40" fmla="*/ 0 w 650"/>
                <a:gd name="T41" fmla="*/ 0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0"/>
                <a:gd name="T64" fmla="*/ 0 h 650"/>
                <a:gd name="T65" fmla="*/ 650 w 650"/>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0" h="650">
                  <a:moveTo>
                    <a:pt x="463" y="649"/>
                  </a:moveTo>
                  <a:lnTo>
                    <a:pt x="468" y="650"/>
                  </a:lnTo>
                  <a:lnTo>
                    <a:pt x="473" y="649"/>
                  </a:lnTo>
                  <a:lnTo>
                    <a:pt x="478" y="645"/>
                  </a:lnTo>
                  <a:lnTo>
                    <a:pt x="482" y="640"/>
                  </a:lnTo>
                  <a:lnTo>
                    <a:pt x="650" y="189"/>
                  </a:lnTo>
                  <a:lnTo>
                    <a:pt x="650" y="182"/>
                  </a:lnTo>
                  <a:lnTo>
                    <a:pt x="648" y="177"/>
                  </a:lnTo>
                  <a:lnTo>
                    <a:pt x="644" y="172"/>
                  </a:lnTo>
                  <a:lnTo>
                    <a:pt x="639" y="168"/>
                  </a:lnTo>
                  <a:lnTo>
                    <a:pt x="188" y="2"/>
                  </a:lnTo>
                  <a:lnTo>
                    <a:pt x="181" y="0"/>
                  </a:lnTo>
                  <a:lnTo>
                    <a:pt x="176" y="2"/>
                  </a:lnTo>
                  <a:lnTo>
                    <a:pt x="171" y="5"/>
                  </a:lnTo>
                  <a:lnTo>
                    <a:pt x="169" y="11"/>
                  </a:lnTo>
                  <a:lnTo>
                    <a:pt x="1" y="463"/>
                  </a:lnTo>
                  <a:lnTo>
                    <a:pt x="0" y="470"/>
                  </a:lnTo>
                  <a:lnTo>
                    <a:pt x="1" y="475"/>
                  </a:lnTo>
                  <a:lnTo>
                    <a:pt x="5" y="481"/>
                  </a:lnTo>
                  <a:lnTo>
                    <a:pt x="10" y="482"/>
                  </a:lnTo>
                  <a:lnTo>
                    <a:pt x="463" y="6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6" name="Freeform 79"/>
            <p:cNvSpPr>
              <a:spLocks/>
            </p:cNvSpPr>
            <p:nvPr/>
          </p:nvSpPr>
          <p:spPr bwMode="auto">
            <a:xfrm>
              <a:off x="2974" y="3396"/>
              <a:ext cx="353" cy="180"/>
            </a:xfrm>
            <a:custGeom>
              <a:avLst/>
              <a:gdLst>
                <a:gd name="T0" fmla="*/ 353 w 353"/>
                <a:gd name="T1" fmla="*/ 120 h 180"/>
                <a:gd name="T2" fmla="*/ 23 w 353"/>
                <a:gd name="T3" fmla="*/ 0 h 180"/>
                <a:gd name="T4" fmla="*/ 0 w 353"/>
                <a:gd name="T5" fmla="*/ 62 h 180"/>
                <a:gd name="T6" fmla="*/ 335 w 353"/>
                <a:gd name="T7" fmla="*/ 180 h 180"/>
                <a:gd name="T8" fmla="*/ 353 w 353"/>
                <a:gd name="T9" fmla="*/ 120 h 180"/>
                <a:gd name="T10" fmla="*/ 0 60000 65536"/>
                <a:gd name="T11" fmla="*/ 0 60000 65536"/>
                <a:gd name="T12" fmla="*/ 0 60000 65536"/>
                <a:gd name="T13" fmla="*/ 0 60000 65536"/>
                <a:gd name="T14" fmla="*/ 0 60000 65536"/>
                <a:gd name="T15" fmla="*/ 0 w 353"/>
                <a:gd name="T16" fmla="*/ 0 h 180"/>
                <a:gd name="T17" fmla="*/ 353 w 353"/>
                <a:gd name="T18" fmla="*/ 180 h 180"/>
              </a:gdLst>
              <a:ahLst/>
              <a:cxnLst>
                <a:cxn ang="T10">
                  <a:pos x="T0" y="T1"/>
                </a:cxn>
                <a:cxn ang="T11">
                  <a:pos x="T2" y="T3"/>
                </a:cxn>
                <a:cxn ang="T12">
                  <a:pos x="T4" y="T5"/>
                </a:cxn>
                <a:cxn ang="T13">
                  <a:pos x="T6" y="T7"/>
                </a:cxn>
                <a:cxn ang="T14">
                  <a:pos x="T8" y="T9"/>
                </a:cxn>
              </a:cxnLst>
              <a:rect l="T15" t="T16" r="T17" b="T18"/>
              <a:pathLst>
                <a:path w="353" h="180">
                  <a:moveTo>
                    <a:pt x="353" y="120"/>
                  </a:moveTo>
                  <a:lnTo>
                    <a:pt x="23" y="0"/>
                  </a:lnTo>
                  <a:lnTo>
                    <a:pt x="0" y="62"/>
                  </a:lnTo>
                  <a:lnTo>
                    <a:pt x="335" y="180"/>
                  </a:lnTo>
                  <a:lnTo>
                    <a:pt x="353" y="1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0857" y="3435672"/>
            <a:ext cx="7536909" cy="2828925"/>
          </a:xfrm>
          <a:prstGeom prst="rect">
            <a:avLst/>
          </a:prstGeom>
        </p:spPr>
      </p:pic>
      <p:grpSp>
        <p:nvGrpSpPr>
          <p:cNvPr id="44034" name="Group 2"/>
          <p:cNvGrpSpPr>
            <a:grpSpLocks/>
          </p:cNvGrpSpPr>
          <p:nvPr/>
        </p:nvGrpSpPr>
        <p:grpSpPr bwMode="auto">
          <a:xfrm>
            <a:off x="4097338" y="1211263"/>
            <a:ext cx="841375" cy="576262"/>
            <a:chOff x="463" y="1743"/>
            <a:chExt cx="1186" cy="813"/>
          </a:xfrm>
        </p:grpSpPr>
        <p:sp>
          <p:nvSpPr>
            <p:cNvPr id="44049" name="Freeform 3"/>
            <p:cNvSpPr>
              <a:spLocks/>
            </p:cNvSpPr>
            <p:nvPr/>
          </p:nvSpPr>
          <p:spPr bwMode="auto">
            <a:xfrm>
              <a:off x="1338" y="2248"/>
              <a:ext cx="137" cy="216"/>
            </a:xfrm>
            <a:custGeom>
              <a:avLst/>
              <a:gdLst>
                <a:gd name="T0" fmla="*/ 0 w 530"/>
                <a:gd name="T1" fmla="*/ 0 h 849"/>
                <a:gd name="T2" fmla="*/ 0 w 530"/>
                <a:gd name="T3" fmla="*/ 0 h 849"/>
                <a:gd name="T4" fmla="*/ 0 w 530"/>
                <a:gd name="T5" fmla="*/ 0 h 849"/>
                <a:gd name="T6" fmla="*/ 0 w 530"/>
                <a:gd name="T7" fmla="*/ 0 h 849"/>
                <a:gd name="T8" fmla="*/ 0 w 530"/>
                <a:gd name="T9" fmla="*/ 0 h 849"/>
                <a:gd name="T10" fmla="*/ 0 w 530"/>
                <a:gd name="T11" fmla="*/ 0 h 849"/>
                <a:gd name="T12" fmla="*/ 0 w 530"/>
                <a:gd name="T13" fmla="*/ 0 h 849"/>
                <a:gd name="T14" fmla="*/ 0 w 530"/>
                <a:gd name="T15" fmla="*/ 0 h 849"/>
                <a:gd name="T16" fmla="*/ 0 w 530"/>
                <a:gd name="T17" fmla="*/ 0 h 849"/>
                <a:gd name="T18" fmla="*/ 0 w 530"/>
                <a:gd name="T19" fmla="*/ 0 h 849"/>
                <a:gd name="T20" fmla="*/ 0 w 530"/>
                <a:gd name="T21" fmla="*/ 0 h 849"/>
                <a:gd name="T22" fmla="*/ 0 w 530"/>
                <a:gd name="T23" fmla="*/ 0 h 849"/>
                <a:gd name="T24" fmla="*/ 0 w 530"/>
                <a:gd name="T25" fmla="*/ 0 h 849"/>
                <a:gd name="T26" fmla="*/ 0 w 530"/>
                <a:gd name="T27" fmla="*/ 0 h 849"/>
                <a:gd name="T28" fmla="*/ 0 w 530"/>
                <a:gd name="T29" fmla="*/ 0 h 849"/>
                <a:gd name="T30" fmla="*/ 0 w 530"/>
                <a:gd name="T31" fmla="*/ 0 h 849"/>
                <a:gd name="T32" fmla="*/ 0 w 530"/>
                <a:gd name="T33" fmla="*/ 0 h 849"/>
                <a:gd name="T34" fmla="*/ 0 w 530"/>
                <a:gd name="T35" fmla="*/ 0 h 849"/>
                <a:gd name="T36" fmla="*/ 0 w 530"/>
                <a:gd name="T37" fmla="*/ 0 h 849"/>
                <a:gd name="T38" fmla="*/ 0 w 530"/>
                <a:gd name="T39" fmla="*/ 0 h 849"/>
                <a:gd name="T40" fmla="*/ 0 w 530"/>
                <a:gd name="T41" fmla="*/ 0 h 849"/>
                <a:gd name="T42" fmla="*/ 0 w 530"/>
                <a:gd name="T43" fmla="*/ 0 h 849"/>
                <a:gd name="T44" fmla="*/ 0 w 530"/>
                <a:gd name="T45" fmla="*/ 0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0"/>
                <a:gd name="T70" fmla="*/ 0 h 849"/>
                <a:gd name="T71" fmla="*/ 530 w 530"/>
                <a:gd name="T72" fmla="*/ 849 h 8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0" h="849">
                  <a:moveTo>
                    <a:pt x="302" y="838"/>
                  </a:moveTo>
                  <a:lnTo>
                    <a:pt x="222" y="849"/>
                  </a:lnTo>
                  <a:lnTo>
                    <a:pt x="148" y="821"/>
                  </a:lnTo>
                  <a:lnTo>
                    <a:pt x="81" y="756"/>
                  </a:lnTo>
                  <a:lnTo>
                    <a:pt x="34" y="665"/>
                  </a:lnTo>
                  <a:lnTo>
                    <a:pt x="5" y="551"/>
                  </a:lnTo>
                  <a:lnTo>
                    <a:pt x="0" y="425"/>
                  </a:lnTo>
                  <a:lnTo>
                    <a:pt x="19" y="300"/>
                  </a:lnTo>
                  <a:lnTo>
                    <a:pt x="59" y="184"/>
                  </a:lnTo>
                  <a:lnTo>
                    <a:pt x="118" y="93"/>
                  </a:lnTo>
                  <a:lnTo>
                    <a:pt x="190" y="28"/>
                  </a:lnTo>
                  <a:lnTo>
                    <a:pt x="268" y="0"/>
                  </a:lnTo>
                  <a:lnTo>
                    <a:pt x="346" y="9"/>
                  </a:lnTo>
                  <a:lnTo>
                    <a:pt x="416" y="55"/>
                  </a:lnTo>
                  <a:lnTo>
                    <a:pt x="473" y="133"/>
                  </a:lnTo>
                  <a:lnTo>
                    <a:pt x="513" y="237"/>
                  </a:lnTo>
                  <a:lnTo>
                    <a:pt x="530" y="359"/>
                  </a:lnTo>
                  <a:lnTo>
                    <a:pt x="522" y="484"/>
                  </a:lnTo>
                  <a:lnTo>
                    <a:pt x="494" y="606"/>
                  </a:lnTo>
                  <a:lnTo>
                    <a:pt x="445" y="712"/>
                  </a:lnTo>
                  <a:lnTo>
                    <a:pt x="378" y="790"/>
                  </a:lnTo>
                  <a:lnTo>
                    <a:pt x="302" y="8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0" name="Freeform 4"/>
            <p:cNvSpPr>
              <a:spLocks/>
            </p:cNvSpPr>
            <p:nvPr/>
          </p:nvSpPr>
          <p:spPr bwMode="auto">
            <a:xfrm>
              <a:off x="1137" y="209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1" name="AutoShape 5"/>
            <p:cNvSpPr>
              <a:spLocks noChangeArrowheads="1"/>
            </p:cNvSpPr>
            <p:nvPr/>
          </p:nvSpPr>
          <p:spPr bwMode="auto">
            <a:xfrm>
              <a:off x="463" y="1743"/>
              <a:ext cx="1186" cy="813"/>
            </a:xfrm>
            <a:prstGeom prst="roundRect">
              <a:avLst>
                <a:gd name="adj" fmla="val 16667"/>
              </a:avLst>
            </a:prstGeom>
            <a:solidFill>
              <a:schemeClr val="folHlink"/>
            </a:solidFill>
            <a:ln w="28575" algn="ctr">
              <a:solidFill>
                <a:schemeClr val="folHlink"/>
              </a:solidFill>
              <a:round/>
              <a:headEnd/>
              <a:tailEnd/>
            </a:ln>
          </p:spPr>
          <p:txBody>
            <a:bodyPr lIns="0" tIns="0" rIns="0" bIns="0" anchor="ctr">
              <a:spAutoFit/>
            </a:bodyPr>
            <a:lstStyle/>
            <a:p>
              <a:endParaRPr lang="en-US"/>
            </a:p>
          </p:txBody>
        </p:sp>
        <p:sp>
          <p:nvSpPr>
            <p:cNvPr id="44052" name="AutoShape 6"/>
            <p:cNvSpPr>
              <a:spLocks noChangeArrowheads="1"/>
            </p:cNvSpPr>
            <p:nvPr/>
          </p:nvSpPr>
          <p:spPr bwMode="auto">
            <a:xfrm>
              <a:off x="493" y="1773"/>
              <a:ext cx="1127" cy="754"/>
            </a:xfrm>
            <a:prstGeom prst="roundRect">
              <a:avLst>
                <a:gd name="adj" fmla="val 16667"/>
              </a:avLst>
            </a:prstGeom>
            <a:solidFill>
              <a:srgbClr val="FFFFFF"/>
            </a:solidFill>
            <a:ln w="28575" algn="ctr">
              <a:solidFill>
                <a:schemeClr val="folHlink"/>
              </a:solidFill>
              <a:round/>
              <a:headEnd/>
              <a:tailEnd/>
            </a:ln>
          </p:spPr>
          <p:txBody>
            <a:bodyPr lIns="0" tIns="0" rIns="0" bIns="0" anchor="ctr">
              <a:spAutoFit/>
            </a:bodyPr>
            <a:lstStyle/>
            <a:p>
              <a:endParaRPr lang="en-US"/>
            </a:p>
          </p:txBody>
        </p:sp>
        <p:sp>
          <p:nvSpPr>
            <p:cNvPr id="44053" name="Freeform 7"/>
            <p:cNvSpPr>
              <a:spLocks/>
            </p:cNvSpPr>
            <p:nvPr/>
          </p:nvSpPr>
          <p:spPr bwMode="auto">
            <a:xfrm>
              <a:off x="486" y="1841"/>
              <a:ext cx="1140" cy="526"/>
            </a:xfrm>
            <a:custGeom>
              <a:avLst/>
              <a:gdLst>
                <a:gd name="T0" fmla="*/ 90 w 1140"/>
                <a:gd name="T1" fmla="*/ 501 h 526"/>
                <a:gd name="T2" fmla="*/ 19 w 1140"/>
                <a:gd name="T3" fmla="*/ 463 h 526"/>
                <a:gd name="T4" fmla="*/ 0 w 1140"/>
                <a:gd name="T5" fmla="*/ 379 h 526"/>
                <a:gd name="T6" fmla="*/ 33 w 1140"/>
                <a:gd name="T7" fmla="*/ 286 h 526"/>
                <a:gd name="T8" fmla="*/ 121 w 1140"/>
                <a:gd name="T9" fmla="*/ 219 h 526"/>
                <a:gd name="T10" fmla="*/ 213 w 1140"/>
                <a:gd name="T11" fmla="*/ 187 h 526"/>
                <a:gd name="T12" fmla="*/ 231 w 1140"/>
                <a:gd name="T13" fmla="*/ 85 h 526"/>
                <a:gd name="T14" fmla="*/ 244 w 1140"/>
                <a:gd name="T15" fmla="*/ 55 h 526"/>
                <a:gd name="T16" fmla="*/ 261 w 1140"/>
                <a:gd name="T17" fmla="*/ 36 h 526"/>
                <a:gd name="T18" fmla="*/ 289 w 1140"/>
                <a:gd name="T19" fmla="*/ 21 h 526"/>
                <a:gd name="T20" fmla="*/ 321 w 1140"/>
                <a:gd name="T21" fmla="*/ 12 h 526"/>
                <a:gd name="T22" fmla="*/ 402 w 1140"/>
                <a:gd name="T23" fmla="*/ 6 h 526"/>
                <a:gd name="T24" fmla="*/ 492 w 1140"/>
                <a:gd name="T25" fmla="*/ 3 h 526"/>
                <a:gd name="T26" fmla="*/ 579 w 1140"/>
                <a:gd name="T27" fmla="*/ 0 h 526"/>
                <a:gd name="T28" fmla="*/ 652 w 1140"/>
                <a:gd name="T29" fmla="*/ 0 h 526"/>
                <a:gd name="T30" fmla="*/ 685 w 1140"/>
                <a:gd name="T31" fmla="*/ 7 h 526"/>
                <a:gd name="T32" fmla="*/ 720 w 1140"/>
                <a:gd name="T33" fmla="*/ 22 h 526"/>
                <a:gd name="T34" fmla="*/ 774 w 1140"/>
                <a:gd name="T35" fmla="*/ 192 h 526"/>
                <a:gd name="T36" fmla="*/ 822 w 1140"/>
                <a:gd name="T37" fmla="*/ 204 h 526"/>
                <a:gd name="T38" fmla="*/ 873 w 1140"/>
                <a:gd name="T39" fmla="*/ 181 h 526"/>
                <a:gd name="T40" fmla="*/ 886 w 1140"/>
                <a:gd name="T41" fmla="*/ 256 h 526"/>
                <a:gd name="T42" fmla="*/ 928 w 1140"/>
                <a:gd name="T43" fmla="*/ 180 h 526"/>
                <a:gd name="T44" fmla="*/ 946 w 1140"/>
                <a:gd name="T45" fmla="*/ 252 h 526"/>
                <a:gd name="T46" fmla="*/ 988 w 1140"/>
                <a:gd name="T47" fmla="*/ 187 h 526"/>
                <a:gd name="T48" fmla="*/ 1000 w 1140"/>
                <a:gd name="T49" fmla="*/ 252 h 526"/>
                <a:gd name="T50" fmla="*/ 1056 w 1140"/>
                <a:gd name="T51" fmla="*/ 195 h 526"/>
                <a:gd name="T52" fmla="*/ 1077 w 1140"/>
                <a:gd name="T53" fmla="*/ 262 h 526"/>
                <a:gd name="T54" fmla="*/ 1140 w 1140"/>
                <a:gd name="T55" fmla="*/ 327 h 526"/>
                <a:gd name="T56" fmla="*/ 1134 w 1140"/>
                <a:gd name="T57" fmla="*/ 429 h 526"/>
                <a:gd name="T58" fmla="*/ 1078 w 1140"/>
                <a:gd name="T59" fmla="*/ 513 h 526"/>
                <a:gd name="T60" fmla="*/ 1021 w 1140"/>
                <a:gd name="T61" fmla="*/ 519 h 526"/>
                <a:gd name="T62" fmla="*/ 1008 w 1140"/>
                <a:gd name="T63" fmla="*/ 384 h 526"/>
                <a:gd name="T64" fmla="*/ 996 w 1140"/>
                <a:gd name="T65" fmla="*/ 364 h 526"/>
                <a:gd name="T66" fmla="*/ 982 w 1140"/>
                <a:gd name="T67" fmla="*/ 351 h 526"/>
                <a:gd name="T68" fmla="*/ 937 w 1140"/>
                <a:gd name="T69" fmla="*/ 336 h 526"/>
                <a:gd name="T70" fmla="*/ 901 w 1140"/>
                <a:gd name="T71" fmla="*/ 340 h 526"/>
                <a:gd name="T72" fmla="*/ 882 w 1140"/>
                <a:gd name="T73" fmla="*/ 352 h 526"/>
                <a:gd name="T74" fmla="*/ 858 w 1140"/>
                <a:gd name="T75" fmla="*/ 381 h 526"/>
                <a:gd name="T76" fmla="*/ 847 w 1140"/>
                <a:gd name="T77" fmla="*/ 418 h 526"/>
                <a:gd name="T78" fmla="*/ 841 w 1140"/>
                <a:gd name="T79" fmla="*/ 463 h 526"/>
                <a:gd name="T80" fmla="*/ 843 w 1140"/>
                <a:gd name="T81" fmla="*/ 523 h 526"/>
                <a:gd name="T82" fmla="*/ 354 w 1140"/>
                <a:gd name="T83" fmla="*/ 526 h 526"/>
                <a:gd name="T84" fmla="*/ 346 w 1140"/>
                <a:gd name="T85" fmla="*/ 477 h 526"/>
                <a:gd name="T86" fmla="*/ 324 w 1140"/>
                <a:gd name="T87" fmla="*/ 430 h 526"/>
                <a:gd name="T88" fmla="*/ 289 w 1140"/>
                <a:gd name="T89" fmla="*/ 405 h 526"/>
                <a:gd name="T90" fmla="*/ 238 w 1140"/>
                <a:gd name="T91" fmla="*/ 388 h 526"/>
                <a:gd name="T92" fmla="*/ 184 w 1140"/>
                <a:gd name="T93" fmla="*/ 391 h 526"/>
                <a:gd name="T94" fmla="*/ 136 w 1140"/>
                <a:gd name="T95" fmla="*/ 412 h 526"/>
                <a:gd name="T96" fmla="*/ 100 w 1140"/>
                <a:gd name="T97" fmla="*/ 456 h 526"/>
                <a:gd name="T98" fmla="*/ 90 w 1140"/>
                <a:gd name="T99" fmla="*/ 501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0"/>
                <a:gd name="T151" fmla="*/ 0 h 526"/>
                <a:gd name="T152" fmla="*/ 1140 w 1140"/>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0" h="526">
                  <a:moveTo>
                    <a:pt x="90" y="501"/>
                  </a:moveTo>
                  <a:lnTo>
                    <a:pt x="19" y="463"/>
                  </a:lnTo>
                  <a:lnTo>
                    <a:pt x="0" y="379"/>
                  </a:lnTo>
                  <a:lnTo>
                    <a:pt x="33" y="286"/>
                  </a:lnTo>
                  <a:lnTo>
                    <a:pt x="121" y="219"/>
                  </a:lnTo>
                  <a:lnTo>
                    <a:pt x="213" y="187"/>
                  </a:lnTo>
                  <a:lnTo>
                    <a:pt x="231" y="85"/>
                  </a:lnTo>
                  <a:lnTo>
                    <a:pt x="244" y="55"/>
                  </a:lnTo>
                  <a:lnTo>
                    <a:pt x="261" y="36"/>
                  </a:lnTo>
                  <a:lnTo>
                    <a:pt x="289" y="21"/>
                  </a:lnTo>
                  <a:lnTo>
                    <a:pt x="321" y="12"/>
                  </a:lnTo>
                  <a:lnTo>
                    <a:pt x="402" y="6"/>
                  </a:lnTo>
                  <a:lnTo>
                    <a:pt x="492" y="3"/>
                  </a:lnTo>
                  <a:lnTo>
                    <a:pt x="579" y="0"/>
                  </a:lnTo>
                  <a:lnTo>
                    <a:pt x="652" y="0"/>
                  </a:lnTo>
                  <a:lnTo>
                    <a:pt x="685" y="7"/>
                  </a:lnTo>
                  <a:lnTo>
                    <a:pt x="720" y="22"/>
                  </a:lnTo>
                  <a:lnTo>
                    <a:pt x="774" y="192"/>
                  </a:lnTo>
                  <a:lnTo>
                    <a:pt x="822" y="204"/>
                  </a:lnTo>
                  <a:lnTo>
                    <a:pt x="873" y="181"/>
                  </a:lnTo>
                  <a:lnTo>
                    <a:pt x="886" y="256"/>
                  </a:lnTo>
                  <a:lnTo>
                    <a:pt x="928" y="180"/>
                  </a:lnTo>
                  <a:lnTo>
                    <a:pt x="946" y="252"/>
                  </a:lnTo>
                  <a:lnTo>
                    <a:pt x="988" y="187"/>
                  </a:lnTo>
                  <a:lnTo>
                    <a:pt x="1000" y="252"/>
                  </a:lnTo>
                  <a:lnTo>
                    <a:pt x="1056" y="195"/>
                  </a:lnTo>
                  <a:lnTo>
                    <a:pt x="1077" y="262"/>
                  </a:lnTo>
                  <a:lnTo>
                    <a:pt x="1140" y="327"/>
                  </a:lnTo>
                  <a:lnTo>
                    <a:pt x="1134" y="429"/>
                  </a:lnTo>
                  <a:lnTo>
                    <a:pt x="1078" y="513"/>
                  </a:lnTo>
                  <a:lnTo>
                    <a:pt x="1021" y="519"/>
                  </a:lnTo>
                  <a:lnTo>
                    <a:pt x="1008" y="384"/>
                  </a:lnTo>
                  <a:lnTo>
                    <a:pt x="996" y="364"/>
                  </a:lnTo>
                  <a:lnTo>
                    <a:pt x="982" y="351"/>
                  </a:lnTo>
                  <a:lnTo>
                    <a:pt x="937" y="336"/>
                  </a:lnTo>
                  <a:lnTo>
                    <a:pt x="901" y="340"/>
                  </a:lnTo>
                  <a:lnTo>
                    <a:pt x="882" y="352"/>
                  </a:lnTo>
                  <a:lnTo>
                    <a:pt x="858" y="381"/>
                  </a:lnTo>
                  <a:lnTo>
                    <a:pt x="847" y="418"/>
                  </a:lnTo>
                  <a:lnTo>
                    <a:pt x="841" y="463"/>
                  </a:lnTo>
                  <a:lnTo>
                    <a:pt x="843" y="523"/>
                  </a:lnTo>
                  <a:lnTo>
                    <a:pt x="354" y="526"/>
                  </a:lnTo>
                  <a:lnTo>
                    <a:pt x="346" y="477"/>
                  </a:lnTo>
                  <a:lnTo>
                    <a:pt x="324" y="430"/>
                  </a:lnTo>
                  <a:lnTo>
                    <a:pt x="289" y="405"/>
                  </a:lnTo>
                  <a:lnTo>
                    <a:pt x="238" y="388"/>
                  </a:lnTo>
                  <a:lnTo>
                    <a:pt x="184" y="391"/>
                  </a:lnTo>
                  <a:lnTo>
                    <a:pt x="136" y="412"/>
                  </a:lnTo>
                  <a:lnTo>
                    <a:pt x="100" y="456"/>
                  </a:lnTo>
                  <a:lnTo>
                    <a:pt x="90" y="501"/>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44054" name="Freeform 8"/>
            <p:cNvSpPr>
              <a:spLocks/>
            </p:cNvSpPr>
            <p:nvPr/>
          </p:nvSpPr>
          <p:spPr bwMode="auto">
            <a:xfrm>
              <a:off x="754" y="1898"/>
              <a:ext cx="189" cy="204"/>
            </a:xfrm>
            <a:custGeom>
              <a:avLst/>
              <a:gdLst>
                <a:gd name="T0" fmla="*/ 0 w 189"/>
                <a:gd name="T1" fmla="*/ 195 h 204"/>
                <a:gd name="T2" fmla="*/ 15 w 189"/>
                <a:gd name="T3" fmla="*/ 69 h 204"/>
                <a:gd name="T4" fmla="*/ 29 w 189"/>
                <a:gd name="T5" fmla="*/ 45 h 204"/>
                <a:gd name="T6" fmla="*/ 41 w 189"/>
                <a:gd name="T7" fmla="*/ 30 h 204"/>
                <a:gd name="T8" fmla="*/ 63 w 189"/>
                <a:gd name="T9" fmla="*/ 16 h 204"/>
                <a:gd name="T10" fmla="*/ 89 w 189"/>
                <a:gd name="T11" fmla="*/ 9 h 204"/>
                <a:gd name="T12" fmla="*/ 189 w 189"/>
                <a:gd name="T13" fmla="*/ 0 h 204"/>
                <a:gd name="T14" fmla="*/ 189 w 189"/>
                <a:gd name="T15" fmla="*/ 204 h 204"/>
                <a:gd name="T16" fmla="*/ 0 w 189"/>
                <a:gd name="T17" fmla="*/ 195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204"/>
                <a:gd name="T29" fmla="*/ 189 w 189"/>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204">
                  <a:moveTo>
                    <a:pt x="0" y="195"/>
                  </a:moveTo>
                  <a:lnTo>
                    <a:pt x="15" y="69"/>
                  </a:lnTo>
                  <a:lnTo>
                    <a:pt x="29" y="45"/>
                  </a:lnTo>
                  <a:lnTo>
                    <a:pt x="41" y="30"/>
                  </a:lnTo>
                  <a:lnTo>
                    <a:pt x="63" y="16"/>
                  </a:lnTo>
                  <a:lnTo>
                    <a:pt x="89" y="9"/>
                  </a:lnTo>
                  <a:lnTo>
                    <a:pt x="189" y="0"/>
                  </a:lnTo>
                  <a:lnTo>
                    <a:pt x="189" y="204"/>
                  </a:lnTo>
                  <a:lnTo>
                    <a:pt x="0" y="195"/>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4055" name="Freeform 9"/>
            <p:cNvSpPr>
              <a:spLocks/>
            </p:cNvSpPr>
            <p:nvPr/>
          </p:nvSpPr>
          <p:spPr bwMode="auto">
            <a:xfrm>
              <a:off x="976" y="1893"/>
              <a:ext cx="252" cy="213"/>
            </a:xfrm>
            <a:custGeom>
              <a:avLst/>
              <a:gdLst>
                <a:gd name="T0" fmla="*/ 3 w 252"/>
                <a:gd name="T1" fmla="*/ 207 h 213"/>
                <a:gd name="T2" fmla="*/ 0 w 252"/>
                <a:gd name="T3" fmla="*/ 0 h 213"/>
                <a:gd name="T4" fmla="*/ 210 w 252"/>
                <a:gd name="T5" fmla="*/ 0 h 213"/>
                <a:gd name="T6" fmla="*/ 252 w 252"/>
                <a:gd name="T7" fmla="*/ 149 h 213"/>
                <a:gd name="T8" fmla="*/ 215 w 252"/>
                <a:gd name="T9" fmla="*/ 191 h 213"/>
                <a:gd name="T10" fmla="*/ 99 w 252"/>
                <a:gd name="T11" fmla="*/ 213 h 213"/>
                <a:gd name="T12" fmla="*/ 3 w 252"/>
                <a:gd name="T13" fmla="*/ 207 h 213"/>
                <a:gd name="T14" fmla="*/ 0 60000 65536"/>
                <a:gd name="T15" fmla="*/ 0 60000 65536"/>
                <a:gd name="T16" fmla="*/ 0 60000 65536"/>
                <a:gd name="T17" fmla="*/ 0 60000 65536"/>
                <a:gd name="T18" fmla="*/ 0 60000 65536"/>
                <a:gd name="T19" fmla="*/ 0 60000 65536"/>
                <a:gd name="T20" fmla="*/ 0 60000 65536"/>
                <a:gd name="T21" fmla="*/ 0 w 252"/>
                <a:gd name="T22" fmla="*/ 0 h 213"/>
                <a:gd name="T23" fmla="*/ 252 w 25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13">
                  <a:moveTo>
                    <a:pt x="3" y="207"/>
                  </a:moveTo>
                  <a:lnTo>
                    <a:pt x="0" y="0"/>
                  </a:lnTo>
                  <a:lnTo>
                    <a:pt x="210" y="0"/>
                  </a:lnTo>
                  <a:lnTo>
                    <a:pt x="252" y="149"/>
                  </a:lnTo>
                  <a:lnTo>
                    <a:pt x="215" y="191"/>
                  </a:lnTo>
                  <a:lnTo>
                    <a:pt x="99" y="213"/>
                  </a:lnTo>
                  <a:lnTo>
                    <a:pt x="3" y="207"/>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sp>
          <p:nvSpPr>
            <p:cNvPr id="44056" name="Freeform 10"/>
            <p:cNvSpPr>
              <a:spLocks/>
            </p:cNvSpPr>
            <p:nvPr/>
          </p:nvSpPr>
          <p:spPr bwMode="auto">
            <a:xfrm>
              <a:off x="1142" y="1990"/>
              <a:ext cx="71" cy="99"/>
            </a:xfrm>
            <a:custGeom>
              <a:avLst/>
              <a:gdLst>
                <a:gd name="T0" fmla="*/ 0 w 276"/>
                <a:gd name="T1" fmla="*/ 0 h 388"/>
                <a:gd name="T2" fmla="*/ 0 w 276"/>
                <a:gd name="T3" fmla="*/ 0 h 388"/>
                <a:gd name="T4" fmla="*/ 0 w 276"/>
                <a:gd name="T5" fmla="*/ 0 h 388"/>
                <a:gd name="T6" fmla="*/ 0 w 276"/>
                <a:gd name="T7" fmla="*/ 0 h 388"/>
                <a:gd name="T8" fmla="*/ 0 w 276"/>
                <a:gd name="T9" fmla="*/ 0 h 388"/>
                <a:gd name="T10" fmla="*/ 0 w 276"/>
                <a:gd name="T11" fmla="*/ 0 h 388"/>
                <a:gd name="T12" fmla="*/ 0 w 276"/>
                <a:gd name="T13" fmla="*/ 0 h 388"/>
                <a:gd name="T14" fmla="*/ 0 w 276"/>
                <a:gd name="T15" fmla="*/ 0 h 388"/>
                <a:gd name="T16" fmla="*/ 0 w 276"/>
                <a:gd name="T17" fmla="*/ 0 h 388"/>
                <a:gd name="T18" fmla="*/ 0 w 276"/>
                <a:gd name="T19" fmla="*/ 0 h 388"/>
                <a:gd name="T20" fmla="*/ 0 w 276"/>
                <a:gd name="T21" fmla="*/ 0 h 388"/>
                <a:gd name="T22" fmla="*/ 0 w 276"/>
                <a:gd name="T23" fmla="*/ 0 h 388"/>
                <a:gd name="T24" fmla="*/ 0 w 276"/>
                <a:gd name="T25" fmla="*/ 0 h 388"/>
                <a:gd name="T26" fmla="*/ 0 w 276"/>
                <a:gd name="T27" fmla="*/ 0 h 388"/>
                <a:gd name="T28" fmla="*/ 0 w 276"/>
                <a:gd name="T29" fmla="*/ 0 h 388"/>
                <a:gd name="T30" fmla="*/ 0 w 276"/>
                <a:gd name="T31" fmla="*/ 0 h 388"/>
                <a:gd name="T32" fmla="*/ 0 w 276"/>
                <a:gd name="T33" fmla="*/ 0 h 388"/>
                <a:gd name="T34" fmla="*/ 0 w 276"/>
                <a:gd name="T35" fmla="*/ 0 h 388"/>
                <a:gd name="T36" fmla="*/ 0 w 276"/>
                <a:gd name="T37" fmla="*/ 0 h 388"/>
                <a:gd name="T38" fmla="*/ 0 w 276"/>
                <a:gd name="T39" fmla="*/ 0 h 388"/>
                <a:gd name="T40" fmla="*/ 0 w 276"/>
                <a:gd name="T41" fmla="*/ 0 h 388"/>
                <a:gd name="T42" fmla="*/ 0 w 276"/>
                <a:gd name="T43" fmla="*/ 0 h 388"/>
                <a:gd name="T44" fmla="*/ 0 w 276"/>
                <a:gd name="T45" fmla="*/ 0 h 388"/>
                <a:gd name="T46" fmla="*/ 0 w 276"/>
                <a:gd name="T47" fmla="*/ 0 h 388"/>
                <a:gd name="T48" fmla="*/ 0 w 276"/>
                <a:gd name="T49" fmla="*/ 0 h 388"/>
                <a:gd name="T50" fmla="*/ 0 w 276"/>
                <a:gd name="T51" fmla="*/ 0 h 388"/>
                <a:gd name="T52" fmla="*/ 0 w 276"/>
                <a:gd name="T53" fmla="*/ 0 h 388"/>
                <a:gd name="T54" fmla="*/ 0 w 276"/>
                <a:gd name="T55" fmla="*/ 0 h 388"/>
                <a:gd name="T56" fmla="*/ 0 w 276"/>
                <a:gd name="T57" fmla="*/ 0 h 388"/>
                <a:gd name="T58" fmla="*/ 0 w 276"/>
                <a:gd name="T59" fmla="*/ 0 h 388"/>
                <a:gd name="T60" fmla="*/ 0 w 276"/>
                <a:gd name="T61" fmla="*/ 0 h 388"/>
                <a:gd name="T62" fmla="*/ 0 w 276"/>
                <a:gd name="T63" fmla="*/ 0 h 388"/>
                <a:gd name="T64" fmla="*/ 0 w 276"/>
                <a:gd name="T65" fmla="*/ 0 h 388"/>
                <a:gd name="T66" fmla="*/ 0 w 276"/>
                <a:gd name="T67" fmla="*/ 0 h 388"/>
                <a:gd name="T68" fmla="*/ 0 w 276"/>
                <a:gd name="T69" fmla="*/ 0 h 388"/>
                <a:gd name="T70" fmla="*/ 0 w 276"/>
                <a:gd name="T71" fmla="*/ 0 h 388"/>
                <a:gd name="T72" fmla="*/ 0 w 276"/>
                <a:gd name="T73" fmla="*/ 0 h 388"/>
                <a:gd name="T74" fmla="*/ 0 w 276"/>
                <a:gd name="T75" fmla="*/ 0 h 388"/>
                <a:gd name="T76" fmla="*/ 0 w 276"/>
                <a:gd name="T77" fmla="*/ 0 h 388"/>
                <a:gd name="T78" fmla="*/ 0 w 276"/>
                <a:gd name="T79" fmla="*/ 0 h 388"/>
                <a:gd name="T80" fmla="*/ 0 w 276"/>
                <a:gd name="T81" fmla="*/ 0 h 388"/>
                <a:gd name="T82" fmla="*/ 0 w 276"/>
                <a:gd name="T83" fmla="*/ 0 h 388"/>
                <a:gd name="T84" fmla="*/ 0 w 276"/>
                <a:gd name="T85" fmla="*/ 0 h 388"/>
                <a:gd name="T86" fmla="*/ 0 w 276"/>
                <a:gd name="T87" fmla="*/ 0 h 388"/>
                <a:gd name="T88" fmla="*/ 0 w 276"/>
                <a:gd name="T89" fmla="*/ 0 h 388"/>
                <a:gd name="T90" fmla="*/ 0 w 276"/>
                <a:gd name="T91" fmla="*/ 0 h 388"/>
                <a:gd name="T92" fmla="*/ 0 w 276"/>
                <a:gd name="T93" fmla="*/ 0 h 388"/>
                <a:gd name="T94" fmla="*/ 0 w 276"/>
                <a:gd name="T95" fmla="*/ 0 h 388"/>
                <a:gd name="T96" fmla="*/ 0 w 276"/>
                <a:gd name="T97" fmla="*/ 0 h 388"/>
                <a:gd name="T98" fmla="*/ 0 w 276"/>
                <a:gd name="T99" fmla="*/ 0 h 388"/>
                <a:gd name="T100" fmla="*/ 0 w 276"/>
                <a:gd name="T101" fmla="*/ 0 h 388"/>
                <a:gd name="T102" fmla="*/ 0 w 276"/>
                <a:gd name="T103" fmla="*/ 0 h 388"/>
                <a:gd name="T104" fmla="*/ 0 w 276"/>
                <a:gd name="T105" fmla="*/ 0 h 388"/>
                <a:gd name="T106" fmla="*/ 0 w 276"/>
                <a:gd name="T107" fmla="*/ 0 h 388"/>
                <a:gd name="T108" fmla="*/ 0 w 276"/>
                <a:gd name="T109" fmla="*/ 0 h 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
                <a:gd name="T166" fmla="*/ 0 h 388"/>
                <a:gd name="T167" fmla="*/ 276 w 276"/>
                <a:gd name="T168" fmla="*/ 388 h 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 h="388">
                  <a:moveTo>
                    <a:pt x="14" y="325"/>
                  </a:moveTo>
                  <a:lnTo>
                    <a:pt x="6" y="304"/>
                  </a:lnTo>
                  <a:lnTo>
                    <a:pt x="0" y="262"/>
                  </a:lnTo>
                  <a:lnTo>
                    <a:pt x="2" y="217"/>
                  </a:lnTo>
                  <a:lnTo>
                    <a:pt x="12" y="171"/>
                  </a:lnTo>
                  <a:lnTo>
                    <a:pt x="29" y="125"/>
                  </a:lnTo>
                  <a:lnTo>
                    <a:pt x="52" y="84"/>
                  </a:lnTo>
                  <a:lnTo>
                    <a:pt x="80" y="49"/>
                  </a:lnTo>
                  <a:lnTo>
                    <a:pt x="113" y="23"/>
                  </a:lnTo>
                  <a:lnTo>
                    <a:pt x="145" y="6"/>
                  </a:lnTo>
                  <a:lnTo>
                    <a:pt x="179" y="0"/>
                  </a:lnTo>
                  <a:lnTo>
                    <a:pt x="208" y="6"/>
                  </a:lnTo>
                  <a:lnTo>
                    <a:pt x="236" y="23"/>
                  </a:lnTo>
                  <a:lnTo>
                    <a:pt x="255" y="49"/>
                  </a:lnTo>
                  <a:lnTo>
                    <a:pt x="268" y="84"/>
                  </a:lnTo>
                  <a:lnTo>
                    <a:pt x="276" y="125"/>
                  </a:lnTo>
                  <a:lnTo>
                    <a:pt x="274" y="171"/>
                  </a:lnTo>
                  <a:lnTo>
                    <a:pt x="265" y="219"/>
                  </a:lnTo>
                  <a:lnTo>
                    <a:pt x="248" y="264"/>
                  </a:lnTo>
                  <a:lnTo>
                    <a:pt x="225" y="304"/>
                  </a:lnTo>
                  <a:lnTo>
                    <a:pt x="196" y="340"/>
                  </a:lnTo>
                  <a:lnTo>
                    <a:pt x="164" y="367"/>
                  </a:lnTo>
                  <a:lnTo>
                    <a:pt x="130" y="382"/>
                  </a:lnTo>
                  <a:lnTo>
                    <a:pt x="97" y="388"/>
                  </a:lnTo>
                  <a:lnTo>
                    <a:pt x="67" y="382"/>
                  </a:lnTo>
                  <a:lnTo>
                    <a:pt x="40" y="365"/>
                  </a:lnTo>
                  <a:lnTo>
                    <a:pt x="19" y="340"/>
                  </a:lnTo>
                  <a:lnTo>
                    <a:pt x="57" y="319"/>
                  </a:lnTo>
                  <a:lnTo>
                    <a:pt x="80" y="335"/>
                  </a:lnTo>
                  <a:lnTo>
                    <a:pt x="103" y="340"/>
                  </a:lnTo>
                  <a:lnTo>
                    <a:pt x="128" y="338"/>
                  </a:lnTo>
                  <a:lnTo>
                    <a:pt x="152" y="327"/>
                  </a:lnTo>
                  <a:lnTo>
                    <a:pt x="177" y="308"/>
                  </a:lnTo>
                  <a:lnTo>
                    <a:pt x="200" y="283"/>
                  </a:lnTo>
                  <a:lnTo>
                    <a:pt x="217" y="253"/>
                  </a:lnTo>
                  <a:lnTo>
                    <a:pt x="232" y="219"/>
                  </a:lnTo>
                  <a:lnTo>
                    <a:pt x="240" y="183"/>
                  </a:lnTo>
                  <a:lnTo>
                    <a:pt x="242" y="148"/>
                  </a:lnTo>
                  <a:lnTo>
                    <a:pt x="238" y="116"/>
                  </a:lnTo>
                  <a:lnTo>
                    <a:pt x="229" y="89"/>
                  </a:lnTo>
                  <a:lnTo>
                    <a:pt x="213" y="68"/>
                  </a:lnTo>
                  <a:lnTo>
                    <a:pt x="194" y="53"/>
                  </a:lnTo>
                  <a:lnTo>
                    <a:pt x="173" y="49"/>
                  </a:lnTo>
                  <a:lnTo>
                    <a:pt x="147" y="51"/>
                  </a:lnTo>
                  <a:lnTo>
                    <a:pt x="122" y="63"/>
                  </a:lnTo>
                  <a:lnTo>
                    <a:pt x="99" y="82"/>
                  </a:lnTo>
                  <a:lnTo>
                    <a:pt x="76" y="106"/>
                  </a:lnTo>
                  <a:lnTo>
                    <a:pt x="59" y="137"/>
                  </a:lnTo>
                  <a:lnTo>
                    <a:pt x="44" y="171"/>
                  </a:lnTo>
                  <a:lnTo>
                    <a:pt x="35" y="205"/>
                  </a:lnTo>
                  <a:lnTo>
                    <a:pt x="33" y="240"/>
                  </a:lnTo>
                  <a:lnTo>
                    <a:pt x="37" y="272"/>
                  </a:lnTo>
                  <a:lnTo>
                    <a:pt x="48" y="304"/>
                  </a:lnTo>
                  <a:lnTo>
                    <a:pt x="14"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7" name="Freeform 11"/>
            <p:cNvSpPr>
              <a:spLocks/>
            </p:cNvSpPr>
            <p:nvPr/>
          </p:nvSpPr>
          <p:spPr bwMode="auto">
            <a:xfrm>
              <a:off x="1145" y="2065"/>
              <a:ext cx="14" cy="10"/>
            </a:xfrm>
            <a:custGeom>
              <a:avLst/>
              <a:gdLst>
                <a:gd name="T0" fmla="*/ 0 w 53"/>
                <a:gd name="T1" fmla="*/ 0 h 43"/>
                <a:gd name="T2" fmla="*/ 0 w 53"/>
                <a:gd name="T3" fmla="*/ 0 h 43"/>
                <a:gd name="T4" fmla="*/ 0 w 53"/>
                <a:gd name="T5" fmla="*/ 0 h 43"/>
                <a:gd name="T6" fmla="*/ 0 w 53"/>
                <a:gd name="T7" fmla="*/ 0 h 43"/>
                <a:gd name="T8" fmla="*/ 0 w 53"/>
                <a:gd name="T9" fmla="*/ 0 h 43"/>
                <a:gd name="T10" fmla="*/ 0 w 53"/>
                <a:gd name="T11" fmla="*/ 0 h 43"/>
                <a:gd name="T12" fmla="*/ 0 60000 65536"/>
                <a:gd name="T13" fmla="*/ 0 60000 65536"/>
                <a:gd name="T14" fmla="*/ 0 60000 65536"/>
                <a:gd name="T15" fmla="*/ 0 60000 65536"/>
                <a:gd name="T16" fmla="*/ 0 60000 65536"/>
                <a:gd name="T17" fmla="*/ 0 60000 65536"/>
                <a:gd name="T18" fmla="*/ 0 w 53"/>
                <a:gd name="T19" fmla="*/ 0 h 43"/>
                <a:gd name="T20" fmla="*/ 53 w 5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3" h="43">
                  <a:moveTo>
                    <a:pt x="53" y="28"/>
                  </a:moveTo>
                  <a:lnTo>
                    <a:pt x="30" y="0"/>
                  </a:lnTo>
                  <a:lnTo>
                    <a:pt x="0" y="26"/>
                  </a:lnTo>
                  <a:lnTo>
                    <a:pt x="9" y="43"/>
                  </a:lnTo>
                  <a:lnTo>
                    <a:pt x="5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8" name="Freeform 12"/>
            <p:cNvSpPr>
              <a:spLocks/>
            </p:cNvSpPr>
            <p:nvPr/>
          </p:nvSpPr>
          <p:spPr bwMode="auto">
            <a:xfrm>
              <a:off x="1153" y="2018"/>
              <a:ext cx="51" cy="36"/>
            </a:xfrm>
            <a:custGeom>
              <a:avLst/>
              <a:gdLst>
                <a:gd name="T0" fmla="*/ 0 w 202"/>
                <a:gd name="T1" fmla="*/ 0 h 141"/>
                <a:gd name="T2" fmla="*/ 0 w 202"/>
                <a:gd name="T3" fmla="*/ 0 h 141"/>
                <a:gd name="T4" fmla="*/ 0 w 202"/>
                <a:gd name="T5" fmla="*/ 0 h 141"/>
                <a:gd name="T6" fmla="*/ 0 w 202"/>
                <a:gd name="T7" fmla="*/ 0 h 141"/>
                <a:gd name="T8" fmla="*/ 0 w 202"/>
                <a:gd name="T9" fmla="*/ 0 h 141"/>
                <a:gd name="T10" fmla="*/ 0 w 202"/>
                <a:gd name="T11" fmla="*/ 0 h 141"/>
                <a:gd name="T12" fmla="*/ 0 w 202"/>
                <a:gd name="T13" fmla="*/ 0 h 141"/>
                <a:gd name="T14" fmla="*/ 0 60000 65536"/>
                <a:gd name="T15" fmla="*/ 0 60000 65536"/>
                <a:gd name="T16" fmla="*/ 0 60000 65536"/>
                <a:gd name="T17" fmla="*/ 0 60000 65536"/>
                <a:gd name="T18" fmla="*/ 0 60000 65536"/>
                <a:gd name="T19" fmla="*/ 0 60000 65536"/>
                <a:gd name="T20" fmla="*/ 0 60000 65536"/>
                <a:gd name="T21" fmla="*/ 0 w 202"/>
                <a:gd name="T22" fmla="*/ 0 h 141"/>
                <a:gd name="T23" fmla="*/ 202 w 20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1">
                  <a:moveTo>
                    <a:pt x="202" y="78"/>
                  </a:moveTo>
                  <a:lnTo>
                    <a:pt x="23" y="0"/>
                  </a:lnTo>
                  <a:lnTo>
                    <a:pt x="0" y="38"/>
                  </a:lnTo>
                  <a:lnTo>
                    <a:pt x="71" y="141"/>
                  </a:lnTo>
                  <a:lnTo>
                    <a:pt x="202" y="122"/>
                  </a:lnTo>
                  <a:lnTo>
                    <a:pt x="20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9" name="Freeform 13"/>
            <p:cNvSpPr>
              <a:spLocks/>
            </p:cNvSpPr>
            <p:nvPr/>
          </p:nvSpPr>
          <p:spPr bwMode="auto">
            <a:xfrm>
              <a:off x="961" y="2040"/>
              <a:ext cx="306" cy="290"/>
            </a:xfrm>
            <a:custGeom>
              <a:avLst/>
              <a:gdLst>
                <a:gd name="T0" fmla="*/ 0 w 306"/>
                <a:gd name="T1" fmla="*/ 71 h 290"/>
                <a:gd name="T2" fmla="*/ 3 w 306"/>
                <a:gd name="T3" fmla="*/ 290 h 290"/>
                <a:gd name="T4" fmla="*/ 279 w 306"/>
                <a:gd name="T5" fmla="*/ 287 h 290"/>
                <a:gd name="T6" fmla="*/ 299 w 306"/>
                <a:gd name="T7" fmla="*/ 272 h 290"/>
                <a:gd name="T8" fmla="*/ 306 w 306"/>
                <a:gd name="T9" fmla="*/ 248 h 290"/>
                <a:gd name="T10" fmla="*/ 299 w 306"/>
                <a:gd name="T11" fmla="*/ 48 h 290"/>
                <a:gd name="T12" fmla="*/ 284 w 306"/>
                <a:gd name="T13" fmla="*/ 0 h 290"/>
                <a:gd name="T14" fmla="*/ 0 60000 65536"/>
                <a:gd name="T15" fmla="*/ 0 60000 65536"/>
                <a:gd name="T16" fmla="*/ 0 60000 65536"/>
                <a:gd name="T17" fmla="*/ 0 60000 65536"/>
                <a:gd name="T18" fmla="*/ 0 60000 65536"/>
                <a:gd name="T19" fmla="*/ 0 60000 65536"/>
                <a:gd name="T20" fmla="*/ 0 60000 65536"/>
                <a:gd name="T21" fmla="*/ 0 w 306"/>
                <a:gd name="T22" fmla="*/ 0 h 290"/>
                <a:gd name="T23" fmla="*/ 306 w 306"/>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290">
                  <a:moveTo>
                    <a:pt x="0" y="71"/>
                  </a:moveTo>
                  <a:lnTo>
                    <a:pt x="3" y="290"/>
                  </a:lnTo>
                  <a:lnTo>
                    <a:pt x="279" y="287"/>
                  </a:lnTo>
                  <a:lnTo>
                    <a:pt x="299" y="272"/>
                  </a:lnTo>
                  <a:lnTo>
                    <a:pt x="306" y="248"/>
                  </a:lnTo>
                  <a:lnTo>
                    <a:pt x="299" y="48"/>
                  </a:lnTo>
                  <a:lnTo>
                    <a:pt x="284" y="0"/>
                  </a:ln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4060" name="Freeform 14"/>
            <p:cNvSpPr>
              <a:spLocks/>
            </p:cNvSpPr>
            <p:nvPr/>
          </p:nvSpPr>
          <p:spPr bwMode="auto">
            <a:xfrm rot="1661969">
              <a:off x="1352" y="1764"/>
              <a:ext cx="205" cy="160"/>
            </a:xfrm>
            <a:custGeom>
              <a:avLst/>
              <a:gdLst>
                <a:gd name="T0" fmla="*/ 0 w 530"/>
                <a:gd name="T1" fmla="*/ 0 h 342"/>
                <a:gd name="T2" fmla="*/ 0 w 530"/>
                <a:gd name="T3" fmla="*/ 0 h 342"/>
                <a:gd name="T4" fmla="*/ 0 w 530"/>
                <a:gd name="T5" fmla="*/ 0 h 342"/>
                <a:gd name="T6" fmla="*/ 0 w 530"/>
                <a:gd name="T7" fmla="*/ 0 h 342"/>
                <a:gd name="T8" fmla="*/ 0 w 530"/>
                <a:gd name="T9" fmla="*/ 0 h 342"/>
                <a:gd name="T10" fmla="*/ 0 w 530"/>
                <a:gd name="T11" fmla="*/ 0 h 342"/>
                <a:gd name="T12" fmla="*/ 0 w 530"/>
                <a:gd name="T13" fmla="*/ 0 h 342"/>
                <a:gd name="T14" fmla="*/ 0 w 530"/>
                <a:gd name="T15" fmla="*/ 0 h 342"/>
                <a:gd name="T16" fmla="*/ 0 w 530"/>
                <a:gd name="T17" fmla="*/ 0 h 342"/>
                <a:gd name="T18" fmla="*/ 0 w 530"/>
                <a:gd name="T19" fmla="*/ 0 h 342"/>
                <a:gd name="T20" fmla="*/ 0 w 530"/>
                <a:gd name="T21" fmla="*/ 0 h 342"/>
                <a:gd name="T22" fmla="*/ 0 w 530"/>
                <a:gd name="T23" fmla="*/ 0 h 342"/>
                <a:gd name="T24" fmla="*/ 0 w 530"/>
                <a:gd name="T25" fmla="*/ 0 h 342"/>
                <a:gd name="T26" fmla="*/ 0 w 530"/>
                <a:gd name="T27" fmla="*/ 0 h 342"/>
                <a:gd name="T28" fmla="*/ 0 w 530"/>
                <a:gd name="T29" fmla="*/ 0 h 342"/>
                <a:gd name="T30" fmla="*/ 0 w 530"/>
                <a:gd name="T31" fmla="*/ 0 h 342"/>
                <a:gd name="T32" fmla="*/ 0 w 530"/>
                <a:gd name="T33" fmla="*/ 0 h 342"/>
                <a:gd name="T34" fmla="*/ 0 w 530"/>
                <a:gd name="T35" fmla="*/ 0 h 342"/>
                <a:gd name="T36" fmla="*/ 0 w 530"/>
                <a:gd name="T37" fmla="*/ 0 h 342"/>
                <a:gd name="T38" fmla="*/ 0 w 530"/>
                <a:gd name="T39" fmla="*/ 0 h 342"/>
                <a:gd name="T40" fmla="*/ 0 w 530"/>
                <a:gd name="T41" fmla="*/ 0 h 342"/>
                <a:gd name="T42" fmla="*/ 0 w 530"/>
                <a:gd name="T43" fmla="*/ 0 h 342"/>
                <a:gd name="T44" fmla="*/ 0 w 530"/>
                <a:gd name="T45" fmla="*/ 0 h 342"/>
                <a:gd name="T46" fmla="*/ 0 w 530"/>
                <a:gd name="T47" fmla="*/ 0 h 342"/>
                <a:gd name="T48" fmla="*/ 0 w 530"/>
                <a:gd name="T49" fmla="*/ 0 h 342"/>
                <a:gd name="T50" fmla="*/ 0 w 530"/>
                <a:gd name="T51" fmla="*/ 0 h 342"/>
                <a:gd name="T52" fmla="*/ 0 w 530"/>
                <a:gd name="T53" fmla="*/ 0 h 342"/>
                <a:gd name="T54" fmla="*/ 0 w 530"/>
                <a:gd name="T55" fmla="*/ 0 h 342"/>
                <a:gd name="T56" fmla="*/ 0 w 530"/>
                <a:gd name="T57" fmla="*/ 0 h 342"/>
                <a:gd name="T58" fmla="*/ 0 w 530"/>
                <a:gd name="T59" fmla="*/ 0 h 342"/>
                <a:gd name="T60" fmla="*/ 0 w 530"/>
                <a:gd name="T61" fmla="*/ 0 h 342"/>
                <a:gd name="T62" fmla="*/ 0 w 530"/>
                <a:gd name="T63" fmla="*/ 0 h 342"/>
                <a:gd name="T64" fmla="*/ 0 w 530"/>
                <a:gd name="T65" fmla="*/ 0 h 342"/>
                <a:gd name="T66" fmla="*/ 0 w 530"/>
                <a:gd name="T67" fmla="*/ 0 h 342"/>
                <a:gd name="T68" fmla="*/ 0 w 530"/>
                <a:gd name="T69" fmla="*/ 0 h 342"/>
                <a:gd name="T70" fmla="*/ 0 w 530"/>
                <a:gd name="T71" fmla="*/ 0 h 342"/>
                <a:gd name="T72" fmla="*/ 0 w 530"/>
                <a:gd name="T73" fmla="*/ 0 h 342"/>
                <a:gd name="T74" fmla="*/ 0 w 530"/>
                <a:gd name="T75" fmla="*/ 0 h 342"/>
                <a:gd name="T76" fmla="*/ 0 w 530"/>
                <a:gd name="T77" fmla="*/ 0 h 342"/>
                <a:gd name="T78" fmla="*/ 0 w 530"/>
                <a:gd name="T79" fmla="*/ 0 h 342"/>
                <a:gd name="T80" fmla="*/ 0 w 530"/>
                <a:gd name="T81" fmla="*/ 0 h 342"/>
                <a:gd name="T82" fmla="*/ 0 w 530"/>
                <a:gd name="T83" fmla="*/ 0 h 342"/>
                <a:gd name="T84" fmla="*/ 0 w 530"/>
                <a:gd name="T85" fmla="*/ 0 h 342"/>
                <a:gd name="T86" fmla="*/ 0 w 530"/>
                <a:gd name="T87" fmla="*/ 0 h 342"/>
                <a:gd name="T88" fmla="*/ 0 w 530"/>
                <a:gd name="T89" fmla="*/ 0 h 342"/>
                <a:gd name="T90" fmla="*/ 0 w 530"/>
                <a:gd name="T91" fmla="*/ 0 h 342"/>
                <a:gd name="T92" fmla="*/ 0 w 530"/>
                <a:gd name="T93" fmla="*/ 0 h 342"/>
                <a:gd name="T94" fmla="*/ 0 w 530"/>
                <a:gd name="T95" fmla="*/ 0 h 342"/>
                <a:gd name="T96" fmla="*/ 0 w 530"/>
                <a:gd name="T97" fmla="*/ 0 h 342"/>
                <a:gd name="T98" fmla="*/ 0 w 530"/>
                <a:gd name="T99" fmla="*/ 0 h 342"/>
                <a:gd name="T100" fmla="*/ 0 w 530"/>
                <a:gd name="T101" fmla="*/ 0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0"/>
                <a:gd name="T154" fmla="*/ 0 h 342"/>
                <a:gd name="T155" fmla="*/ 530 w 53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0" h="342">
                  <a:moveTo>
                    <a:pt x="101" y="183"/>
                  </a:moveTo>
                  <a:lnTo>
                    <a:pt x="99" y="183"/>
                  </a:lnTo>
                  <a:lnTo>
                    <a:pt x="91" y="184"/>
                  </a:lnTo>
                  <a:lnTo>
                    <a:pt x="86" y="184"/>
                  </a:lnTo>
                  <a:lnTo>
                    <a:pt x="82" y="186"/>
                  </a:lnTo>
                  <a:lnTo>
                    <a:pt x="76" y="188"/>
                  </a:lnTo>
                  <a:lnTo>
                    <a:pt x="70" y="192"/>
                  </a:lnTo>
                  <a:lnTo>
                    <a:pt x="63" y="194"/>
                  </a:lnTo>
                  <a:lnTo>
                    <a:pt x="55" y="198"/>
                  </a:lnTo>
                  <a:lnTo>
                    <a:pt x="49" y="200"/>
                  </a:lnTo>
                  <a:lnTo>
                    <a:pt x="44" y="203"/>
                  </a:lnTo>
                  <a:lnTo>
                    <a:pt x="36" y="205"/>
                  </a:lnTo>
                  <a:lnTo>
                    <a:pt x="30" y="211"/>
                  </a:lnTo>
                  <a:lnTo>
                    <a:pt x="23" y="215"/>
                  </a:lnTo>
                  <a:lnTo>
                    <a:pt x="19" y="221"/>
                  </a:lnTo>
                  <a:lnTo>
                    <a:pt x="13" y="224"/>
                  </a:lnTo>
                  <a:lnTo>
                    <a:pt x="8" y="230"/>
                  </a:lnTo>
                  <a:lnTo>
                    <a:pt x="4" y="236"/>
                  </a:lnTo>
                  <a:lnTo>
                    <a:pt x="2" y="241"/>
                  </a:lnTo>
                  <a:lnTo>
                    <a:pt x="0" y="249"/>
                  </a:lnTo>
                  <a:lnTo>
                    <a:pt x="0" y="255"/>
                  </a:lnTo>
                  <a:lnTo>
                    <a:pt x="0" y="262"/>
                  </a:lnTo>
                  <a:lnTo>
                    <a:pt x="4" y="270"/>
                  </a:lnTo>
                  <a:lnTo>
                    <a:pt x="6" y="278"/>
                  </a:lnTo>
                  <a:lnTo>
                    <a:pt x="11" y="285"/>
                  </a:lnTo>
                  <a:lnTo>
                    <a:pt x="17" y="295"/>
                  </a:lnTo>
                  <a:lnTo>
                    <a:pt x="29" y="304"/>
                  </a:lnTo>
                  <a:lnTo>
                    <a:pt x="32" y="308"/>
                  </a:lnTo>
                  <a:lnTo>
                    <a:pt x="38" y="314"/>
                  </a:lnTo>
                  <a:lnTo>
                    <a:pt x="44" y="318"/>
                  </a:lnTo>
                  <a:lnTo>
                    <a:pt x="51" y="321"/>
                  </a:lnTo>
                  <a:lnTo>
                    <a:pt x="59" y="327"/>
                  </a:lnTo>
                  <a:lnTo>
                    <a:pt x="67" y="333"/>
                  </a:lnTo>
                  <a:lnTo>
                    <a:pt x="76" y="337"/>
                  </a:lnTo>
                  <a:lnTo>
                    <a:pt x="86" y="342"/>
                  </a:lnTo>
                  <a:lnTo>
                    <a:pt x="89" y="342"/>
                  </a:lnTo>
                  <a:lnTo>
                    <a:pt x="97" y="342"/>
                  </a:lnTo>
                  <a:lnTo>
                    <a:pt x="105" y="342"/>
                  </a:lnTo>
                  <a:lnTo>
                    <a:pt x="108" y="340"/>
                  </a:lnTo>
                  <a:lnTo>
                    <a:pt x="116" y="340"/>
                  </a:lnTo>
                  <a:lnTo>
                    <a:pt x="122" y="338"/>
                  </a:lnTo>
                  <a:lnTo>
                    <a:pt x="127" y="338"/>
                  </a:lnTo>
                  <a:lnTo>
                    <a:pt x="133" y="337"/>
                  </a:lnTo>
                  <a:lnTo>
                    <a:pt x="139" y="337"/>
                  </a:lnTo>
                  <a:lnTo>
                    <a:pt x="146" y="335"/>
                  </a:lnTo>
                  <a:lnTo>
                    <a:pt x="154" y="333"/>
                  </a:lnTo>
                  <a:lnTo>
                    <a:pt x="162" y="331"/>
                  </a:lnTo>
                  <a:lnTo>
                    <a:pt x="167" y="327"/>
                  </a:lnTo>
                  <a:lnTo>
                    <a:pt x="175" y="323"/>
                  </a:lnTo>
                  <a:lnTo>
                    <a:pt x="183" y="321"/>
                  </a:lnTo>
                  <a:lnTo>
                    <a:pt x="188" y="316"/>
                  </a:lnTo>
                  <a:lnTo>
                    <a:pt x="194" y="312"/>
                  </a:lnTo>
                  <a:lnTo>
                    <a:pt x="202" y="306"/>
                  </a:lnTo>
                  <a:lnTo>
                    <a:pt x="209" y="302"/>
                  </a:lnTo>
                  <a:lnTo>
                    <a:pt x="215" y="297"/>
                  </a:lnTo>
                  <a:lnTo>
                    <a:pt x="221" y="289"/>
                  </a:lnTo>
                  <a:lnTo>
                    <a:pt x="226" y="283"/>
                  </a:lnTo>
                  <a:lnTo>
                    <a:pt x="232" y="276"/>
                  </a:lnTo>
                  <a:lnTo>
                    <a:pt x="236" y="266"/>
                  </a:lnTo>
                  <a:lnTo>
                    <a:pt x="240" y="259"/>
                  </a:lnTo>
                  <a:lnTo>
                    <a:pt x="245" y="249"/>
                  </a:lnTo>
                  <a:lnTo>
                    <a:pt x="249" y="240"/>
                  </a:lnTo>
                  <a:lnTo>
                    <a:pt x="251" y="241"/>
                  </a:lnTo>
                  <a:lnTo>
                    <a:pt x="255" y="245"/>
                  </a:lnTo>
                  <a:lnTo>
                    <a:pt x="259" y="251"/>
                  </a:lnTo>
                  <a:lnTo>
                    <a:pt x="268" y="259"/>
                  </a:lnTo>
                  <a:lnTo>
                    <a:pt x="278" y="266"/>
                  </a:lnTo>
                  <a:lnTo>
                    <a:pt x="289" y="274"/>
                  </a:lnTo>
                  <a:lnTo>
                    <a:pt x="295" y="278"/>
                  </a:lnTo>
                  <a:lnTo>
                    <a:pt x="300" y="281"/>
                  </a:lnTo>
                  <a:lnTo>
                    <a:pt x="306" y="283"/>
                  </a:lnTo>
                  <a:lnTo>
                    <a:pt x="314" y="287"/>
                  </a:lnTo>
                  <a:lnTo>
                    <a:pt x="319" y="287"/>
                  </a:lnTo>
                  <a:lnTo>
                    <a:pt x="325" y="289"/>
                  </a:lnTo>
                  <a:lnTo>
                    <a:pt x="331" y="289"/>
                  </a:lnTo>
                  <a:lnTo>
                    <a:pt x="337" y="289"/>
                  </a:lnTo>
                  <a:lnTo>
                    <a:pt x="342" y="287"/>
                  </a:lnTo>
                  <a:lnTo>
                    <a:pt x="348" y="285"/>
                  </a:lnTo>
                  <a:lnTo>
                    <a:pt x="354" y="283"/>
                  </a:lnTo>
                  <a:lnTo>
                    <a:pt x="359" y="280"/>
                  </a:lnTo>
                  <a:lnTo>
                    <a:pt x="365" y="274"/>
                  </a:lnTo>
                  <a:lnTo>
                    <a:pt x="369" y="268"/>
                  </a:lnTo>
                  <a:lnTo>
                    <a:pt x="373" y="259"/>
                  </a:lnTo>
                  <a:lnTo>
                    <a:pt x="376" y="251"/>
                  </a:lnTo>
                  <a:lnTo>
                    <a:pt x="378" y="245"/>
                  </a:lnTo>
                  <a:lnTo>
                    <a:pt x="380" y="240"/>
                  </a:lnTo>
                  <a:lnTo>
                    <a:pt x="380" y="234"/>
                  </a:lnTo>
                  <a:lnTo>
                    <a:pt x="384" y="228"/>
                  </a:lnTo>
                  <a:lnTo>
                    <a:pt x="384" y="221"/>
                  </a:lnTo>
                  <a:lnTo>
                    <a:pt x="386" y="213"/>
                  </a:lnTo>
                  <a:lnTo>
                    <a:pt x="386" y="205"/>
                  </a:lnTo>
                  <a:lnTo>
                    <a:pt x="388" y="198"/>
                  </a:lnTo>
                  <a:lnTo>
                    <a:pt x="390" y="198"/>
                  </a:lnTo>
                  <a:lnTo>
                    <a:pt x="394" y="200"/>
                  </a:lnTo>
                  <a:lnTo>
                    <a:pt x="399" y="200"/>
                  </a:lnTo>
                  <a:lnTo>
                    <a:pt x="409" y="203"/>
                  </a:lnTo>
                  <a:lnTo>
                    <a:pt x="413" y="203"/>
                  </a:lnTo>
                  <a:lnTo>
                    <a:pt x="418" y="205"/>
                  </a:lnTo>
                  <a:lnTo>
                    <a:pt x="424" y="205"/>
                  </a:lnTo>
                  <a:lnTo>
                    <a:pt x="432" y="207"/>
                  </a:lnTo>
                  <a:lnTo>
                    <a:pt x="437" y="207"/>
                  </a:lnTo>
                  <a:lnTo>
                    <a:pt x="443" y="209"/>
                  </a:lnTo>
                  <a:lnTo>
                    <a:pt x="449" y="209"/>
                  </a:lnTo>
                  <a:lnTo>
                    <a:pt x="456" y="211"/>
                  </a:lnTo>
                  <a:lnTo>
                    <a:pt x="462" y="209"/>
                  </a:lnTo>
                  <a:lnTo>
                    <a:pt x="468" y="209"/>
                  </a:lnTo>
                  <a:lnTo>
                    <a:pt x="473" y="209"/>
                  </a:lnTo>
                  <a:lnTo>
                    <a:pt x="481" y="209"/>
                  </a:lnTo>
                  <a:lnTo>
                    <a:pt x="487" y="207"/>
                  </a:lnTo>
                  <a:lnTo>
                    <a:pt x="492" y="207"/>
                  </a:lnTo>
                  <a:lnTo>
                    <a:pt x="498" y="205"/>
                  </a:lnTo>
                  <a:lnTo>
                    <a:pt x="504" y="203"/>
                  </a:lnTo>
                  <a:lnTo>
                    <a:pt x="513" y="198"/>
                  </a:lnTo>
                  <a:lnTo>
                    <a:pt x="521" y="190"/>
                  </a:lnTo>
                  <a:lnTo>
                    <a:pt x="525" y="184"/>
                  </a:lnTo>
                  <a:lnTo>
                    <a:pt x="527" y="181"/>
                  </a:lnTo>
                  <a:lnTo>
                    <a:pt x="529" y="173"/>
                  </a:lnTo>
                  <a:lnTo>
                    <a:pt x="530" y="167"/>
                  </a:lnTo>
                  <a:lnTo>
                    <a:pt x="530" y="158"/>
                  </a:lnTo>
                  <a:lnTo>
                    <a:pt x="530" y="150"/>
                  </a:lnTo>
                  <a:lnTo>
                    <a:pt x="530" y="141"/>
                  </a:lnTo>
                  <a:lnTo>
                    <a:pt x="530" y="133"/>
                  </a:lnTo>
                  <a:lnTo>
                    <a:pt x="529" y="124"/>
                  </a:lnTo>
                  <a:lnTo>
                    <a:pt x="529" y="116"/>
                  </a:lnTo>
                  <a:lnTo>
                    <a:pt x="527" y="106"/>
                  </a:lnTo>
                  <a:lnTo>
                    <a:pt x="527" y="97"/>
                  </a:lnTo>
                  <a:lnTo>
                    <a:pt x="525" y="87"/>
                  </a:lnTo>
                  <a:lnTo>
                    <a:pt x="523" y="78"/>
                  </a:lnTo>
                  <a:lnTo>
                    <a:pt x="519" y="68"/>
                  </a:lnTo>
                  <a:lnTo>
                    <a:pt x="517" y="59"/>
                  </a:lnTo>
                  <a:lnTo>
                    <a:pt x="513" y="51"/>
                  </a:lnTo>
                  <a:lnTo>
                    <a:pt x="510" y="44"/>
                  </a:lnTo>
                  <a:lnTo>
                    <a:pt x="506" y="36"/>
                  </a:lnTo>
                  <a:lnTo>
                    <a:pt x="504" y="30"/>
                  </a:lnTo>
                  <a:lnTo>
                    <a:pt x="498" y="23"/>
                  </a:lnTo>
                  <a:lnTo>
                    <a:pt x="492" y="17"/>
                  </a:lnTo>
                  <a:lnTo>
                    <a:pt x="487" y="10"/>
                  </a:lnTo>
                  <a:lnTo>
                    <a:pt x="481" y="8"/>
                  </a:lnTo>
                  <a:lnTo>
                    <a:pt x="475" y="4"/>
                  </a:lnTo>
                  <a:lnTo>
                    <a:pt x="470" y="2"/>
                  </a:lnTo>
                  <a:lnTo>
                    <a:pt x="462" y="0"/>
                  </a:lnTo>
                  <a:lnTo>
                    <a:pt x="454" y="0"/>
                  </a:lnTo>
                  <a:lnTo>
                    <a:pt x="445" y="0"/>
                  </a:lnTo>
                  <a:lnTo>
                    <a:pt x="437" y="4"/>
                  </a:lnTo>
                  <a:lnTo>
                    <a:pt x="428" y="6"/>
                  </a:lnTo>
                  <a:lnTo>
                    <a:pt x="420" y="13"/>
                  </a:lnTo>
                  <a:lnTo>
                    <a:pt x="411" y="17"/>
                  </a:lnTo>
                  <a:lnTo>
                    <a:pt x="401" y="27"/>
                  </a:lnTo>
                  <a:lnTo>
                    <a:pt x="395" y="30"/>
                  </a:lnTo>
                  <a:lnTo>
                    <a:pt x="390" y="36"/>
                  </a:lnTo>
                  <a:lnTo>
                    <a:pt x="386" y="42"/>
                  </a:lnTo>
                  <a:lnTo>
                    <a:pt x="380" y="49"/>
                  </a:lnTo>
                  <a:lnTo>
                    <a:pt x="378" y="48"/>
                  </a:lnTo>
                  <a:lnTo>
                    <a:pt x="373" y="46"/>
                  </a:lnTo>
                  <a:lnTo>
                    <a:pt x="367" y="42"/>
                  </a:lnTo>
                  <a:lnTo>
                    <a:pt x="357" y="40"/>
                  </a:lnTo>
                  <a:lnTo>
                    <a:pt x="352" y="38"/>
                  </a:lnTo>
                  <a:lnTo>
                    <a:pt x="346" y="36"/>
                  </a:lnTo>
                  <a:lnTo>
                    <a:pt x="338" y="34"/>
                  </a:lnTo>
                  <a:lnTo>
                    <a:pt x="333" y="34"/>
                  </a:lnTo>
                  <a:lnTo>
                    <a:pt x="325" y="32"/>
                  </a:lnTo>
                  <a:lnTo>
                    <a:pt x="319" y="30"/>
                  </a:lnTo>
                  <a:lnTo>
                    <a:pt x="314" y="30"/>
                  </a:lnTo>
                  <a:lnTo>
                    <a:pt x="306" y="30"/>
                  </a:lnTo>
                  <a:lnTo>
                    <a:pt x="298" y="29"/>
                  </a:lnTo>
                  <a:lnTo>
                    <a:pt x="291" y="27"/>
                  </a:lnTo>
                  <a:lnTo>
                    <a:pt x="285" y="27"/>
                  </a:lnTo>
                  <a:lnTo>
                    <a:pt x="278" y="29"/>
                  </a:lnTo>
                  <a:lnTo>
                    <a:pt x="272" y="29"/>
                  </a:lnTo>
                  <a:lnTo>
                    <a:pt x="266" y="30"/>
                  </a:lnTo>
                  <a:lnTo>
                    <a:pt x="259" y="30"/>
                  </a:lnTo>
                  <a:lnTo>
                    <a:pt x="255" y="34"/>
                  </a:lnTo>
                  <a:lnTo>
                    <a:pt x="249" y="34"/>
                  </a:lnTo>
                  <a:lnTo>
                    <a:pt x="243" y="38"/>
                  </a:lnTo>
                  <a:lnTo>
                    <a:pt x="238" y="40"/>
                  </a:lnTo>
                  <a:lnTo>
                    <a:pt x="236" y="46"/>
                  </a:lnTo>
                  <a:lnTo>
                    <a:pt x="232" y="51"/>
                  </a:lnTo>
                  <a:lnTo>
                    <a:pt x="230" y="57"/>
                  </a:lnTo>
                  <a:lnTo>
                    <a:pt x="226" y="63"/>
                  </a:lnTo>
                  <a:lnTo>
                    <a:pt x="226" y="70"/>
                  </a:lnTo>
                  <a:lnTo>
                    <a:pt x="224" y="78"/>
                  </a:lnTo>
                  <a:lnTo>
                    <a:pt x="224" y="86"/>
                  </a:lnTo>
                  <a:lnTo>
                    <a:pt x="221" y="91"/>
                  </a:lnTo>
                  <a:lnTo>
                    <a:pt x="219" y="99"/>
                  </a:lnTo>
                  <a:lnTo>
                    <a:pt x="215" y="105"/>
                  </a:lnTo>
                  <a:lnTo>
                    <a:pt x="211" y="110"/>
                  </a:lnTo>
                  <a:lnTo>
                    <a:pt x="207" y="116"/>
                  </a:lnTo>
                  <a:lnTo>
                    <a:pt x="203" y="122"/>
                  </a:lnTo>
                  <a:lnTo>
                    <a:pt x="192" y="131"/>
                  </a:lnTo>
                  <a:lnTo>
                    <a:pt x="183" y="141"/>
                  </a:lnTo>
                  <a:lnTo>
                    <a:pt x="177" y="145"/>
                  </a:lnTo>
                  <a:lnTo>
                    <a:pt x="171" y="148"/>
                  </a:lnTo>
                  <a:lnTo>
                    <a:pt x="165" y="152"/>
                  </a:lnTo>
                  <a:lnTo>
                    <a:pt x="162" y="156"/>
                  </a:lnTo>
                  <a:lnTo>
                    <a:pt x="154" y="158"/>
                  </a:lnTo>
                  <a:lnTo>
                    <a:pt x="148" y="162"/>
                  </a:lnTo>
                  <a:lnTo>
                    <a:pt x="145" y="165"/>
                  </a:lnTo>
                  <a:lnTo>
                    <a:pt x="139" y="167"/>
                  </a:lnTo>
                  <a:lnTo>
                    <a:pt x="127" y="171"/>
                  </a:lnTo>
                  <a:lnTo>
                    <a:pt x="120" y="175"/>
                  </a:lnTo>
                  <a:lnTo>
                    <a:pt x="112" y="177"/>
                  </a:lnTo>
                  <a:lnTo>
                    <a:pt x="105" y="181"/>
                  </a:lnTo>
                  <a:lnTo>
                    <a:pt x="101" y="183"/>
                  </a:lnTo>
                  <a:close/>
                </a:path>
              </a:pathLst>
            </a:custGeom>
            <a:solidFill>
              <a:schemeClr val="hlink"/>
            </a:solidFill>
            <a:ln w="12700">
              <a:solidFill>
                <a:schemeClr val="bg1"/>
              </a:solidFill>
              <a:round/>
              <a:headEnd/>
              <a:tailEnd/>
            </a:ln>
          </p:spPr>
          <p:txBody>
            <a:bodyPr/>
            <a:lstStyle/>
            <a:p>
              <a:endParaRPr lang="en-US"/>
            </a:p>
          </p:txBody>
        </p:sp>
        <p:sp>
          <p:nvSpPr>
            <p:cNvPr id="44061" name="Line 15"/>
            <p:cNvSpPr>
              <a:spLocks noChangeShapeType="1"/>
            </p:cNvSpPr>
            <p:nvPr/>
          </p:nvSpPr>
          <p:spPr bwMode="auto">
            <a:xfrm flipH="1" flipV="1">
              <a:off x="1431" y="1910"/>
              <a:ext cx="8" cy="11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062" name="Line 16"/>
            <p:cNvSpPr>
              <a:spLocks noChangeShapeType="1"/>
            </p:cNvSpPr>
            <p:nvPr/>
          </p:nvSpPr>
          <p:spPr bwMode="auto">
            <a:xfrm flipV="1">
              <a:off x="1464" y="1910"/>
              <a:ext cx="34" cy="11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44063" name="Oval 17"/>
            <p:cNvSpPr>
              <a:spLocks noChangeArrowheads="1"/>
            </p:cNvSpPr>
            <p:nvPr/>
          </p:nvSpPr>
          <p:spPr bwMode="auto">
            <a:xfrm>
              <a:off x="629" y="2280"/>
              <a:ext cx="162" cy="159"/>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nchor="ctr">
              <a:spAutoFit/>
            </a:bodyPr>
            <a:lstStyle/>
            <a:p>
              <a:endParaRPr lang="en-US"/>
            </a:p>
          </p:txBody>
        </p:sp>
        <p:sp>
          <p:nvSpPr>
            <p:cNvPr id="44064" name="Freeform 18"/>
            <p:cNvSpPr>
              <a:spLocks/>
            </p:cNvSpPr>
            <p:nvPr/>
          </p:nvSpPr>
          <p:spPr bwMode="auto">
            <a:xfrm>
              <a:off x="611" y="2261"/>
              <a:ext cx="197" cy="198"/>
            </a:xfrm>
            <a:custGeom>
              <a:avLst/>
              <a:gdLst>
                <a:gd name="T0" fmla="*/ 0 w 770"/>
                <a:gd name="T1" fmla="*/ 0 h 778"/>
                <a:gd name="T2" fmla="*/ 0 w 770"/>
                <a:gd name="T3" fmla="*/ 0 h 778"/>
                <a:gd name="T4" fmla="*/ 0 w 770"/>
                <a:gd name="T5" fmla="*/ 0 h 778"/>
                <a:gd name="T6" fmla="*/ 0 w 770"/>
                <a:gd name="T7" fmla="*/ 0 h 778"/>
                <a:gd name="T8" fmla="*/ 0 w 770"/>
                <a:gd name="T9" fmla="*/ 0 h 778"/>
                <a:gd name="T10" fmla="*/ 0 w 770"/>
                <a:gd name="T11" fmla="*/ 0 h 778"/>
                <a:gd name="T12" fmla="*/ 0 w 770"/>
                <a:gd name="T13" fmla="*/ 0 h 778"/>
                <a:gd name="T14" fmla="*/ 0 w 770"/>
                <a:gd name="T15" fmla="*/ 0 h 778"/>
                <a:gd name="T16" fmla="*/ 0 w 770"/>
                <a:gd name="T17" fmla="*/ 0 h 778"/>
                <a:gd name="T18" fmla="*/ 0 w 770"/>
                <a:gd name="T19" fmla="*/ 0 h 778"/>
                <a:gd name="T20" fmla="*/ 0 w 770"/>
                <a:gd name="T21" fmla="*/ 0 h 778"/>
                <a:gd name="T22" fmla="*/ 0 w 770"/>
                <a:gd name="T23" fmla="*/ 0 h 778"/>
                <a:gd name="T24" fmla="*/ 0 w 770"/>
                <a:gd name="T25" fmla="*/ 0 h 778"/>
                <a:gd name="T26" fmla="*/ 0 w 770"/>
                <a:gd name="T27" fmla="*/ 0 h 778"/>
                <a:gd name="T28" fmla="*/ 0 w 770"/>
                <a:gd name="T29" fmla="*/ 0 h 778"/>
                <a:gd name="T30" fmla="*/ 0 w 770"/>
                <a:gd name="T31" fmla="*/ 0 h 778"/>
                <a:gd name="T32" fmla="*/ 0 w 770"/>
                <a:gd name="T33" fmla="*/ 0 h 778"/>
                <a:gd name="T34" fmla="*/ 0 w 770"/>
                <a:gd name="T35" fmla="*/ 0 h 778"/>
                <a:gd name="T36" fmla="*/ 0 w 770"/>
                <a:gd name="T37" fmla="*/ 0 h 778"/>
                <a:gd name="T38" fmla="*/ 0 w 770"/>
                <a:gd name="T39" fmla="*/ 0 h 778"/>
                <a:gd name="T40" fmla="*/ 0 w 770"/>
                <a:gd name="T41" fmla="*/ 0 h 778"/>
                <a:gd name="T42" fmla="*/ 0 w 770"/>
                <a:gd name="T43" fmla="*/ 0 h 778"/>
                <a:gd name="T44" fmla="*/ 0 w 770"/>
                <a:gd name="T45" fmla="*/ 0 h 778"/>
                <a:gd name="T46" fmla="*/ 0 w 770"/>
                <a:gd name="T47" fmla="*/ 0 h 778"/>
                <a:gd name="T48" fmla="*/ 0 w 770"/>
                <a:gd name="T49" fmla="*/ 0 h 778"/>
                <a:gd name="T50" fmla="*/ 0 w 770"/>
                <a:gd name="T51" fmla="*/ 0 h 778"/>
                <a:gd name="T52" fmla="*/ 0 w 770"/>
                <a:gd name="T53" fmla="*/ 0 h 778"/>
                <a:gd name="T54" fmla="*/ 0 w 770"/>
                <a:gd name="T55" fmla="*/ 0 h 778"/>
                <a:gd name="T56" fmla="*/ 0 w 770"/>
                <a:gd name="T57" fmla="*/ 0 h 778"/>
                <a:gd name="T58" fmla="*/ 0 w 770"/>
                <a:gd name="T59" fmla="*/ 0 h 778"/>
                <a:gd name="T60" fmla="*/ 0 w 770"/>
                <a:gd name="T61" fmla="*/ 0 h 778"/>
                <a:gd name="T62" fmla="*/ 0 w 770"/>
                <a:gd name="T63" fmla="*/ 0 h 778"/>
                <a:gd name="T64" fmla="*/ 0 w 770"/>
                <a:gd name="T65" fmla="*/ 0 h 778"/>
                <a:gd name="T66" fmla="*/ 0 w 770"/>
                <a:gd name="T67" fmla="*/ 0 h 778"/>
                <a:gd name="T68" fmla="*/ 0 w 770"/>
                <a:gd name="T69" fmla="*/ 0 h 778"/>
                <a:gd name="T70" fmla="*/ 0 w 770"/>
                <a:gd name="T71" fmla="*/ 0 h 778"/>
                <a:gd name="T72" fmla="*/ 0 w 770"/>
                <a:gd name="T73" fmla="*/ 0 h 778"/>
                <a:gd name="T74" fmla="*/ 0 w 770"/>
                <a:gd name="T75" fmla="*/ 0 h 778"/>
                <a:gd name="T76" fmla="*/ 0 w 770"/>
                <a:gd name="T77" fmla="*/ 0 h 778"/>
                <a:gd name="T78" fmla="*/ 0 w 770"/>
                <a:gd name="T79" fmla="*/ 0 h 778"/>
                <a:gd name="T80" fmla="*/ 0 w 770"/>
                <a:gd name="T81" fmla="*/ 0 h 778"/>
                <a:gd name="T82" fmla="*/ 0 w 770"/>
                <a:gd name="T83" fmla="*/ 0 h 778"/>
                <a:gd name="T84" fmla="*/ 0 w 770"/>
                <a:gd name="T85" fmla="*/ 0 h 778"/>
                <a:gd name="T86" fmla="*/ 0 w 770"/>
                <a:gd name="T87" fmla="*/ 0 h 778"/>
                <a:gd name="T88" fmla="*/ 0 w 770"/>
                <a:gd name="T89" fmla="*/ 0 h 778"/>
                <a:gd name="T90" fmla="*/ 0 w 770"/>
                <a:gd name="T91" fmla="*/ 0 h 778"/>
                <a:gd name="T92" fmla="*/ 0 w 770"/>
                <a:gd name="T93" fmla="*/ 0 h 778"/>
                <a:gd name="T94" fmla="*/ 0 w 770"/>
                <a:gd name="T95" fmla="*/ 0 h 778"/>
                <a:gd name="T96" fmla="*/ 0 w 770"/>
                <a:gd name="T97" fmla="*/ 0 h 778"/>
                <a:gd name="T98" fmla="*/ 0 w 770"/>
                <a:gd name="T99" fmla="*/ 0 h 778"/>
                <a:gd name="T100" fmla="*/ 0 w 770"/>
                <a:gd name="T101" fmla="*/ 0 h 778"/>
                <a:gd name="T102" fmla="*/ 0 w 770"/>
                <a:gd name="T103" fmla="*/ 0 h 778"/>
                <a:gd name="T104" fmla="*/ 0 w 770"/>
                <a:gd name="T105" fmla="*/ 0 h 778"/>
                <a:gd name="T106" fmla="*/ 0 w 770"/>
                <a:gd name="T107" fmla="*/ 0 h 778"/>
                <a:gd name="T108" fmla="*/ 0 w 770"/>
                <a:gd name="T109" fmla="*/ 0 h 7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0"/>
                <a:gd name="T166" fmla="*/ 0 h 778"/>
                <a:gd name="T167" fmla="*/ 770 w 770"/>
                <a:gd name="T168" fmla="*/ 778 h 7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0" h="778">
                  <a:moveTo>
                    <a:pt x="165" y="708"/>
                  </a:moveTo>
                  <a:lnTo>
                    <a:pt x="123" y="675"/>
                  </a:lnTo>
                  <a:lnTo>
                    <a:pt x="60" y="605"/>
                  </a:lnTo>
                  <a:lnTo>
                    <a:pt x="20" y="521"/>
                  </a:lnTo>
                  <a:lnTo>
                    <a:pt x="0" y="430"/>
                  </a:lnTo>
                  <a:lnTo>
                    <a:pt x="0" y="337"/>
                  </a:lnTo>
                  <a:lnTo>
                    <a:pt x="24" y="246"/>
                  </a:lnTo>
                  <a:lnTo>
                    <a:pt x="68" y="164"/>
                  </a:lnTo>
                  <a:lnTo>
                    <a:pt x="131" y="96"/>
                  </a:lnTo>
                  <a:lnTo>
                    <a:pt x="209" y="42"/>
                  </a:lnTo>
                  <a:lnTo>
                    <a:pt x="296" y="10"/>
                  </a:lnTo>
                  <a:lnTo>
                    <a:pt x="389" y="0"/>
                  </a:lnTo>
                  <a:lnTo>
                    <a:pt x="482" y="14"/>
                  </a:lnTo>
                  <a:lnTo>
                    <a:pt x="570" y="48"/>
                  </a:lnTo>
                  <a:lnTo>
                    <a:pt x="644" y="103"/>
                  </a:lnTo>
                  <a:lnTo>
                    <a:pt x="707" y="173"/>
                  </a:lnTo>
                  <a:lnTo>
                    <a:pt x="749" y="255"/>
                  </a:lnTo>
                  <a:lnTo>
                    <a:pt x="770" y="346"/>
                  </a:lnTo>
                  <a:lnTo>
                    <a:pt x="768" y="441"/>
                  </a:lnTo>
                  <a:lnTo>
                    <a:pt x="745" y="531"/>
                  </a:lnTo>
                  <a:lnTo>
                    <a:pt x="699" y="614"/>
                  </a:lnTo>
                  <a:lnTo>
                    <a:pt x="636" y="683"/>
                  </a:lnTo>
                  <a:lnTo>
                    <a:pt x="559" y="736"/>
                  </a:lnTo>
                  <a:lnTo>
                    <a:pt x="471" y="767"/>
                  </a:lnTo>
                  <a:lnTo>
                    <a:pt x="378" y="778"/>
                  </a:lnTo>
                  <a:lnTo>
                    <a:pt x="287" y="765"/>
                  </a:lnTo>
                  <a:lnTo>
                    <a:pt x="199" y="732"/>
                  </a:lnTo>
                  <a:lnTo>
                    <a:pt x="287" y="668"/>
                  </a:lnTo>
                  <a:lnTo>
                    <a:pt x="366" y="681"/>
                  </a:lnTo>
                  <a:lnTo>
                    <a:pt x="437" y="677"/>
                  </a:lnTo>
                  <a:lnTo>
                    <a:pt x="505" y="656"/>
                  </a:lnTo>
                  <a:lnTo>
                    <a:pt x="564" y="618"/>
                  </a:lnTo>
                  <a:lnTo>
                    <a:pt x="614" y="569"/>
                  </a:lnTo>
                  <a:lnTo>
                    <a:pt x="652" y="508"/>
                  </a:lnTo>
                  <a:lnTo>
                    <a:pt x="671" y="441"/>
                  </a:lnTo>
                  <a:lnTo>
                    <a:pt x="676" y="371"/>
                  </a:lnTo>
                  <a:lnTo>
                    <a:pt x="663" y="301"/>
                  </a:lnTo>
                  <a:lnTo>
                    <a:pt x="635" y="236"/>
                  </a:lnTo>
                  <a:lnTo>
                    <a:pt x="591" y="181"/>
                  </a:lnTo>
                  <a:lnTo>
                    <a:pt x="534" y="137"/>
                  </a:lnTo>
                  <a:lnTo>
                    <a:pt x="471" y="109"/>
                  </a:lnTo>
                  <a:lnTo>
                    <a:pt x="401" y="97"/>
                  </a:lnTo>
                  <a:lnTo>
                    <a:pt x="330" y="101"/>
                  </a:lnTo>
                  <a:lnTo>
                    <a:pt x="264" y="122"/>
                  </a:lnTo>
                  <a:lnTo>
                    <a:pt x="203" y="160"/>
                  </a:lnTo>
                  <a:lnTo>
                    <a:pt x="154" y="210"/>
                  </a:lnTo>
                  <a:lnTo>
                    <a:pt x="116" y="269"/>
                  </a:lnTo>
                  <a:lnTo>
                    <a:pt x="97" y="337"/>
                  </a:lnTo>
                  <a:lnTo>
                    <a:pt x="91" y="407"/>
                  </a:lnTo>
                  <a:lnTo>
                    <a:pt x="104" y="478"/>
                  </a:lnTo>
                  <a:lnTo>
                    <a:pt x="135" y="540"/>
                  </a:lnTo>
                  <a:lnTo>
                    <a:pt x="176" y="597"/>
                  </a:lnTo>
                  <a:lnTo>
                    <a:pt x="243" y="647"/>
                  </a:lnTo>
                  <a:lnTo>
                    <a:pt x="165" y="7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65" name="Freeform 19"/>
            <p:cNvSpPr>
              <a:spLocks/>
            </p:cNvSpPr>
            <p:nvPr/>
          </p:nvSpPr>
          <p:spPr bwMode="auto">
            <a:xfrm>
              <a:off x="653" y="2425"/>
              <a:ext cx="38" cy="24"/>
            </a:xfrm>
            <a:custGeom>
              <a:avLst/>
              <a:gdLst>
                <a:gd name="T0" fmla="*/ 0 w 150"/>
                <a:gd name="T1" fmla="*/ 0 h 93"/>
                <a:gd name="T2" fmla="*/ 0 w 150"/>
                <a:gd name="T3" fmla="*/ 0 h 93"/>
                <a:gd name="T4" fmla="*/ 0 w 150"/>
                <a:gd name="T5" fmla="*/ 0 h 93"/>
                <a:gd name="T6" fmla="*/ 0 w 150"/>
                <a:gd name="T7" fmla="*/ 0 h 93"/>
                <a:gd name="T8" fmla="*/ 0 w 150"/>
                <a:gd name="T9" fmla="*/ 0 h 93"/>
                <a:gd name="T10" fmla="*/ 0 w 150"/>
                <a:gd name="T11" fmla="*/ 0 h 93"/>
                <a:gd name="T12" fmla="*/ 0 60000 65536"/>
                <a:gd name="T13" fmla="*/ 0 60000 65536"/>
                <a:gd name="T14" fmla="*/ 0 60000 65536"/>
                <a:gd name="T15" fmla="*/ 0 60000 65536"/>
                <a:gd name="T16" fmla="*/ 0 60000 65536"/>
                <a:gd name="T17" fmla="*/ 0 60000 65536"/>
                <a:gd name="T18" fmla="*/ 0 w 150"/>
                <a:gd name="T19" fmla="*/ 0 h 93"/>
                <a:gd name="T20" fmla="*/ 150 w 1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50" h="93">
                  <a:moveTo>
                    <a:pt x="150" y="36"/>
                  </a:moveTo>
                  <a:lnTo>
                    <a:pt x="59" y="0"/>
                  </a:lnTo>
                  <a:lnTo>
                    <a:pt x="0" y="67"/>
                  </a:lnTo>
                  <a:lnTo>
                    <a:pt x="42" y="93"/>
                  </a:lnTo>
                  <a:lnTo>
                    <a:pt x="15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66" name="Oval 20"/>
            <p:cNvSpPr>
              <a:spLocks noChangeArrowheads="1"/>
            </p:cNvSpPr>
            <p:nvPr/>
          </p:nvSpPr>
          <p:spPr bwMode="auto">
            <a:xfrm>
              <a:off x="1349" y="2217"/>
              <a:ext cx="126" cy="216"/>
            </a:xfrm>
            <a:prstGeom prst="ellipse">
              <a:avLst/>
            </a:prstGeom>
            <a:solidFill>
              <a:schemeClr val="folHlink"/>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endParaRPr lang="en-US"/>
            </a:p>
          </p:txBody>
        </p:sp>
        <p:sp>
          <p:nvSpPr>
            <p:cNvPr id="44067" name="Freeform 21"/>
            <p:cNvSpPr>
              <a:spLocks/>
            </p:cNvSpPr>
            <p:nvPr/>
          </p:nvSpPr>
          <p:spPr bwMode="auto">
            <a:xfrm>
              <a:off x="1336" y="2201"/>
              <a:ext cx="156" cy="249"/>
            </a:xfrm>
            <a:custGeom>
              <a:avLst/>
              <a:gdLst>
                <a:gd name="T0" fmla="*/ 0 w 606"/>
                <a:gd name="T1" fmla="*/ 0 h 969"/>
                <a:gd name="T2" fmla="*/ 0 w 606"/>
                <a:gd name="T3" fmla="*/ 0 h 969"/>
                <a:gd name="T4" fmla="*/ 0 w 606"/>
                <a:gd name="T5" fmla="*/ 0 h 969"/>
                <a:gd name="T6" fmla="*/ 0 w 606"/>
                <a:gd name="T7" fmla="*/ 0 h 969"/>
                <a:gd name="T8" fmla="*/ 0 w 606"/>
                <a:gd name="T9" fmla="*/ 0 h 969"/>
                <a:gd name="T10" fmla="*/ 0 w 606"/>
                <a:gd name="T11" fmla="*/ 0 h 969"/>
                <a:gd name="T12" fmla="*/ 0 w 606"/>
                <a:gd name="T13" fmla="*/ 0 h 969"/>
                <a:gd name="T14" fmla="*/ 0 w 606"/>
                <a:gd name="T15" fmla="*/ 0 h 969"/>
                <a:gd name="T16" fmla="*/ 0 w 606"/>
                <a:gd name="T17" fmla="*/ 0 h 969"/>
                <a:gd name="T18" fmla="*/ 0 w 606"/>
                <a:gd name="T19" fmla="*/ 0 h 969"/>
                <a:gd name="T20" fmla="*/ 0 w 606"/>
                <a:gd name="T21" fmla="*/ 0 h 969"/>
                <a:gd name="T22" fmla="*/ 0 w 606"/>
                <a:gd name="T23" fmla="*/ 0 h 969"/>
                <a:gd name="T24" fmla="*/ 0 w 606"/>
                <a:gd name="T25" fmla="*/ 0 h 969"/>
                <a:gd name="T26" fmla="*/ 0 w 606"/>
                <a:gd name="T27" fmla="*/ 0 h 969"/>
                <a:gd name="T28" fmla="*/ 0 w 606"/>
                <a:gd name="T29" fmla="*/ 0 h 969"/>
                <a:gd name="T30" fmla="*/ 0 w 606"/>
                <a:gd name="T31" fmla="*/ 0 h 969"/>
                <a:gd name="T32" fmla="*/ 0 w 606"/>
                <a:gd name="T33" fmla="*/ 0 h 969"/>
                <a:gd name="T34" fmla="*/ 0 w 606"/>
                <a:gd name="T35" fmla="*/ 0 h 969"/>
                <a:gd name="T36" fmla="*/ 0 w 606"/>
                <a:gd name="T37" fmla="*/ 0 h 969"/>
                <a:gd name="T38" fmla="*/ 0 w 606"/>
                <a:gd name="T39" fmla="*/ 0 h 969"/>
                <a:gd name="T40" fmla="*/ 0 w 606"/>
                <a:gd name="T41" fmla="*/ 0 h 969"/>
                <a:gd name="T42" fmla="*/ 0 w 606"/>
                <a:gd name="T43" fmla="*/ 0 h 969"/>
                <a:gd name="T44" fmla="*/ 0 w 606"/>
                <a:gd name="T45" fmla="*/ 0 h 969"/>
                <a:gd name="T46" fmla="*/ 0 w 606"/>
                <a:gd name="T47" fmla="*/ 0 h 969"/>
                <a:gd name="T48" fmla="*/ 0 w 606"/>
                <a:gd name="T49" fmla="*/ 0 h 969"/>
                <a:gd name="T50" fmla="*/ 0 w 606"/>
                <a:gd name="T51" fmla="*/ 0 h 969"/>
                <a:gd name="T52" fmla="*/ 0 w 606"/>
                <a:gd name="T53" fmla="*/ 0 h 969"/>
                <a:gd name="T54" fmla="*/ 0 w 606"/>
                <a:gd name="T55" fmla="*/ 0 h 969"/>
                <a:gd name="T56" fmla="*/ 0 w 606"/>
                <a:gd name="T57" fmla="*/ 0 h 969"/>
                <a:gd name="T58" fmla="*/ 0 w 606"/>
                <a:gd name="T59" fmla="*/ 0 h 969"/>
                <a:gd name="T60" fmla="*/ 0 w 606"/>
                <a:gd name="T61" fmla="*/ 0 h 969"/>
                <a:gd name="T62" fmla="*/ 0 w 606"/>
                <a:gd name="T63" fmla="*/ 0 h 969"/>
                <a:gd name="T64" fmla="*/ 0 w 606"/>
                <a:gd name="T65" fmla="*/ 0 h 969"/>
                <a:gd name="T66" fmla="*/ 0 w 606"/>
                <a:gd name="T67" fmla="*/ 0 h 969"/>
                <a:gd name="T68" fmla="*/ 0 w 606"/>
                <a:gd name="T69" fmla="*/ 0 h 969"/>
                <a:gd name="T70" fmla="*/ 0 w 606"/>
                <a:gd name="T71" fmla="*/ 0 h 969"/>
                <a:gd name="T72" fmla="*/ 0 w 606"/>
                <a:gd name="T73" fmla="*/ 0 h 969"/>
                <a:gd name="T74" fmla="*/ 0 w 606"/>
                <a:gd name="T75" fmla="*/ 0 h 969"/>
                <a:gd name="T76" fmla="*/ 0 w 606"/>
                <a:gd name="T77" fmla="*/ 0 h 969"/>
                <a:gd name="T78" fmla="*/ 0 w 606"/>
                <a:gd name="T79" fmla="*/ 0 h 969"/>
                <a:gd name="T80" fmla="*/ 0 w 606"/>
                <a:gd name="T81" fmla="*/ 0 h 969"/>
                <a:gd name="T82" fmla="*/ 0 w 606"/>
                <a:gd name="T83" fmla="*/ 0 h 969"/>
                <a:gd name="T84" fmla="*/ 0 w 606"/>
                <a:gd name="T85" fmla="*/ 0 h 969"/>
                <a:gd name="T86" fmla="*/ 0 w 606"/>
                <a:gd name="T87" fmla="*/ 0 h 969"/>
                <a:gd name="T88" fmla="*/ 0 w 606"/>
                <a:gd name="T89" fmla="*/ 0 h 969"/>
                <a:gd name="T90" fmla="*/ 0 w 606"/>
                <a:gd name="T91" fmla="*/ 0 h 969"/>
                <a:gd name="T92" fmla="*/ 0 w 606"/>
                <a:gd name="T93" fmla="*/ 0 h 969"/>
                <a:gd name="T94" fmla="*/ 0 w 606"/>
                <a:gd name="T95" fmla="*/ 0 h 969"/>
                <a:gd name="T96" fmla="*/ 0 w 606"/>
                <a:gd name="T97" fmla="*/ 0 h 969"/>
                <a:gd name="T98" fmla="*/ 0 w 606"/>
                <a:gd name="T99" fmla="*/ 0 h 969"/>
                <a:gd name="T100" fmla="*/ 0 w 606"/>
                <a:gd name="T101" fmla="*/ 0 h 969"/>
                <a:gd name="T102" fmla="*/ 0 w 606"/>
                <a:gd name="T103" fmla="*/ 0 h 969"/>
                <a:gd name="T104" fmla="*/ 0 w 606"/>
                <a:gd name="T105" fmla="*/ 0 h 969"/>
                <a:gd name="T106" fmla="*/ 0 w 606"/>
                <a:gd name="T107" fmla="*/ 0 h 969"/>
                <a:gd name="T108" fmla="*/ 0 w 606"/>
                <a:gd name="T109" fmla="*/ 0 h 9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969"/>
                <a:gd name="T167" fmla="*/ 606 w 606"/>
                <a:gd name="T168" fmla="*/ 969 h 9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969">
                  <a:moveTo>
                    <a:pt x="99" y="866"/>
                  </a:moveTo>
                  <a:lnTo>
                    <a:pt x="70" y="825"/>
                  </a:lnTo>
                  <a:lnTo>
                    <a:pt x="30" y="732"/>
                  </a:lnTo>
                  <a:lnTo>
                    <a:pt x="7" y="625"/>
                  </a:lnTo>
                  <a:lnTo>
                    <a:pt x="0" y="509"/>
                  </a:lnTo>
                  <a:lnTo>
                    <a:pt x="13" y="393"/>
                  </a:lnTo>
                  <a:lnTo>
                    <a:pt x="42" y="279"/>
                  </a:lnTo>
                  <a:lnTo>
                    <a:pt x="83" y="180"/>
                  </a:lnTo>
                  <a:lnTo>
                    <a:pt x="141" y="99"/>
                  </a:lnTo>
                  <a:lnTo>
                    <a:pt x="207" y="38"/>
                  </a:lnTo>
                  <a:lnTo>
                    <a:pt x="279" y="5"/>
                  </a:lnTo>
                  <a:lnTo>
                    <a:pt x="352" y="0"/>
                  </a:lnTo>
                  <a:lnTo>
                    <a:pt x="422" y="21"/>
                  </a:lnTo>
                  <a:lnTo>
                    <a:pt x="487" y="70"/>
                  </a:lnTo>
                  <a:lnTo>
                    <a:pt x="540" y="144"/>
                  </a:lnTo>
                  <a:lnTo>
                    <a:pt x="578" y="237"/>
                  </a:lnTo>
                  <a:lnTo>
                    <a:pt x="601" y="344"/>
                  </a:lnTo>
                  <a:lnTo>
                    <a:pt x="606" y="460"/>
                  </a:lnTo>
                  <a:lnTo>
                    <a:pt x="595" y="576"/>
                  </a:lnTo>
                  <a:lnTo>
                    <a:pt x="566" y="688"/>
                  </a:lnTo>
                  <a:lnTo>
                    <a:pt x="523" y="787"/>
                  </a:lnTo>
                  <a:lnTo>
                    <a:pt x="466" y="870"/>
                  </a:lnTo>
                  <a:lnTo>
                    <a:pt x="401" y="929"/>
                  </a:lnTo>
                  <a:lnTo>
                    <a:pt x="329" y="963"/>
                  </a:lnTo>
                  <a:lnTo>
                    <a:pt x="256" y="969"/>
                  </a:lnTo>
                  <a:lnTo>
                    <a:pt x="186" y="946"/>
                  </a:lnTo>
                  <a:lnTo>
                    <a:pt x="123" y="901"/>
                  </a:lnTo>
                  <a:lnTo>
                    <a:pt x="198" y="825"/>
                  </a:lnTo>
                  <a:lnTo>
                    <a:pt x="258" y="849"/>
                  </a:lnTo>
                  <a:lnTo>
                    <a:pt x="314" y="847"/>
                  </a:lnTo>
                  <a:lnTo>
                    <a:pt x="367" y="827"/>
                  </a:lnTo>
                  <a:lnTo>
                    <a:pt x="418" y="785"/>
                  </a:lnTo>
                  <a:lnTo>
                    <a:pt x="462" y="726"/>
                  </a:lnTo>
                  <a:lnTo>
                    <a:pt x="498" y="654"/>
                  </a:lnTo>
                  <a:lnTo>
                    <a:pt x="521" y="570"/>
                  </a:lnTo>
                  <a:lnTo>
                    <a:pt x="532" y="483"/>
                  </a:lnTo>
                  <a:lnTo>
                    <a:pt x="530" y="393"/>
                  </a:lnTo>
                  <a:lnTo>
                    <a:pt x="515" y="311"/>
                  </a:lnTo>
                  <a:lnTo>
                    <a:pt x="487" y="239"/>
                  </a:lnTo>
                  <a:lnTo>
                    <a:pt x="448" y="180"/>
                  </a:lnTo>
                  <a:lnTo>
                    <a:pt x="403" y="140"/>
                  </a:lnTo>
                  <a:lnTo>
                    <a:pt x="350" y="119"/>
                  </a:lnTo>
                  <a:lnTo>
                    <a:pt x="294" y="121"/>
                  </a:lnTo>
                  <a:lnTo>
                    <a:pt x="241" y="142"/>
                  </a:lnTo>
                  <a:lnTo>
                    <a:pt x="190" y="184"/>
                  </a:lnTo>
                  <a:lnTo>
                    <a:pt x="146" y="243"/>
                  </a:lnTo>
                  <a:lnTo>
                    <a:pt x="112" y="315"/>
                  </a:lnTo>
                  <a:lnTo>
                    <a:pt x="87" y="399"/>
                  </a:lnTo>
                  <a:lnTo>
                    <a:pt x="76" y="486"/>
                  </a:lnTo>
                  <a:lnTo>
                    <a:pt x="78" y="576"/>
                  </a:lnTo>
                  <a:lnTo>
                    <a:pt x="93" y="657"/>
                  </a:lnTo>
                  <a:lnTo>
                    <a:pt x="120" y="730"/>
                  </a:lnTo>
                  <a:lnTo>
                    <a:pt x="165" y="796"/>
                  </a:lnTo>
                  <a:lnTo>
                    <a:pt x="99" y="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68" name="Freeform 22"/>
            <p:cNvSpPr>
              <a:spLocks/>
            </p:cNvSpPr>
            <p:nvPr/>
          </p:nvSpPr>
          <p:spPr bwMode="auto">
            <a:xfrm>
              <a:off x="1360" y="2402"/>
              <a:ext cx="33" cy="30"/>
            </a:xfrm>
            <a:custGeom>
              <a:avLst/>
              <a:gdLst>
                <a:gd name="T0" fmla="*/ 0 w 122"/>
                <a:gd name="T1" fmla="*/ 0 h 116"/>
                <a:gd name="T2" fmla="*/ 0 w 122"/>
                <a:gd name="T3" fmla="*/ 0 h 116"/>
                <a:gd name="T4" fmla="*/ 0 w 122"/>
                <a:gd name="T5" fmla="*/ 0 h 116"/>
                <a:gd name="T6" fmla="*/ 0 w 122"/>
                <a:gd name="T7" fmla="*/ 0 h 116"/>
                <a:gd name="T8" fmla="*/ 0 w 122"/>
                <a:gd name="T9" fmla="*/ 0 h 116"/>
                <a:gd name="T10" fmla="*/ 0 w 122"/>
                <a:gd name="T11" fmla="*/ 0 h 116"/>
                <a:gd name="T12" fmla="*/ 0 60000 65536"/>
                <a:gd name="T13" fmla="*/ 0 60000 65536"/>
                <a:gd name="T14" fmla="*/ 0 60000 65536"/>
                <a:gd name="T15" fmla="*/ 0 60000 65536"/>
                <a:gd name="T16" fmla="*/ 0 60000 65536"/>
                <a:gd name="T17" fmla="*/ 0 60000 65536"/>
                <a:gd name="T18" fmla="*/ 0 w 122"/>
                <a:gd name="T19" fmla="*/ 0 h 116"/>
                <a:gd name="T20" fmla="*/ 122 w 122"/>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22" h="116">
                  <a:moveTo>
                    <a:pt x="122" y="53"/>
                  </a:moveTo>
                  <a:lnTo>
                    <a:pt x="55" y="0"/>
                  </a:lnTo>
                  <a:lnTo>
                    <a:pt x="0" y="80"/>
                  </a:lnTo>
                  <a:lnTo>
                    <a:pt x="30" y="116"/>
                  </a:lnTo>
                  <a:lnTo>
                    <a:pt x="12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035" name="Rectangle 23"/>
          <p:cNvSpPr>
            <a:spLocks noGrp="1" noChangeArrowheads="1"/>
          </p:cNvSpPr>
          <p:nvPr>
            <p:ph type="title"/>
          </p:nvPr>
        </p:nvSpPr>
        <p:spPr/>
        <p:txBody>
          <a:bodyPr/>
          <a:lstStyle/>
          <a:p>
            <a:pPr eaLnBrk="1" hangingPunct="1"/>
            <a:r>
              <a:rPr lang="en-US" smtClean="0"/>
              <a:t>Entity role constraints in the UI (3)</a:t>
            </a:r>
          </a:p>
        </p:txBody>
      </p:sp>
      <p:sp>
        <p:nvSpPr>
          <p:cNvPr id="44036" name="Rectangle 24"/>
          <p:cNvSpPr>
            <a:spLocks noGrp="1" noChangeArrowheads="1"/>
          </p:cNvSpPr>
          <p:nvPr>
            <p:ph idx="1"/>
          </p:nvPr>
        </p:nvSpPr>
        <p:spPr>
          <a:xfrm>
            <a:off x="598488" y="2273300"/>
            <a:ext cx="8097837" cy="1128713"/>
          </a:xfrm>
        </p:spPr>
        <p:txBody>
          <a:bodyPr/>
          <a:lstStyle/>
          <a:p>
            <a:r>
              <a:rPr lang="en-US" smtClean="0"/>
              <a:t>If role is limited to at most one contact and existing contact has role, then error message displays when user attempts to give role to additional contact</a:t>
            </a:r>
          </a:p>
        </p:txBody>
      </p:sp>
      <p:sp>
        <p:nvSpPr>
          <p:cNvPr id="44038" name="Text Box 26"/>
          <p:cNvSpPr txBox="1">
            <a:spLocks noChangeArrowheads="1"/>
          </p:cNvSpPr>
          <p:nvPr/>
        </p:nvSpPr>
        <p:spPr bwMode="auto">
          <a:xfrm>
            <a:off x="1912938" y="1352550"/>
            <a:ext cx="1025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r" eaLnBrk="1" hangingPunct="1"/>
            <a:r>
              <a:rPr lang="en-US" sz="1800">
                <a:solidFill>
                  <a:schemeClr val="bg1"/>
                </a:solidFill>
              </a:rPr>
              <a:t>driver</a:t>
            </a:r>
          </a:p>
        </p:txBody>
      </p:sp>
      <p:sp>
        <p:nvSpPr>
          <p:cNvPr id="44039" name="Rectangle 27"/>
          <p:cNvSpPr>
            <a:spLocks noChangeArrowheads="1"/>
          </p:cNvSpPr>
          <p:nvPr/>
        </p:nvSpPr>
        <p:spPr bwMode="auto">
          <a:xfrm>
            <a:off x="1941513" y="1039813"/>
            <a:ext cx="5002212" cy="900112"/>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4040" name="Text Box 28"/>
          <p:cNvSpPr txBox="1">
            <a:spLocks noChangeArrowheads="1"/>
          </p:cNvSpPr>
          <p:nvPr/>
        </p:nvSpPr>
        <p:spPr bwMode="auto">
          <a:xfrm>
            <a:off x="5033963" y="1185863"/>
            <a:ext cx="18049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solidFill>
                  <a:schemeClr val="bg1"/>
                </a:solidFill>
              </a:rPr>
              <a:t>vehicle incident</a:t>
            </a:r>
            <a:br>
              <a:rPr lang="en-US" sz="1800">
                <a:solidFill>
                  <a:schemeClr val="bg1"/>
                </a:solidFill>
              </a:rPr>
            </a:br>
            <a:r>
              <a:rPr lang="en-US" sz="1800">
                <a:solidFill>
                  <a:schemeClr val="bg1"/>
                </a:solidFill>
              </a:rPr>
              <a:t>(up to 1)</a:t>
            </a:r>
          </a:p>
        </p:txBody>
      </p:sp>
      <p:grpSp>
        <p:nvGrpSpPr>
          <p:cNvPr id="44041" name="Group 29"/>
          <p:cNvGrpSpPr>
            <a:grpSpLocks/>
          </p:cNvGrpSpPr>
          <p:nvPr/>
        </p:nvGrpSpPr>
        <p:grpSpPr bwMode="auto">
          <a:xfrm>
            <a:off x="3049588" y="1152525"/>
            <a:ext cx="820737" cy="749300"/>
            <a:chOff x="1929" y="2960"/>
            <a:chExt cx="728" cy="665"/>
          </a:xfrm>
        </p:grpSpPr>
        <p:sp>
          <p:nvSpPr>
            <p:cNvPr id="44043" name="AutoShape 30"/>
            <p:cNvSpPr>
              <a:spLocks noChangeArrowheads="1"/>
            </p:cNvSpPr>
            <p:nvPr/>
          </p:nvSpPr>
          <p:spPr bwMode="auto">
            <a:xfrm>
              <a:off x="1929" y="2960"/>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grpSp>
          <p:nvGrpSpPr>
            <p:cNvPr id="44044" name="Group 31"/>
            <p:cNvGrpSpPr>
              <a:grpSpLocks/>
            </p:cNvGrpSpPr>
            <p:nvPr/>
          </p:nvGrpSpPr>
          <p:grpSpPr bwMode="auto">
            <a:xfrm>
              <a:off x="2328" y="3296"/>
              <a:ext cx="329" cy="329"/>
              <a:chOff x="2806" y="3358"/>
              <a:chExt cx="329" cy="329"/>
            </a:xfrm>
          </p:grpSpPr>
          <p:sp>
            <p:nvSpPr>
              <p:cNvPr id="44045" name="Oval 32"/>
              <p:cNvSpPr>
                <a:spLocks noChangeArrowheads="1"/>
              </p:cNvSpPr>
              <p:nvPr/>
            </p:nvSpPr>
            <p:spPr bwMode="auto">
              <a:xfrm>
                <a:off x="2806" y="3358"/>
                <a:ext cx="329" cy="329"/>
              </a:xfrm>
              <a:prstGeom prst="ellipse">
                <a:avLst/>
              </a:prstGeom>
              <a:solidFill>
                <a:srgbClr val="D39E54"/>
              </a:solidFill>
              <a:ln w="28575" algn="ctr">
                <a:solidFill>
                  <a:schemeClr val="bg1"/>
                </a:solidFill>
                <a:round/>
                <a:headEnd/>
                <a:tailEnd/>
              </a:ln>
            </p:spPr>
            <p:txBody>
              <a:bodyPr wrap="none" lIns="0" tIns="0" rIns="0" bIns="0" anchor="ctr">
                <a:spAutoFit/>
              </a:bodyPr>
              <a:lstStyle/>
              <a:p>
                <a:endParaRPr lang="en-US"/>
              </a:p>
            </p:txBody>
          </p:sp>
          <p:sp>
            <p:nvSpPr>
              <p:cNvPr id="44046" name="Freeform 33"/>
              <p:cNvSpPr>
                <a:spLocks/>
              </p:cNvSpPr>
              <p:nvPr/>
            </p:nvSpPr>
            <p:spPr bwMode="auto">
              <a:xfrm>
                <a:off x="2999" y="3399"/>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44047" name="Freeform 34"/>
              <p:cNvSpPr>
                <a:spLocks/>
              </p:cNvSpPr>
              <p:nvPr/>
            </p:nvSpPr>
            <p:spPr bwMode="auto">
              <a:xfrm flipH="1">
                <a:off x="2843" y="3395"/>
                <a:ext cx="99" cy="166"/>
              </a:xfrm>
              <a:custGeom>
                <a:avLst/>
                <a:gdLst>
                  <a:gd name="T0" fmla="*/ 0 w 99"/>
                  <a:gd name="T1" fmla="*/ 81 h 166"/>
                  <a:gd name="T2" fmla="*/ 0 w 99"/>
                  <a:gd name="T3" fmla="*/ 0 h 166"/>
                  <a:gd name="T4" fmla="*/ 27 w 99"/>
                  <a:gd name="T5" fmla="*/ 7 h 166"/>
                  <a:gd name="T6" fmla="*/ 59 w 99"/>
                  <a:gd name="T7" fmla="*/ 30 h 166"/>
                  <a:gd name="T8" fmla="*/ 83 w 99"/>
                  <a:gd name="T9" fmla="*/ 61 h 166"/>
                  <a:gd name="T10" fmla="*/ 99 w 99"/>
                  <a:gd name="T11" fmla="*/ 99 h 166"/>
                  <a:gd name="T12" fmla="*/ 99 w 99"/>
                  <a:gd name="T13" fmla="*/ 138 h 166"/>
                  <a:gd name="T14" fmla="*/ 93 w 99"/>
                  <a:gd name="T15" fmla="*/ 166 h 166"/>
                  <a:gd name="T16" fmla="*/ 36 w 99"/>
                  <a:gd name="T17" fmla="*/ 138 h 166"/>
                  <a:gd name="T18" fmla="*/ 36 w 99"/>
                  <a:gd name="T19" fmla="*/ 123 h 166"/>
                  <a:gd name="T20" fmla="*/ 27 w 99"/>
                  <a:gd name="T21" fmla="*/ 102 h 166"/>
                  <a:gd name="T22" fmla="*/ 17 w 99"/>
                  <a:gd name="T23" fmla="*/ 90 h 166"/>
                  <a:gd name="T24" fmla="*/ 0 w 99"/>
                  <a:gd name="T25" fmla="*/ 8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66"/>
                  <a:gd name="T41" fmla="*/ 99 w 99"/>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66">
                    <a:moveTo>
                      <a:pt x="0" y="81"/>
                    </a:moveTo>
                    <a:lnTo>
                      <a:pt x="0" y="0"/>
                    </a:lnTo>
                    <a:lnTo>
                      <a:pt x="27" y="7"/>
                    </a:lnTo>
                    <a:lnTo>
                      <a:pt x="59" y="30"/>
                    </a:lnTo>
                    <a:lnTo>
                      <a:pt x="83" y="61"/>
                    </a:lnTo>
                    <a:lnTo>
                      <a:pt x="99" y="99"/>
                    </a:lnTo>
                    <a:lnTo>
                      <a:pt x="99" y="138"/>
                    </a:lnTo>
                    <a:lnTo>
                      <a:pt x="93" y="166"/>
                    </a:lnTo>
                    <a:lnTo>
                      <a:pt x="36" y="138"/>
                    </a:lnTo>
                    <a:lnTo>
                      <a:pt x="36" y="123"/>
                    </a:lnTo>
                    <a:lnTo>
                      <a:pt x="27" y="102"/>
                    </a:lnTo>
                    <a:lnTo>
                      <a:pt x="17" y="90"/>
                    </a:lnTo>
                    <a:lnTo>
                      <a:pt x="0" y="81"/>
                    </a:lnTo>
                    <a:close/>
                  </a:path>
                </a:pathLst>
              </a:custGeom>
              <a:solidFill>
                <a:srgbClr val="FFCC99"/>
              </a:solidFill>
              <a:ln w="12700">
                <a:solidFill>
                  <a:schemeClr val="bg1"/>
                </a:solidFill>
                <a:round/>
                <a:headEnd/>
                <a:tailEnd/>
              </a:ln>
            </p:spPr>
            <p:txBody>
              <a:bodyPr wrap="none" lIns="0" tIns="0" rIns="0" bIns="0" anchor="ctr">
                <a:spAutoFit/>
              </a:bodyPr>
              <a:lstStyle/>
              <a:p>
                <a:endParaRPr lang="en-US"/>
              </a:p>
            </p:txBody>
          </p:sp>
          <p:sp>
            <p:nvSpPr>
              <p:cNvPr id="44048" name="Freeform 35"/>
              <p:cNvSpPr>
                <a:spLocks/>
              </p:cNvSpPr>
              <p:nvPr/>
            </p:nvSpPr>
            <p:spPr bwMode="auto">
              <a:xfrm>
                <a:off x="2879" y="3575"/>
                <a:ext cx="177" cy="72"/>
              </a:xfrm>
              <a:custGeom>
                <a:avLst/>
                <a:gdLst>
                  <a:gd name="T0" fmla="*/ 128 w 177"/>
                  <a:gd name="T1" fmla="*/ 5 h 68"/>
                  <a:gd name="T2" fmla="*/ 177 w 177"/>
                  <a:gd name="T3" fmla="*/ 56 h 68"/>
                  <a:gd name="T4" fmla="*/ 159 w 177"/>
                  <a:gd name="T5" fmla="*/ 85 h 68"/>
                  <a:gd name="T6" fmla="*/ 137 w 177"/>
                  <a:gd name="T7" fmla="*/ 104 h 68"/>
                  <a:gd name="T8" fmla="*/ 105 w 177"/>
                  <a:gd name="T9" fmla="*/ 120 h 68"/>
                  <a:gd name="T10" fmla="*/ 60 w 177"/>
                  <a:gd name="T11" fmla="*/ 110 h 68"/>
                  <a:gd name="T12" fmla="*/ 26 w 177"/>
                  <a:gd name="T13" fmla="*/ 95 h 68"/>
                  <a:gd name="T14" fmla="*/ 0 w 177"/>
                  <a:gd name="T15" fmla="*/ 61 h 68"/>
                  <a:gd name="T16" fmla="*/ 53 w 177"/>
                  <a:gd name="T17" fmla="*/ 0 h 68"/>
                  <a:gd name="T18" fmla="*/ 66 w 177"/>
                  <a:gd name="T19" fmla="*/ 7 h 68"/>
                  <a:gd name="T20" fmla="*/ 86 w 177"/>
                  <a:gd name="T21" fmla="*/ 21 h 68"/>
                  <a:gd name="T22" fmla="*/ 105 w 177"/>
                  <a:gd name="T23" fmla="*/ 21 h 68"/>
                  <a:gd name="T24" fmla="*/ 128 w 177"/>
                  <a:gd name="T25" fmla="*/ 5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68"/>
                  <a:gd name="T41" fmla="*/ 177 w 177"/>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68">
                    <a:moveTo>
                      <a:pt x="128" y="5"/>
                    </a:moveTo>
                    <a:lnTo>
                      <a:pt x="177" y="32"/>
                    </a:lnTo>
                    <a:lnTo>
                      <a:pt x="159" y="48"/>
                    </a:lnTo>
                    <a:lnTo>
                      <a:pt x="137" y="59"/>
                    </a:lnTo>
                    <a:lnTo>
                      <a:pt x="105" y="68"/>
                    </a:lnTo>
                    <a:lnTo>
                      <a:pt x="60" y="62"/>
                    </a:lnTo>
                    <a:lnTo>
                      <a:pt x="26" y="54"/>
                    </a:lnTo>
                    <a:lnTo>
                      <a:pt x="0" y="35"/>
                    </a:lnTo>
                    <a:lnTo>
                      <a:pt x="53" y="0"/>
                    </a:lnTo>
                    <a:lnTo>
                      <a:pt x="66" y="7"/>
                    </a:lnTo>
                    <a:lnTo>
                      <a:pt x="86" y="11"/>
                    </a:lnTo>
                    <a:lnTo>
                      <a:pt x="105" y="11"/>
                    </a:lnTo>
                    <a:lnTo>
                      <a:pt x="128" y="5"/>
                    </a:lnTo>
                    <a:close/>
                  </a:path>
                </a:pathLst>
              </a:custGeom>
              <a:solidFill>
                <a:schemeClr val="tx1"/>
              </a:solidFill>
              <a:ln w="12700">
                <a:solidFill>
                  <a:schemeClr val="bg1"/>
                </a:solidFill>
                <a:round/>
                <a:headEnd/>
                <a:tailEnd/>
              </a:ln>
            </p:spPr>
            <p:txBody>
              <a:bodyPr lIns="0" tIns="0" rIns="0" bIns="0" anchor="ctr">
                <a:spAutoFit/>
              </a:bodyPr>
              <a:lstStyle/>
              <a:p>
                <a:endParaRPr lang="en-US"/>
              </a:p>
            </p:txBody>
          </p:sp>
        </p:grpSp>
      </p:grpSp>
      <p:sp>
        <p:nvSpPr>
          <p:cNvPr id="44042" name="AutoShape 36"/>
          <p:cNvSpPr>
            <a:spLocks noChangeArrowheads="1"/>
          </p:cNvSpPr>
          <p:nvPr/>
        </p:nvSpPr>
        <p:spPr bwMode="auto">
          <a:xfrm>
            <a:off x="3687763" y="1343025"/>
            <a:ext cx="442912" cy="346075"/>
          </a:xfrm>
          <a:prstGeom prst="rightArrow">
            <a:avLst>
              <a:gd name="adj1" fmla="val 50000"/>
              <a:gd name="adj2" fmla="val 31995"/>
            </a:avLst>
          </a:prstGeom>
          <a:solidFill>
            <a:srgbClr val="008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0" tIns="0" rIns="0" bIns="0" anchor="ctr">
            <a:spAutoFit/>
          </a:bodyPr>
          <a:lstStyle/>
          <a:p>
            <a:endParaRPr lang="en-US"/>
          </a:p>
        </p:txBody>
      </p:sp>
      <p:sp>
        <p:nvSpPr>
          <p:cNvPr id="38" name="AutoShape 12"/>
          <p:cNvSpPr>
            <a:spLocks noChangeArrowheads="1"/>
          </p:cNvSpPr>
          <p:nvPr/>
        </p:nvSpPr>
        <p:spPr bwMode="auto">
          <a:xfrm>
            <a:off x="3819814" y="5760043"/>
            <a:ext cx="1635055" cy="357464"/>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Entities that can be role owners</a:t>
            </a:r>
          </a:p>
        </p:txBody>
      </p:sp>
      <p:sp>
        <p:nvSpPr>
          <p:cNvPr id="45059" name="Content Placeholder 2"/>
          <p:cNvSpPr>
            <a:spLocks noGrp="1"/>
          </p:cNvSpPr>
          <p:nvPr>
            <p:ph idx="1"/>
          </p:nvPr>
        </p:nvSpPr>
        <p:spPr>
          <a:xfrm>
            <a:off x="519113" y="914400"/>
            <a:ext cx="8318500" cy="1166813"/>
          </a:xfrm>
        </p:spPr>
        <p:txBody>
          <a:bodyPr/>
          <a:lstStyle/>
          <a:p>
            <a:r>
              <a:rPr lang="en-US" dirty="0" smtClean="0"/>
              <a:t>List is self-documented in entityroleconstraints.xml file</a:t>
            </a:r>
          </a:p>
          <a:p>
            <a:r>
              <a:rPr lang="en-US" dirty="0" smtClean="0"/>
              <a:t>List is not extendable</a:t>
            </a:r>
          </a:p>
          <a:p>
            <a:pPr>
              <a:buFont typeface="Arial" pitchFamily="34" charset="0"/>
              <a:buNone/>
            </a:pPr>
            <a:endParaRPr lang="en-US" dirty="0" smtClean="0"/>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15215081"/>
              </p:ext>
            </p:extLst>
          </p:nvPr>
        </p:nvGraphicFramePr>
        <p:xfrm>
          <a:off x="231226" y="2267522"/>
          <a:ext cx="4593021" cy="3336921"/>
        </p:xfrm>
        <a:graphic>
          <a:graphicData uri="http://schemas.openxmlformats.org/drawingml/2006/table">
            <a:tbl>
              <a:tblPr firstRow="1" bandRow="1">
                <a:tableStyleId>{5C22544A-7EE6-4342-B048-85BDC9FD1C3A}</a:tableStyleId>
              </a:tblPr>
              <a:tblGrid>
                <a:gridCol w="2279307">
                  <a:extLst>
                    <a:ext uri="{9D8B030D-6E8A-4147-A177-3AD203B41FA5}">
                      <a16:colId xmlns:a16="http://schemas.microsoft.com/office/drawing/2014/main" val="20000"/>
                    </a:ext>
                  </a:extLst>
                </a:gridCol>
                <a:gridCol w="2313714">
                  <a:extLst>
                    <a:ext uri="{9D8B030D-6E8A-4147-A177-3AD203B41FA5}">
                      <a16:colId xmlns:a16="http://schemas.microsoft.com/office/drawing/2014/main" val="20001"/>
                    </a:ext>
                  </a:extLst>
                </a:gridCol>
              </a:tblGrid>
              <a:tr h="370769">
                <a:tc gridSpan="2">
                  <a:txBody>
                    <a:bodyPr/>
                    <a:lstStyle/>
                    <a:p>
                      <a:r>
                        <a:rPr lang="en-US" sz="1600" dirty="0" smtClean="0"/>
                        <a:t>From</a:t>
                      </a:r>
                      <a:r>
                        <a:rPr lang="en-US" sz="1600" baseline="0" dirty="0" smtClean="0"/>
                        <a:t> entityroleconstraints.xml</a:t>
                      </a:r>
                      <a:endParaRPr lang="en-US" sz="1600" dirty="0"/>
                    </a:p>
                  </a:txBody>
                  <a:tcPr marT="45711" marB="45711"/>
                </a:tc>
                <a:tc hMerge="1">
                  <a:txBody>
                    <a:bodyPr/>
                    <a:lstStyle/>
                    <a:p>
                      <a:endParaRPr lang="en-US" dirty="0"/>
                    </a:p>
                  </a:txBody>
                  <a:tcPr/>
                </a:tc>
                <a:extLst>
                  <a:ext uri="{0D108BD9-81ED-4DB2-BD59-A6C34878D82A}">
                    <a16:rowId xmlns:a16="http://schemas.microsoft.com/office/drawing/2014/main" val="10000"/>
                  </a:ext>
                </a:extLst>
              </a:tr>
              <a:tr h="370769">
                <a:tc>
                  <a:txBody>
                    <a:bodyPr/>
                    <a:lstStyle/>
                    <a:p>
                      <a:r>
                        <a:rPr lang="en-US" sz="1600" dirty="0" smtClean="0"/>
                        <a:t>Claim</a:t>
                      </a:r>
                      <a:endParaRPr lang="en-US" sz="1600" dirty="0"/>
                    </a:p>
                  </a:txBody>
                  <a:tcPr marT="45711" marB="45711"/>
                </a:tc>
                <a:tc>
                  <a:txBody>
                    <a:bodyPr/>
                    <a:lstStyle/>
                    <a:p>
                      <a:r>
                        <a:rPr lang="en-US" sz="1600" dirty="0" smtClean="0"/>
                        <a:t>Matter</a:t>
                      </a:r>
                      <a:endParaRPr lang="en-US" sz="1600" dirty="0"/>
                    </a:p>
                  </a:txBody>
                  <a:tcPr marT="45711" marB="45711"/>
                </a:tc>
                <a:extLst>
                  <a:ext uri="{0D108BD9-81ED-4DB2-BD59-A6C34878D82A}">
                    <a16:rowId xmlns:a16="http://schemas.microsoft.com/office/drawing/2014/main" val="10001"/>
                  </a:ext>
                </a:extLst>
              </a:tr>
              <a:tr h="370769">
                <a:tc>
                  <a:txBody>
                    <a:bodyPr/>
                    <a:lstStyle/>
                    <a:p>
                      <a:r>
                        <a:rPr lang="en-US" sz="1600" dirty="0" smtClean="0"/>
                        <a:t>Evaluation</a:t>
                      </a:r>
                      <a:endParaRPr lang="en-US" sz="1600" dirty="0"/>
                    </a:p>
                  </a:txBody>
                  <a:tcPr marT="45711" marB="45711"/>
                </a:tc>
                <a:tc>
                  <a:txBody>
                    <a:bodyPr/>
                    <a:lstStyle/>
                    <a:p>
                      <a:r>
                        <a:rPr lang="en-US" sz="1600" dirty="0" err="1" smtClean="0"/>
                        <a:t>MobilePropertyIncident</a:t>
                      </a:r>
                      <a:endParaRPr lang="en-US" sz="1600" dirty="0"/>
                    </a:p>
                  </a:txBody>
                  <a:tcPr marT="45711" marB="45711"/>
                </a:tc>
                <a:extLst>
                  <a:ext uri="{0D108BD9-81ED-4DB2-BD59-A6C34878D82A}">
                    <a16:rowId xmlns:a16="http://schemas.microsoft.com/office/drawing/2014/main" val="10002"/>
                  </a:ext>
                </a:extLst>
              </a:tr>
              <a:tr h="370769">
                <a:tc>
                  <a:txBody>
                    <a:bodyPr/>
                    <a:lstStyle/>
                    <a:p>
                      <a:r>
                        <a:rPr lang="en-US" sz="1600" dirty="0" smtClean="0"/>
                        <a:t>Exposure</a:t>
                      </a:r>
                      <a:endParaRPr lang="en-US" sz="1600" dirty="0"/>
                    </a:p>
                  </a:txBody>
                  <a:tcPr marT="45711" marB="45711"/>
                </a:tc>
                <a:tc>
                  <a:txBody>
                    <a:bodyPr/>
                    <a:lstStyle/>
                    <a:p>
                      <a:r>
                        <a:rPr lang="en-US" sz="1600" dirty="0" smtClean="0"/>
                        <a:t>Negotiation</a:t>
                      </a:r>
                      <a:endParaRPr lang="en-US" sz="1600" dirty="0"/>
                    </a:p>
                  </a:txBody>
                  <a:tcPr marT="45711" marB="45711"/>
                </a:tc>
                <a:extLst>
                  <a:ext uri="{0D108BD9-81ED-4DB2-BD59-A6C34878D82A}">
                    <a16:rowId xmlns:a16="http://schemas.microsoft.com/office/drawing/2014/main" val="10003"/>
                  </a:ext>
                </a:extLst>
              </a:tr>
              <a:tr h="370769">
                <a:tc>
                  <a:txBody>
                    <a:bodyPr/>
                    <a:lstStyle/>
                    <a:p>
                      <a:r>
                        <a:rPr lang="en-US" sz="1600" dirty="0" err="1" smtClean="0"/>
                        <a:t>FixedPropertyIncident</a:t>
                      </a:r>
                      <a:endParaRPr lang="en-US" sz="1600" dirty="0"/>
                    </a:p>
                  </a:txBody>
                  <a:tcPr marT="45711" marB="45711"/>
                </a:tc>
                <a:tc>
                  <a:txBody>
                    <a:bodyPr/>
                    <a:lstStyle/>
                    <a:p>
                      <a:r>
                        <a:rPr lang="en-US" sz="1600" dirty="0" smtClean="0"/>
                        <a:t>Policy</a:t>
                      </a:r>
                      <a:endParaRPr lang="en-US" sz="1600" dirty="0"/>
                    </a:p>
                  </a:txBody>
                  <a:tcPr marT="45711" marB="45711"/>
                </a:tc>
                <a:extLst>
                  <a:ext uri="{0D108BD9-81ED-4DB2-BD59-A6C34878D82A}">
                    <a16:rowId xmlns:a16="http://schemas.microsoft.com/office/drawing/2014/main" val="10004"/>
                  </a:ext>
                </a:extLst>
              </a:tr>
              <a:tr h="370769">
                <a:tc>
                  <a:txBody>
                    <a:bodyPr/>
                    <a:lstStyle/>
                    <a:p>
                      <a:r>
                        <a:rPr lang="en-US" sz="1600" dirty="0" err="1" smtClean="0"/>
                        <a:t>DwellingIncident</a:t>
                      </a:r>
                      <a:endParaRPr lang="en-US" sz="1600" dirty="0"/>
                    </a:p>
                  </a:txBody>
                  <a:tcPr marT="45711" marB="45711"/>
                </a:tc>
                <a:tc>
                  <a:txBody>
                    <a:bodyPr/>
                    <a:lstStyle/>
                    <a:p>
                      <a:r>
                        <a:rPr lang="en-US" sz="1600" dirty="0" err="1" smtClean="0"/>
                        <a:t>PropertyIncident</a:t>
                      </a:r>
                      <a:endParaRPr lang="en-US" sz="1600" dirty="0"/>
                    </a:p>
                  </a:txBody>
                  <a:tcPr marT="45711" marB="45711"/>
                </a:tc>
                <a:extLst>
                  <a:ext uri="{0D108BD9-81ED-4DB2-BD59-A6C34878D82A}">
                    <a16:rowId xmlns:a16="http://schemas.microsoft.com/office/drawing/2014/main" val="10005"/>
                  </a:ext>
                </a:extLst>
              </a:tr>
              <a:tr h="370769">
                <a:tc>
                  <a:txBody>
                    <a:bodyPr/>
                    <a:lstStyle/>
                    <a:p>
                      <a:r>
                        <a:rPr lang="en-US" sz="1600" dirty="0" err="1" smtClean="0"/>
                        <a:t>BaggageIncident</a:t>
                      </a:r>
                      <a:endParaRPr lang="en-US" sz="1600" dirty="0"/>
                    </a:p>
                  </a:txBody>
                  <a:tcPr marT="45711" marB="45711"/>
                </a:tc>
                <a:tc>
                  <a:txBody>
                    <a:bodyPr/>
                    <a:lstStyle/>
                    <a:p>
                      <a:r>
                        <a:rPr lang="en-US" sz="1600" dirty="0" err="1" smtClean="0"/>
                        <a:t>VehicleIncident</a:t>
                      </a:r>
                      <a:endParaRPr lang="en-US" sz="1600" dirty="0"/>
                    </a:p>
                  </a:txBody>
                  <a:tcPr marT="45711" marB="45711"/>
                </a:tc>
                <a:extLst>
                  <a:ext uri="{0D108BD9-81ED-4DB2-BD59-A6C34878D82A}">
                    <a16:rowId xmlns:a16="http://schemas.microsoft.com/office/drawing/2014/main" val="10006"/>
                  </a:ext>
                </a:extLst>
              </a:tr>
              <a:tr h="370769">
                <a:tc>
                  <a:txBody>
                    <a:bodyPr/>
                    <a:lstStyle/>
                    <a:p>
                      <a:r>
                        <a:rPr lang="en-US" sz="1600" dirty="0" smtClean="0"/>
                        <a:t>Incident</a:t>
                      </a:r>
                      <a:endParaRPr lang="en-US" sz="1600" dirty="0"/>
                    </a:p>
                  </a:txBody>
                  <a:tcPr marT="45711" marB="45711"/>
                </a:tc>
                <a:tc>
                  <a:txBody>
                    <a:bodyPr/>
                    <a:lstStyle/>
                    <a:p>
                      <a:r>
                        <a:rPr lang="en-US" sz="1600" dirty="0" err="1" smtClean="0"/>
                        <a:t>LivingExpensesIncident</a:t>
                      </a:r>
                      <a:endParaRPr lang="en-US" sz="1600" dirty="0"/>
                    </a:p>
                  </a:txBody>
                  <a:tcPr marT="45711" marB="45711"/>
                </a:tc>
                <a:extLst>
                  <a:ext uri="{0D108BD9-81ED-4DB2-BD59-A6C34878D82A}">
                    <a16:rowId xmlns:a16="http://schemas.microsoft.com/office/drawing/2014/main" val="10007"/>
                  </a:ext>
                </a:extLst>
              </a:tr>
              <a:tr h="370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InjuryIncident</a:t>
                      </a:r>
                      <a:endParaRPr lang="en-US" sz="1600" dirty="0" smtClean="0"/>
                    </a:p>
                  </a:txBody>
                  <a:tcPr marT="45711" marB="45711"/>
                </a:tc>
                <a:tc>
                  <a:txBody>
                    <a:bodyPr/>
                    <a:lstStyle/>
                    <a:p>
                      <a:endParaRPr lang="en-US" sz="1600" dirty="0"/>
                    </a:p>
                  </a:txBody>
                  <a:tcPr marT="45711" marB="45711"/>
                </a:tc>
                <a:extLst>
                  <a:ext uri="{0D108BD9-81ED-4DB2-BD59-A6C34878D82A}">
                    <a16:rowId xmlns:a16="http://schemas.microsoft.com/office/drawing/2014/main" val="10008"/>
                  </a:ext>
                </a:extLst>
              </a:tr>
            </a:tbl>
          </a:graphicData>
        </a:graphic>
      </p:graphicFrame>
      <p:pic>
        <p:nvPicPr>
          <p:cNvPr id="2" name="Picture 1"/>
          <p:cNvPicPr>
            <a:picLocks noChangeAspect="1"/>
          </p:cNvPicPr>
          <p:nvPr/>
        </p:nvPicPr>
        <p:blipFill>
          <a:blip r:embed="rId3"/>
          <a:stretch>
            <a:fillRect/>
          </a:stretch>
        </p:blipFill>
        <p:spPr>
          <a:xfrm>
            <a:off x="4855779" y="2151911"/>
            <a:ext cx="4193628" cy="3961921"/>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3089" y="1032625"/>
            <a:ext cx="6300349" cy="2677527"/>
          </a:xfrm>
          <a:prstGeom prst="rect">
            <a:avLst/>
          </a:prstGeom>
        </p:spPr>
      </p:pic>
      <p:sp>
        <p:nvSpPr>
          <p:cNvPr id="46083" name="Rectangle 3"/>
          <p:cNvSpPr>
            <a:spLocks noGrp="1" noChangeArrowheads="1"/>
          </p:cNvSpPr>
          <p:nvPr>
            <p:ph type="title"/>
          </p:nvPr>
        </p:nvSpPr>
        <p:spPr>
          <a:xfrm>
            <a:off x="495300" y="115888"/>
            <a:ext cx="8318500" cy="742950"/>
          </a:xfrm>
        </p:spPr>
        <p:txBody>
          <a:bodyPr/>
          <a:lstStyle/>
          <a:p>
            <a:pPr eaLnBrk="1" hangingPunct="1"/>
            <a:r>
              <a:rPr lang="en-US" smtClean="0"/>
              <a:t>Entity role constraint configuration</a:t>
            </a:r>
            <a:br>
              <a:rPr lang="en-US" smtClean="0"/>
            </a:br>
            <a:r>
              <a:rPr lang="en-US" smtClean="0"/>
              <a:t>(unrestricted)</a:t>
            </a:r>
          </a:p>
        </p:txBody>
      </p:sp>
      <p:sp>
        <p:nvSpPr>
          <p:cNvPr id="46084" name="Rectangle 4"/>
          <p:cNvSpPr>
            <a:spLocks noGrp="1" noChangeArrowheads="1"/>
          </p:cNvSpPr>
          <p:nvPr>
            <p:ph idx="1"/>
          </p:nvPr>
        </p:nvSpPr>
        <p:spPr>
          <a:xfrm>
            <a:off x="519113" y="3914775"/>
            <a:ext cx="8318500" cy="2474913"/>
          </a:xfrm>
        </p:spPr>
        <p:txBody>
          <a:bodyPr/>
          <a:lstStyle/>
          <a:p>
            <a:r>
              <a:rPr lang="en-US" dirty="0" smtClean="0"/>
              <a:t>Entity role constraint lists type of entity and roles allowed for that entity</a:t>
            </a:r>
          </a:p>
          <a:p>
            <a:pPr lvl="1"/>
            <a:r>
              <a:rPr lang="en-US" dirty="0" err="1" smtClean="0"/>
              <a:t>RoleRef</a:t>
            </a:r>
            <a:r>
              <a:rPr lang="en-US" dirty="0" smtClean="0"/>
              <a:t> (without any child tags) identifies that any number of contacts (including 0) can have role on instance of that entity</a:t>
            </a:r>
          </a:p>
          <a:p>
            <a:pPr lvl="1"/>
            <a:r>
              <a:rPr lang="en-US" dirty="0" smtClean="0"/>
              <a:t>For example, claim can have 0 to many physical therapists, occupational therapists, law enforcement agencies, and insured representatives</a:t>
            </a:r>
          </a:p>
        </p:txBody>
      </p:sp>
      <p:sp>
        <p:nvSpPr>
          <p:cNvPr id="46085" name="AutoShape 5"/>
          <p:cNvSpPr>
            <a:spLocks noChangeArrowheads="1"/>
          </p:cNvSpPr>
          <p:nvPr/>
        </p:nvSpPr>
        <p:spPr bwMode="auto">
          <a:xfrm>
            <a:off x="1839066" y="2119474"/>
            <a:ext cx="5087251" cy="109728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7" name="AutoShape 5"/>
          <p:cNvSpPr>
            <a:spLocks noChangeArrowheads="1"/>
          </p:cNvSpPr>
          <p:nvPr/>
        </p:nvSpPr>
        <p:spPr bwMode="auto">
          <a:xfrm>
            <a:off x="1839066" y="1229992"/>
            <a:ext cx="3500189" cy="27432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43089" y="1032625"/>
            <a:ext cx="6300349" cy="2677527"/>
          </a:xfrm>
          <a:prstGeom prst="rect">
            <a:avLst/>
          </a:prstGeom>
        </p:spPr>
      </p:pic>
      <p:sp>
        <p:nvSpPr>
          <p:cNvPr id="47107" name="Rectangle 3"/>
          <p:cNvSpPr>
            <a:spLocks noGrp="1" noChangeArrowheads="1"/>
          </p:cNvSpPr>
          <p:nvPr>
            <p:ph type="title"/>
          </p:nvPr>
        </p:nvSpPr>
        <p:spPr>
          <a:xfrm>
            <a:off x="495300" y="115888"/>
            <a:ext cx="8318500" cy="742950"/>
          </a:xfrm>
        </p:spPr>
        <p:txBody>
          <a:bodyPr/>
          <a:lstStyle/>
          <a:p>
            <a:pPr eaLnBrk="1" hangingPunct="1"/>
            <a:r>
              <a:rPr lang="en-US" smtClean="0"/>
              <a:t>Entity role constraint configuration</a:t>
            </a:r>
            <a:br>
              <a:rPr lang="en-US" smtClean="0"/>
            </a:br>
            <a:r>
              <a:rPr lang="en-US" smtClean="0"/>
              <a:t>(restricted)</a:t>
            </a:r>
          </a:p>
        </p:txBody>
      </p:sp>
      <p:sp>
        <p:nvSpPr>
          <p:cNvPr id="47108" name="Rectangle 4"/>
          <p:cNvSpPr>
            <a:spLocks noGrp="1" noChangeArrowheads="1"/>
          </p:cNvSpPr>
          <p:nvPr>
            <p:ph idx="1"/>
          </p:nvPr>
        </p:nvSpPr>
        <p:spPr>
          <a:xfrm>
            <a:off x="519113" y="3854683"/>
            <a:ext cx="8318500" cy="2728913"/>
          </a:xfrm>
        </p:spPr>
        <p:txBody>
          <a:bodyPr/>
          <a:lstStyle/>
          <a:p>
            <a:r>
              <a:rPr lang="en-US" dirty="0" smtClean="0"/>
              <a:t>Role constraint modifies "0 to many" default cardinality</a:t>
            </a:r>
          </a:p>
          <a:p>
            <a:r>
              <a:rPr lang="en-US" dirty="0" smtClean="0"/>
              <a:t>Can be set to:</a:t>
            </a:r>
          </a:p>
          <a:p>
            <a:pPr lvl="1"/>
            <a:r>
              <a:rPr lang="en-US" dirty="0" smtClean="0"/>
              <a:t>Exclusive - At most one (0 or 1)</a:t>
            </a:r>
          </a:p>
          <a:p>
            <a:pPr lvl="1"/>
            <a:r>
              <a:rPr lang="en-US" dirty="0" smtClean="0"/>
              <a:t>Required - At least one (1 to many)</a:t>
            </a:r>
          </a:p>
          <a:p>
            <a:pPr lvl="1"/>
            <a:r>
              <a:rPr lang="en-US" dirty="0" smtClean="0"/>
              <a:t>Prohibited - None (0)</a:t>
            </a:r>
          </a:p>
        </p:txBody>
      </p:sp>
      <p:sp>
        <p:nvSpPr>
          <p:cNvPr id="6" name="AutoShape 5"/>
          <p:cNvSpPr>
            <a:spLocks noChangeArrowheads="1"/>
          </p:cNvSpPr>
          <p:nvPr/>
        </p:nvSpPr>
        <p:spPr bwMode="auto">
          <a:xfrm>
            <a:off x="2060027" y="1487753"/>
            <a:ext cx="5223641" cy="64008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Role refs with multiple role constraints</a:t>
            </a:r>
          </a:p>
        </p:txBody>
      </p:sp>
      <p:sp>
        <p:nvSpPr>
          <p:cNvPr id="48131" name="Rectangle 3"/>
          <p:cNvSpPr>
            <a:spLocks noGrp="1" noChangeArrowheads="1"/>
          </p:cNvSpPr>
          <p:nvPr>
            <p:ph idx="1"/>
          </p:nvPr>
        </p:nvSpPr>
        <p:spPr>
          <a:xfrm>
            <a:off x="519113" y="3168650"/>
            <a:ext cx="8318500" cy="3221038"/>
          </a:xfrm>
        </p:spPr>
        <p:txBody>
          <a:bodyPr/>
          <a:lstStyle/>
          <a:p>
            <a:r>
              <a:rPr lang="en-US" smtClean="0"/>
              <a:t>A RoleRef can have multiple role constraints, which typically occurs when combining...</a:t>
            </a:r>
          </a:p>
          <a:p>
            <a:pPr lvl="1"/>
            <a:r>
              <a:rPr lang="en-US" smtClean="0"/>
              <a:t>Exclusive (at most one), and</a:t>
            </a:r>
          </a:p>
          <a:p>
            <a:pPr lvl="1"/>
            <a:r>
              <a:rPr lang="en-US" smtClean="0"/>
              <a:t>Required (at least one)</a:t>
            </a:r>
          </a:p>
          <a:p>
            <a:pPr>
              <a:buFont typeface="Wingdings 3" pitchFamily="18" charset="2"/>
              <a:buNone/>
            </a:pPr>
            <a:r>
              <a:rPr lang="en-US" smtClean="0"/>
              <a:t>	...to require exactly one contact with the role</a:t>
            </a:r>
          </a:p>
        </p:txBody>
      </p:sp>
      <p:pic>
        <p:nvPicPr>
          <p:cNvPr id="2" name="Picture 1"/>
          <p:cNvPicPr>
            <a:picLocks noChangeAspect="1"/>
          </p:cNvPicPr>
          <p:nvPr/>
        </p:nvPicPr>
        <p:blipFill>
          <a:blip r:embed="rId3"/>
          <a:stretch>
            <a:fillRect/>
          </a:stretch>
        </p:blipFill>
        <p:spPr>
          <a:xfrm>
            <a:off x="1522420" y="863600"/>
            <a:ext cx="4048063" cy="439844"/>
          </a:xfrm>
          <a:prstGeom prst="rect">
            <a:avLst/>
          </a:prstGeom>
        </p:spPr>
      </p:pic>
      <p:pic>
        <p:nvPicPr>
          <p:cNvPr id="3" name="Picture 2"/>
          <p:cNvPicPr>
            <a:picLocks noChangeAspect="1"/>
          </p:cNvPicPr>
          <p:nvPr/>
        </p:nvPicPr>
        <p:blipFill>
          <a:blip r:embed="rId4"/>
          <a:stretch>
            <a:fillRect/>
          </a:stretch>
        </p:blipFill>
        <p:spPr>
          <a:xfrm>
            <a:off x="1595991" y="1606550"/>
            <a:ext cx="5813802" cy="1334595"/>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p:txBody>
          <a:bodyPr/>
          <a:lstStyle/>
          <a:p>
            <a:pPr eaLnBrk="1" hangingPunct="1"/>
            <a:r>
              <a:rPr lang="en-US" smtClean="0"/>
              <a:t>Conditional role constraints</a:t>
            </a:r>
          </a:p>
        </p:txBody>
      </p:sp>
      <p:sp>
        <p:nvSpPr>
          <p:cNvPr id="49155" name="Rectangle 4"/>
          <p:cNvSpPr>
            <a:spLocks noGrp="1" noChangeArrowheads="1"/>
          </p:cNvSpPr>
          <p:nvPr>
            <p:ph idx="1"/>
          </p:nvPr>
        </p:nvSpPr>
        <p:spPr>
          <a:xfrm>
            <a:off x="495300" y="4357797"/>
            <a:ext cx="8318500" cy="1254125"/>
          </a:xfrm>
        </p:spPr>
        <p:txBody>
          <a:bodyPr/>
          <a:lstStyle/>
          <a:p>
            <a:r>
              <a:rPr lang="en-US" dirty="0" err="1" smtClean="0"/>
              <a:t>RoleConstraint</a:t>
            </a:r>
            <a:r>
              <a:rPr lang="en-US" dirty="0" smtClean="0"/>
              <a:t> can have </a:t>
            </a:r>
            <a:r>
              <a:rPr lang="en-US" dirty="0" err="1" smtClean="0"/>
              <a:t>AdditionalInfo</a:t>
            </a:r>
            <a:r>
              <a:rPr lang="en-US" dirty="0" smtClean="0"/>
              <a:t> child, which specifies entity field and value</a:t>
            </a:r>
          </a:p>
          <a:p>
            <a:pPr lvl="1"/>
            <a:r>
              <a:rPr lang="en-US" dirty="0" smtClean="0"/>
              <a:t>Constraint applies only when field has that value</a:t>
            </a:r>
          </a:p>
          <a:p>
            <a:pPr lvl="1"/>
            <a:endParaRPr lang="en-US" dirty="0" smtClean="0"/>
          </a:p>
        </p:txBody>
      </p:sp>
      <p:pic>
        <p:nvPicPr>
          <p:cNvPr id="2" name="Picture 1"/>
          <p:cNvPicPr>
            <a:picLocks noChangeAspect="1"/>
          </p:cNvPicPr>
          <p:nvPr/>
        </p:nvPicPr>
        <p:blipFill>
          <a:blip r:embed="rId3"/>
          <a:stretch>
            <a:fillRect/>
          </a:stretch>
        </p:blipFill>
        <p:spPr>
          <a:xfrm>
            <a:off x="1418897" y="1275139"/>
            <a:ext cx="3017520" cy="183835"/>
          </a:xfrm>
          <a:prstGeom prst="rect">
            <a:avLst/>
          </a:prstGeom>
        </p:spPr>
      </p:pic>
      <p:pic>
        <p:nvPicPr>
          <p:cNvPr id="3" name="Picture 2"/>
          <p:cNvPicPr>
            <a:picLocks noChangeAspect="1"/>
          </p:cNvPicPr>
          <p:nvPr/>
        </p:nvPicPr>
        <p:blipFill>
          <a:blip r:embed="rId4"/>
          <a:stretch>
            <a:fillRect/>
          </a:stretch>
        </p:blipFill>
        <p:spPr>
          <a:xfrm>
            <a:off x="1313793" y="1893494"/>
            <a:ext cx="5917324" cy="1883979"/>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561975" y="3700463"/>
            <a:ext cx="1017588" cy="749300"/>
            <a:chOff x="2083" y="1606"/>
            <a:chExt cx="1489" cy="1097"/>
          </a:xfrm>
        </p:grpSpPr>
        <p:sp>
          <p:nvSpPr>
            <p:cNvPr id="50219" name="Rectangle 3"/>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50220" name="Freeform 4"/>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221" name="Freeform 5"/>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222" name="Freeform 6"/>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223" name="Freeform 7"/>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224" name="Rectangle 8"/>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50225" name="Rectangle 9"/>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226" name="AutoShape 10"/>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50227" name="Freeform 11"/>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28" name="Freeform 12"/>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29" name="Rectangle 13"/>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230" name="Rectangle 14"/>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231" name="Rectangle 15"/>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50232" name="Group 16"/>
            <p:cNvGrpSpPr>
              <a:grpSpLocks/>
            </p:cNvGrpSpPr>
            <p:nvPr/>
          </p:nvGrpSpPr>
          <p:grpSpPr bwMode="auto">
            <a:xfrm>
              <a:off x="2221" y="1871"/>
              <a:ext cx="518" cy="782"/>
              <a:chOff x="2400" y="1656"/>
              <a:chExt cx="752" cy="1136"/>
            </a:xfrm>
          </p:grpSpPr>
          <p:sp>
            <p:nvSpPr>
              <p:cNvPr id="50245" name="Freeform 17"/>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50246" name="Freeform 18"/>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7" name="Freeform 19"/>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8" name="Freeform 20"/>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9" name="Freeform 21"/>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50250" name="Line 22"/>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251" name="Line 23"/>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50233" name="Group 24"/>
            <p:cNvGrpSpPr>
              <a:grpSpLocks/>
            </p:cNvGrpSpPr>
            <p:nvPr/>
          </p:nvGrpSpPr>
          <p:grpSpPr bwMode="auto">
            <a:xfrm rot="-6511945">
              <a:off x="2834" y="1842"/>
              <a:ext cx="518" cy="783"/>
              <a:chOff x="2400" y="1656"/>
              <a:chExt cx="752" cy="1136"/>
            </a:xfrm>
          </p:grpSpPr>
          <p:sp>
            <p:nvSpPr>
              <p:cNvPr id="50238" name="Freeform 25"/>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0239" name="Freeform 26"/>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0" name="Freeform 27"/>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1" name="Freeform 2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2" name="Freeform 2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43" name="Line 3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244" name="Line 3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50234" name="Freeform 32"/>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35" name="Freeform 33"/>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36" name="Rectangle 34"/>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237" name="Rectangle 35"/>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50179" name="Rectangle 8"/>
          <p:cNvSpPr>
            <a:spLocks noGrp="1" noChangeArrowheads="1"/>
          </p:cNvSpPr>
          <p:nvPr>
            <p:ph type="title" idx="4294967295"/>
          </p:nvPr>
        </p:nvSpPr>
        <p:spPr/>
        <p:txBody>
          <a:bodyPr/>
          <a:lstStyle/>
          <a:p>
            <a:pPr eaLnBrk="1" hangingPunct="1"/>
            <a:r>
              <a:rPr lang="en-US" smtClean="0"/>
              <a:t>Contact role functions</a:t>
            </a:r>
          </a:p>
        </p:txBody>
      </p:sp>
      <p:sp>
        <p:nvSpPr>
          <p:cNvPr id="50180" name="Rectangle 9"/>
          <p:cNvSpPr>
            <a:spLocks noGrp="1" noChangeArrowheads="1"/>
          </p:cNvSpPr>
          <p:nvPr>
            <p:ph idx="4294967295"/>
          </p:nvPr>
        </p:nvSpPr>
        <p:spPr>
          <a:xfrm>
            <a:off x="701675" y="976313"/>
            <a:ext cx="8442325" cy="2519362"/>
          </a:xfrm>
        </p:spPr>
        <p:txBody>
          <a:bodyPr/>
          <a:lstStyle/>
          <a:p>
            <a:pPr eaLnBrk="1" hangingPunct="1"/>
            <a:r>
              <a:rPr lang="en-US" smtClean="0"/>
              <a:t>For "Related" entities, function created for each role entity can own</a:t>
            </a:r>
          </a:p>
          <a:p>
            <a:pPr eaLnBrk="1" hangingPunct="1"/>
            <a:r>
              <a:rPr lang="en-US" smtClean="0"/>
              <a:t>Appears in data dictionary like a field, but:</a:t>
            </a:r>
          </a:p>
          <a:p>
            <a:pPr lvl="1" eaLnBrk="1" hangingPunct="1"/>
            <a:r>
              <a:rPr lang="en-US" smtClean="0"/>
              <a:t>Always singular (even when many contacts can have the role)</a:t>
            </a:r>
          </a:p>
          <a:p>
            <a:pPr lvl="1" eaLnBrk="1" hangingPunct="1"/>
            <a:r>
              <a:rPr lang="en-US" smtClean="0"/>
              <a:t>Sometimes written with a lowercase initial letter</a:t>
            </a:r>
          </a:p>
          <a:p>
            <a:pPr lvl="1" eaLnBrk="1" hangingPunct="1"/>
            <a:r>
              <a:rPr lang="en-US" smtClean="0"/>
              <a:t>Always a virtual property, not a table column</a:t>
            </a:r>
          </a:p>
        </p:txBody>
      </p:sp>
      <p:grpSp>
        <p:nvGrpSpPr>
          <p:cNvPr id="50181" name="Group 40"/>
          <p:cNvGrpSpPr>
            <a:grpSpLocks/>
          </p:cNvGrpSpPr>
          <p:nvPr/>
        </p:nvGrpSpPr>
        <p:grpSpPr bwMode="auto">
          <a:xfrm>
            <a:off x="590550" y="5084763"/>
            <a:ext cx="1017588" cy="749300"/>
            <a:chOff x="2083" y="1606"/>
            <a:chExt cx="1489" cy="1097"/>
          </a:xfrm>
        </p:grpSpPr>
        <p:sp>
          <p:nvSpPr>
            <p:cNvPr id="50186" name="Rectangle 41"/>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50187" name="Freeform 42"/>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188" name="Freeform 43"/>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189" name="Freeform 44"/>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190" name="Freeform 45"/>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US"/>
            </a:p>
          </p:txBody>
        </p:sp>
        <p:sp>
          <p:nvSpPr>
            <p:cNvPr id="50191" name="Rectangle 46"/>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50192" name="Rectangle 47"/>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193" name="AutoShape 48"/>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50194" name="Freeform 49"/>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195" name="Freeform 50"/>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196" name="Rectangle 51"/>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197" name="Rectangle 52"/>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198" name="Rectangle 53"/>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50199" name="Group 54"/>
            <p:cNvGrpSpPr>
              <a:grpSpLocks/>
            </p:cNvGrpSpPr>
            <p:nvPr/>
          </p:nvGrpSpPr>
          <p:grpSpPr bwMode="auto">
            <a:xfrm>
              <a:off x="2221" y="1871"/>
              <a:ext cx="518" cy="782"/>
              <a:chOff x="2400" y="1656"/>
              <a:chExt cx="752" cy="1136"/>
            </a:xfrm>
          </p:grpSpPr>
          <p:sp>
            <p:nvSpPr>
              <p:cNvPr id="50212" name="Freeform 55"/>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a:solidFill>
                  <a:schemeClr val="bg1"/>
                </a:solidFill>
                <a:round/>
                <a:headEnd/>
                <a:tailEnd/>
              </a:ln>
            </p:spPr>
            <p:txBody>
              <a:bodyPr wrap="none" lIns="0" tIns="0" rIns="0" bIns="0" anchor="ctr">
                <a:spAutoFit/>
              </a:bodyPr>
              <a:lstStyle/>
              <a:p>
                <a:endParaRPr lang="en-US"/>
              </a:p>
            </p:txBody>
          </p:sp>
          <p:sp>
            <p:nvSpPr>
              <p:cNvPr id="50213" name="Freeform 56"/>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14" name="Freeform 57"/>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15" name="Freeform 58"/>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16" name="Freeform 59"/>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lIns="0" tIns="0" rIns="0" bIns="0" anchor="ctr">
                <a:spAutoFit/>
              </a:bodyPr>
              <a:lstStyle/>
              <a:p>
                <a:endParaRPr lang="en-US"/>
              </a:p>
            </p:txBody>
          </p:sp>
          <p:sp>
            <p:nvSpPr>
              <p:cNvPr id="50217" name="Line 60"/>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218" name="Line 61"/>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50200" name="Group 62"/>
            <p:cNvGrpSpPr>
              <a:grpSpLocks/>
            </p:cNvGrpSpPr>
            <p:nvPr/>
          </p:nvGrpSpPr>
          <p:grpSpPr bwMode="auto">
            <a:xfrm rot="-6511945">
              <a:off x="2834" y="1842"/>
              <a:ext cx="518" cy="783"/>
              <a:chOff x="2400" y="1656"/>
              <a:chExt cx="752" cy="1136"/>
            </a:xfrm>
          </p:grpSpPr>
          <p:sp>
            <p:nvSpPr>
              <p:cNvPr id="50205" name="Freeform 63"/>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a:solidFill>
                  <a:schemeClr val="bg1"/>
                </a:solidFill>
                <a:round/>
                <a:headEnd/>
                <a:tailEnd/>
              </a:ln>
            </p:spPr>
            <p:txBody>
              <a:bodyPr wrap="none" lIns="0" tIns="0" rIns="0" bIns="0" anchor="ctr">
                <a:spAutoFit/>
              </a:bodyPr>
              <a:lstStyle/>
              <a:p>
                <a:endParaRPr lang="en-US"/>
              </a:p>
            </p:txBody>
          </p:sp>
          <p:sp>
            <p:nvSpPr>
              <p:cNvPr id="50206" name="Freeform 64"/>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07" name="Freeform 65"/>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08" name="Freeform 66"/>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09" name="Freeform 67"/>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a:solidFill>
                  <a:schemeClr val="bg1"/>
                </a:solidFill>
                <a:round/>
                <a:headEnd/>
                <a:tailEnd/>
              </a:ln>
            </p:spPr>
            <p:txBody>
              <a:bodyPr wrap="none" lIns="0" tIns="0" rIns="0" bIns="0" anchor="ctr">
                <a:spAutoFit/>
              </a:bodyPr>
              <a:lstStyle/>
              <a:p>
                <a:endParaRPr lang="en-US"/>
              </a:p>
            </p:txBody>
          </p:sp>
          <p:sp>
            <p:nvSpPr>
              <p:cNvPr id="50210" name="Line 68"/>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211" name="Line 69"/>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50201" name="Freeform 70"/>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02" name="Freeform 71"/>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a:solidFill>
                <a:schemeClr val="bg1"/>
              </a:solidFill>
              <a:round/>
              <a:headEnd/>
              <a:tailEnd/>
            </a:ln>
          </p:spPr>
          <p:txBody>
            <a:bodyPr wrap="none" lIns="0" tIns="0" rIns="0" bIns="0" anchor="ctr">
              <a:spAutoFit/>
            </a:bodyPr>
            <a:lstStyle/>
            <a:p>
              <a:endParaRPr lang="en-US"/>
            </a:p>
          </p:txBody>
        </p:sp>
        <p:sp>
          <p:nvSpPr>
            <p:cNvPr id="50203" name="Rectangle 72"/>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50204" name="Rectangle 73"/>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50182" name="Text Box 75"/>
          <p:cNvSpPr txBox="1">
            <a:spLocks noChangeArrowheads="1"/>
          </p:cNvSpPr>
          <p:nvPr/>
        </p:nvSpPr>
        <p:spPr bwMode="auto">
          <a:xfrm>
            <a:off x="6834188" y="5311775"/>
            <a:ext cx="209073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a:t>Returns the set of persons with the role "witness" for the claim</a:t>
            </a:r>
          </a:p>
        </p:txBody>
      </p:sp>
      <p:pic>
        <p:nvPicPr>
          <p:cNvPr id="50183" name="Picture 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4197350"/>
            <a:ext cx="7132638" cy="811213"/>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0184" name="Text Box 39"/>
          <p:cNvSpPr txBox="1">
            <a:spLocks noChangeArrowheads="1"/>
          </p:cNvSpPr>
          <p:nvPr/>
        </p:nvSpPr>
        <p:spPr bwMode="auto">
          <a:xfrm>
            <a:off x="7137400" y="3220069"/>
            <a:ext cx="2006600" cy="1098550"/>
          </a:xfrm>
          <a:prstGeom prst="rect">
            <a:avLst/>
          </a:prstGeom>
          <a:solidFill>
            <a:schemeClr val="tx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2000" b="1">
                <a:solidFill>
                  <a:srgbClr val="FF0000"/>
                </a:solidFill>
                <a:latin typeface="Arial" pitchFamily="34" charset="0"/>
              </a:defRPr>
            </a:lvl1pPr>
            <a:lvl2pPr marL="742950" indent="-285750" eaLnBrk="0" hangingPunct="0">
              <a:defRPr sz="2000" b="1">
                <a:solidFill>
                  <a:srgbClr val="FF0000"/>
                </a:solidFill>
                <a:latin typeface="Arial" pitchFamily="34" charset="0"/>
              </a:defRPr>
            </a:lvl2pPr>
            <a:lvl3pPr marL="1143000" indent="-228600" eaLnBrk="0" hangingPunct="0">
              <a:defRPr sz="2000" b="1">
                <a:solidFill>
                  <a:srgbClr val="FF0000"/>
                </a:solidFill>
                <a:latin typeface="Arial" pitchFamily="34" charset="0"/>
              </a:defRPr>
            </a:lvl3pPr>
            <a:lvl4pPr marL="1600200" indent="-228600" eaLnBrk="0" hangingPunct="0">
              <a:defRPr sz="2000" b="1">
                <a:solidFill>
                  <a:srgbClr val="FF0000"/>
                </a:solidFill>
                <a:latin typeface="Arial" pitchFamily="34" charset="0"/>
              </a:defRPr>
            </a:lvl4pPr>
            <a:lvl5pPr marL="2057400" indent="-228600" eaLnBrk="0" hangingPunct="0">
              <a:defRPr sz="2000" b="1">
                <a:solidFill>
                  <a:srgbClr val="FF0000"/>
                </a:solidFill>
                <a:latin typeface="Arial" pitchFamily="34"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pitchFamily="34"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pitchFamily="34"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pitchFamily="34"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pitchFamily="34" charset="0"/>
              </a:defRPr>
            </a:lvl9pPr>
          </a:lstStyle>
          <a:p>
            <a:pPr algn="l" eaLnBrk="1" hangingPunct="1"/>
            <a:r>
              <a:rPr lang="en-US" sz="1800" dirty="0"/>
              <a:t>Returns the contact with the role "reporter" for the claim</a:t>
            </a:r>
          </a:p>
        </p:txBody>
      </p:sp>
      <p:pic>
        <p:nvPicPr>
          <p:cNvPr id="50185"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5580063"/>
            <a:ext cx="5499100" cy="80327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Review: Steps to create a new contact role</a:t>
            </a:r>
          </a:p>
        </p:txBody>
      </p:sp>
      <p:sp>
        <p:nvSpPr>
          <p:cNvPr id="51203" name="Rectangle 3"/>
          <p:cNvSpPr>
            <a:spLocks noGrp="1" noChangeArrowheads="1"/>
          </p:cNvSpPr>
          <p:nvPr>
            <p:ph idx="1"/>
          </p:nvPr>
        </p:nvSpPr>
        <p:spPr/>
        <p:txBody>
          <a:bodyPr/>
          <a:lstStyle/>
          <a:p>
            <a:r>
              <a:rPr lang="en-US" dirty="0" smtClean="0"/>
              <a:t>Edit </a:t>
            </a:r>
            <a:r>
              <a:rPr lang="en-US" dirty="0" err="1" smtClean="0"/>
              <a:t>ContactRole</a:t>
            </a:r>
            <a:r>
              <a:rPr lang="en-US" dirty="0" smtClean="0"/>
              <a:t> typelist with new role</a:t>
            </a:r>
          </a:p>
          <a:p>
            <a:r>
              <a:rPr lang="en-US" dirty="0" smtClean="0"/>
              <a:t>Edit </a:t>
            </a:r>
            <a:r>
              <a:rPr lang="en-US" dirty="0" err="1" smtClean="0"/>
              <a:t>ContactRoleCategory</a:t>
            </a:r>
            <a:r>
              <a:rPr lang="en-US" dirty="0" smtClean="0"/>
              <a:t> typelist</a:t>
            </a:r>
          </a:p>
          <a:p>
            <a:pPr lvl="1"/>
            <a:r>
              <a:rPr lang="en-US" dirty="0" smtClean="0"/>
              <a:t>Only if you want this role filterable in parties involved </a:t>
            </a:r>
            <a:r>
              <a:rPr lang="en-US" dirty="0" err="1" smtClean="0"/>
              <a:t>listview</a:t>
            </a:r>
            <a:r>
              <a:rPr lang="en-US" dirty="0" smtClean="0"/>
              <a:t> entries</a:t>
            </a:r>
          </a:p>
          <a:p>
            <a:r>
              <a:rPr lang="en-US" dirty="0" smtClean="0"/>
              <a:t>Edit </a:t>
            </a:r>
            <a:r>
              <a:rPr lang="en-US" b="1" dirty="0" smtClean="0"/>
              <a:t>entityroleconstraints-config.xml</a:t>
            </a:r>
          </a:p>
          <a:p>
            <a:pPr lvl="1"/>
            <a:r>
              <a:rPr lang="en-US" dirty="0" smtClean="0"/>
              <a:t>Add contact role type constraint to restrict type of contact allowable for this role</a:t>
            </a:r>
          </a:p>
          <a:p>
            <a:pPr lvl="1"/>
            <a:r>
              <a:rPr lang="en-US" dirty="0" smtClean="0"/>
              <a:t>Add entity role constraints to enable role on entities</a:t>
            </a:r>
          </a:p>
          <a:p>
            <a:pPr lvl="2"/>
            <a:r>
              <a:rPr lang="en-US" dirty="0" smtClean="0"/>
              <a:t>Add further constraints to make role exclusive, required, or prohibited</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lstStyle/>
          <a:p>
            <a:pPr eaLnBrk="1" hangingPunct="1"/>
            <a:r>
              <a:rPr lang="en-US" smtClean="0"/>
              <a:t>Lesson objectives review</a:t>
            </a:r>
          </a:p>
        </p:txBody>
      </p:sp>
      <p:sp>
        <p:nvSpPr>
          <p:cNvPr id="52227" name="Rectangle 3"/>
          <p:cNvSpPr>
            <a:spLocks noGrp="1" noChangeArrowheads="1"/>
          </p:cNvSpPr>
          <p:nvPr>
            <p:ph idx="1"/>
          </p:nvPr>
        </p:nvSpPr>
        <p:spPr/>
        <p:txBody>
          <a:bodyPr/>
          <a:lstStyle/>
          <a:p>
            <a:pPr>
              <a:buFont typeface="Wingdings 3" pitchFamily="18" charset="2"/>
              <a:buNone/>
            </a:pPr>
            <a:r>
              <a:rPr lang="en-US" smtClean="0"/>
              <a:t>You should now be able to:</a:t>
            </a:r>
          </a:p>
          <a:p>
            <a:pPr lvl="1" eaLnBrk="1" hangingPunct="1"/>
            <a:r>
              <a:rPr lang="en-US" smtClean="0"/>
              <a:t>Describe the ways in which contacts are categorized</a:t>
            </a:r>
          </a:p>
          <a:p>
            <a:pPr lvl="1" eaLnBrk="1" hangingPunct="1"/>
            <a:r>
              <a:rPr lang="en-US" smtClean="0"/>
              <a:t>Describe and configure contact roles</a:t>
            </a:r>
          </a:p>
          <a:p>
            <a:pPr lvl="1" eaLnBrk="1" hangingPunct="1"/>
            <a:r>
              <a:rPr lang="en-US" smtClean="0"/>
              <a:t>Configure contact role type constraints</a:t>
            </a:r>
          </a:p>
          <a:p>
            <a:pPr lvl="1" eaLnBrk="1" hangingPunct="1"/>
            <a:r>
              <a:rPr lang="en-US" smtClean="0"/>
              <a:t>Configure entity role constraints</a:t>
            </a:r>
          </a:p>
          <a:p>
            <a:pPr lvl="1" eaLnBrk="1" hangingPunct="1"/>
            <a:endParaRPr lang="en-US" smtClean="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a:lstStyle/>
          <a:p>
            <a:pPr eaLnBrk="1" hangingPunct="1"/>
            <a:r>
              <a:rPr lang="en-US" smtClean="0"/>
              <a:t>Review questions</a:t>
            </a:r>
          </a:p>
        </p:txBody>
      </p:sp>
      <p:sp>
        <p:nvSpPr>
          <p:cNvPr id="53251" name="Rectangle 3"/>
          <p:cNvSpPr>
            <a:spLocks noGrp="1" noChangeArrowheads="1"/>
          </p:cNvSpPr>
          <p:nvPr>
            <p:ph idx="1"/>
          </p:nvPr>
        </p:nvSpPr>
        <p:spPr>
          <a:xfrm>
            <a:off x="495300" y="906463"/>
            <a:ext cx="8318500" cy="5483225"/>
          </a:xfrm>
        </p:spPr>
        <p:txBody>
          <a:bodyPr/>
          <a:lstStyle/>
          <a:p>
            <a:pPr marL="457200" indent="-457200" eaLnBrk="1" hangingPunct="1">
              <a:buFont typeface="Webdings" pitchFamily="18" charset="2"/>
              <a:buAutoNum type="arabicPeriod"/>
            </a:pPr>
            <a:r>
              <a:rPr lang="en-US" smtClean="0"/>
              <a:t>What is the ContactRoleCategory typelist used for?</a:t>
            </a:r>
          </a:p>
          <a:p>
            <a:pPr marL="457200" indent="-457200" eaLnBrk="1" hangingPunct="1">
              <a:buFont typeface="Webdings" pitchFamily="18" charset="2"/>
              <a:buAutoNum type="arabicPeriod"/>
            </a:pPr>
            <a:r>
              <a:rPr lang="en-US" smtClean="0"/>
              <a:t>Acme Insurance has requirements around contacts who are inspectors. For each requirement, identify if this could be implemented through a subtype, a contact role type constraint, or an entity role constraint:</a:t>
            </a:r>
          </a:p>
          <a:p>
            <a:pPr marL="909638" lvl="1" indent="-457200" eaLnBrk="1" hangingPunct="1">
              <a:buSzTx/>
              <a:buFont typeface="Webdings" pitchFamily="18" charset="2"/>
              <a:buAutoNum type="alphaLcParenR"/>
            </a:pPr>
            <a:r>
              <a:rPr lang="en-US" smtClean="0"/>
              <a:t>A property incident can have at most one inspector, but it is not required.</a:t>
            </a:r>
          </a:p>
          <a:p>
            <a:pPr marL="909638" lvl="1" indent="-457200" eaLnBrk="1" hangingPunct="1">
              <a:buSzTx/>
              <a:buFont typeface="Webdings" pitchFamily="18" charset="2"/>
              <a:buAutoNum type="alphaLcParenR"/>
            </a:pPr>
            <a:r>
              <a:rPr lang="en-US" smtClean="0"/>
              <a:t>An inspector must have a license, and Acme must know the date the license was issued.</a:t>
            </a:r>
          </a:p>
          <a:p>
            <a:pPr marL="909638" lvl="1" indent="-457200" eaLnBrk="1" hangingPunct="1">
              <a:buSzTx/>
              <a:buFont typeface="Webdings" pitchFamily="18" charset="2"/>
              <a:buAutoNum type="alphaLcParenR"/>
            </a:pPr>
            <a:r>
              <a:rPr lang="en-US" smtClean="0"/>
              <a:t>You cannot assign an inspector to a policy.</a:t>
            </a:r>
          </a:p>
          <a:p>
            <a:pPr marL="909638" lvl="1" indent="-457200" eaLnBrk="1" hangingPunct="1">
              <a:buSzTx/>
              <a:buFont typeface="Webdings" pitchFamily="18" charset="2"/>
              <a:buAutoNum type="alphaLcParenR"/>
            </a:pPr>
            <a:r>
              <a:rPr lang="en-US" smtClean="0"/>
              <a:t>The inspector role cannot be assigned to a contact whose subtype is doctor or lawyer.</a:t>
            </a:r>
          </a:p>
          <a:p>
            <a:pPr marL="457200" indent="-457200" eaLnBrk="1" hangingPunct="1">
              <a:buFont typeface="Webdings" pitchFamily="18" charset="2"/>
              <a:buAutoNum type="arabicPeriod"/>
            </a:pPr>
            <a:r>
              <a:rPr lang="en-US" smtClean="0"/>
              <a:t>The Claim entity has a listing in the data dictionary called "reporter". It is not a data field. What is it?</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95300" y="120650"/>
            <a:ext cx="4260850" cy="1154113"/>
          </a:xfrm>
        </p:spPr>
        <p:txBody>
          <a:bodyPr/>
          <a:lstStyle/>
          <a:p>
            <a:pPr eaLnBrk="1" hangingPunct="1"/>
            <a:r>
              <a:rPr lang="en-US" dirty="0" smtClean="0"/>
              <a:t>The contact type hierarchy</a:t>
            </a:r>
          </a:p>
        </p:txBody>
      </p:sp>
      <p:sp>
        <p:nvSpPr>
          <p:cNvPr id="11267" name="Line 3"/>
          <p:cNvSpPr>
            <a:spLocks noChangeShapeType="1"/>
          </p:cNvSpPr>
          <p:nvPr/>
        </p:nvSpPr>
        <p:spPr bwMode="auto">
          <a:xfrm>
            <a:off x="3040063" y="1249363"/>
            <a:ext cx="5002212"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68" name="Line 4"/>
          <p:cNvSpPr>
            <a:spLocks noChangeShapeType="1"/>
          </p:cNvSpPr>
          <p:nvPr/>
        </p:nvSpPr>
        <p:spPr bwMode="auto">
          <a:xfrm flipV="1">
            <a:off x="5730875" y="1233488"/>
            <a:ext cx="0" cy="48863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69" name="Line 5"/>
          <p:cNvSpPr>
            <a:spLocks noChangeShapeType="1"/>
          </p:cNvSpPr>
          <p:nvPr/>
        </p:nvSpPr>
        <p:spPr bwMode="auto">
          <a:xfrm flipV="1">
            <a:off x="8047038" y="1233488"/>
            <a:ext cx="0" cy="127635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270" name="Line 6"/>
          <p:cNvSpPr>
            <a:spLocks noChangeShapeType="1"/>
          </p:cNvSpPr>
          <p:nvPr/>
        </p:nvSpPr>
        <p:spPr bwMode="auto">
          <a:xfrm flipV="1">
            <a:off x="5719763" y="1076325"/>
            <a:ext cx="0" cy="17303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1271" name="Group 7"/>
          <p:cNvGrpSpPr>
            <a:grpSpLocks/>
          </p:cNvGrpSpPr>
          <p:nvPr/>
        </p:nvGrpSpPr>
        <p:grpSpPr bwMode="auto">
          <a:xfrm>
            <a:off x="4992688" y="2517775"/>
            <a:ext cx="1576387" cy="711200"/>
            <a:chOff x="3541" y="2201"/>
            <a:chExt cx="993" cy="448"/>
          </a:xfrm>
        </p:grpSpPr>
        <p:sp>
          <p:nvSpPr>
            <p:cNvPr id="11381" name="AutoShape 8"/>
            <p:cNvSpPr>
              <a:spLocks noChangeArrowheads="1"/>
            </p:cNvSpPr>
            <p:nvPr/>
          </p:nvSpPr>
          <p:spPr bwMode="auto">
            <a:xfrm>
              <a:off x="3541" y="2201"/>
              <a:ext cx="993" cy="448"/>
            </a:xfrm>
            <a:prstGeom prst="roundRect">
              <a:avLst>
                <a:gd name="adj" fmla="val 16667"/>
              </a:avLst>
            </a:prstGeom>
            <a:solidFill>
              <a:srgbClr val="FFCC99"/>
            </a:solidFill>
            <a:ln w="12700" algn="ctr">
              <a:solidFill>
                <a:schemeClr val="bg1"/>
              </a:solidFill>
              <a:round/>
              <a:headEnd/>
              <a:tailEnd/>
            </a:ln>
          </p:spPr>
          <p:txBody>
            <a:bodyPr lIns="0" tIns="0" rIns="0" bIns="0" anchor="ctr">
              <a:spAutoFit/>
            </a:bodyPr>
            <a:lstStyle/>
            <a:p>
              <a:endParaRPr lang="en-US"/>
            </a:p>
          </p:txBody>
        </p:sp>
        <p:sp>
          <p:nvSpPr>
            <p:cNvPr id="11382" name="Text Box 9"/>
            <p:cNvSpPr txBox="1">
              <a:spLocks noChangeArrowheads="1"/>
            </p:cNvSpPr>
            <p:nvPr/>
          </p:nvSpPr>
          <p:spPr bwMode="auto">
            <a:xfrm>
              <a:off x="3636" y="2233"/>
              <a:ext cx="804" cy="384"/>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Company Vendor</a:t>
              </a:r>
            </a:p>
          </p:txBody>
        </p:sp>
      </p:grpSp>
      <p:grpSp>
        <p:nvGrpSpPr>
          <p:cNvPr id="11272" name="Group 10"/>
          <p:cNvGrpSpPr>
            <a:grpSpLocks/>
          </p:cNvGrpSpPr>
          <p:nvPr/>
        </p:nvGrpSpPr>
        <p:grpSpPr bwMode="auto">
          <a:xfrm>
            <a:off x="7251700" y="2517775"/>
            <a:ext cx="1576388" cy="711200"/>
            <a:chOff x="4614" y="2201"/>
            <a:chExt cx="993" cy="448"/>
          </a:xfrm>
        </p:grpSpPr>
        <p:sp>
          <p:nvSpPr>
            <p:cNvPr id="11379" name="AutoShape 11"/>
            <p:cNvSpPr>
              <a:spLocks noChangeArrowheads="1"/>
            </p:cNvSpPr>
            <p:nvPr/>
          </p:nvSpPr>
          <p:spPr bwMode="auto">
            <a:xfrm>
              <a:off x="4614" y="2201"/>
              <a:ext cx="993" cy="448"/>
            </a:xfrm>
            <a:prstGeom prst="roundRect">
              <a:avLst>
                <a:gd name="adj" fmla="val 16667"/>
              </a:avLst>
            </a:prstGeom>
            <a:solidFill>
              <a:srgbClr val="FFCC99"/>
            </a:solidFill>
            <a:ln w="12700" algn="ctr">
              <a:solidFill>
                <a:schemeClr val="bg1"/>
              </a:solidFill>
              <a:round/>
              <a:headEnd/>
              <a:tailEnd/>
            </a:ln>
          </p:spPr>
          <p:txBody>
            <a:bodyPr lIns="0" tIns="0" rIns="0" bIns="0" anchor="ctr">
              <a:spAutoFit/>
            </a:bodyPr>
            <a:lstStyle/>
            <a:p>
              <a:endParaRPr lang="en-US"/>
            </a:p>
          </p:txBody>
        </p:sp>
        <p:sp>
          <p:nvSpPr>
            <p:cNvPr id="11380" name="Text Box 12"/>
            <p:cNvSpPr txBox="1">
              <a:spLocks noChangeArrowheads="1"/>
            </p:cNvSpPr>
            <p:nvPr/>
          </p:nvSpPr>
          <p:spPr bwMode="auto">
            <a:xfrm>
              <a:off x="4709" y="2233"/>
              <a:ext cx="804" cy="384"/>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Legal</a:t>
              </a:r>
              <a:br>
                <a:rPr lang="en-US" sz="2000" b="1"/>
              </a:br>
              <a:r>
                <a:rPr lang="en-US" sz="2000" b="1"/>
                <a:t>Venue</a:t>
              </a:r>
            </a:p>
          </p:txBody>
        </p:sp>
      </p:grpSp>
      <p:grpSp>
        <p:nvGrpSpPr>
          <p:cNvPr id="11273" name="Group 13"/>
          <p:cNvGrpSpPr>
            <a:grpSpLocks/>
          </p:cNvGrpSpPr>
          <p:nvPr/>
        </p:nvGrpSpPr>
        <p:grpSpPr bwMode="auto">
          <a:xfrm>
            <a:off x="4886325" y="374650"/>
            <a:ext cx="1671638" cy="711200"/>
            <a:chOff x="2524" y="2022"/>
            <a:chExt cx="1053" cy="448"/>
          </a:xfrm>
        </p:grpSpPr>
        <p:sp>
          <p:nvSpPr>
            <p:cNvPr id="11377" name="AutoShape 14"/>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78" name="Text Box 15"/>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dirty="0"/>
                <a:t>Contact</a:t>
              </a:r>
            </a:p>
          </p:txBody>
        </p:sp>
      </p:grpSp>
      <p:grpSp>
        <p:nvGrpSpPr>
          <p:cNvPr id="11274" name="Group 16"/>
          <p:cNvGrpSpPr>
            <a:grpSpLocks/>
          </p:cNvGrpSpPr>
          <p:nvPr/>
        </p:nvGrpSpPr>
        <p:grpSpPr bwMode="auto">
          <a:xfrm>
            <a:off x="4949827" y="1427169"/>
            <a:ext cx="1576389" cy="711200"/>
            <a:chOff x="2024" y="2871"/>
            <a:chExt cx="993" cy="448"/>
          </a:xfrm>
        </p:grpSpPr>
        <p:sp>
          <p:nvSpPr>
            <p:cNvPr id="11375" name="AutoShape 17"/>
            <p:cNvSpPr>
              <a:spLocks noChangeArrowheads="1"/>
            </p:cNvSpPr>
            <p:nvPr/>
          </p:nvSpPr>
          <p:spPr bwMode="auto">
            <a:xfrm>
              <a:off x="2024" y="2871"/>
              <a:ext cx="993" cy="448"/>
            </a:xfrm>
            <a:prstGeom prst="roundRect">
              <a:avLst>
                <a:gd name="adj" fmla="val 16667"/>
              </a:avLst>
            </a:prstGeom>
            <a:solidFill>
              <a:srgbClr val="FF9999"/>
            </a:solidFill>
            <a:ln w="12700" algn="ctr">
              <a:solidFill>
                <a:schemeClr val="bg1"/>
              </a:solidFill>
              <a:round/>
              <a:headEnd/>
              <a:tailEnd/>
            </a:ln>
          </p:spPr>
          <p:txBody>
            <a:bodyPr lIns="0" tIns="0" rIns="0" bIns="0" anchor="ctr">
              <a:spAutoFit/>
            </a:bodyPr>
            <a:lstStyle/>
            <a:p>
              <a:endParaRPr lang="en-US"/>
            </a:p>
          </p:txBody>
        </p:sp>
        <p:sp>
          <p:nvSpPr>
            <p:cNvPr id="11376" name="Text Box 18"/>
            <p:cNvSpPr txBox="1">
              <a:spLocks noChangeArrowheads="1"/>
            </p:cNvSpPr>
            <p:nvPr/>
          </p:nvSpPr>
          <p:spPr bwMode="auto">
            <a:xfrm>
              <a:off x="2119" y="2999"/>
              <a:ext cx="804" cy="192"/>
            </a:xfrm>
            <a:prstGeom prst="rect">
              <a:avLst/>
            </a:prstGeom>
            <a:solidFill>
              <a:srgbClr val="FF99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dirty="0"/>
                <a:t>Company</a:t>
              </a:r>
            </a:p>
          </p:txBody>
        </p:sp>
      </p:grpSp>
      <p:grpSp>
        <p:nvGrpSpPr>
          <p:cNvPr id="11275" name="Group 19"/>
          <p:cNvGrpSpPr>
            <a:grpSpLocks/>
          </p:cNvGrpSpPr>
          <p:nvPr/>
        </p:nvGrpSpPr>
        <p:grpSpPr bwMode="auto">
          <a:xfrm>
            <a:off x="7251700" y="1427163"/>
            <a:ext cx="1576388" cy="711200"/>
            <a:chOff x="2024" y="2871"/>
            <a:chExt cx="993" cy="448"/>
          </a:xfrm>
        </p:grpSpPr>
        <p:sp>
          <p:nvSpPr>
            <p:cNvPr id="11373" name="AutoShape 20"/>
            <p:cNvSpPr>
              <a:spLocks noChangeArrowheads="1"/>
            </p:cNvSpPr>
            <p:nvPr/>
          </p:nvSpPr>
          <p:spPr bwMode="auto">
            <a:xfrm>
              <a:off x="2024" y="2871"/>
              <a:ext cx="993" cy="448"/>
            </a:xfrm>
            <a:prstGeom prst="roundRect">
              <a:avLst>
                <a:gd name="adj" fmla="val 16667"/>
              </a:avLst>
            </a:prstGeom>
            <a:solidFill>
              <a:srgbClr val="FF9999"/>
            </a:solidFill>
            <a:ln w="12700" algn="ctr">
              <a:solidFill>
                <a:schemeClr val="bg1"/>
              </a:solidFill>
              <a:round/>
              <a:headEnd/>
              <a:tailEnd/>
            </a:ln>
          </p:spPr>
          <p:txBody>
            <a:bodyPr lIns="0" tIns="0" rIns="0" bIns="0" anchor="ctr">
              <a:spAutoFit/>
            </a:bodyPr>
            <a:lstStyle/>
            <a:p>
              <a:endParaRPr lang="en-US"/>
            </a:p>
          </p:txBody>
        </p:sp>
        <p:sp>
          <p:nvSpPr>
            <p:cNvPr id="11374" name="Text Box 21"/>
            <p:cNvSpPr txBox="1">
              <a:spLocks noChangeArrowheads="1"/>
            </p:cNvSpPr>
            <p:nvPr/>
          </p:nvSpPr>
          <p:spPr bwMode="auto">
            <a:xfrm>
              <a:off x="2119" y="2999"/>
              <a:ext cx="804" cy="192"/>
            </a:xfrm>
            <a:prstGeom prst="rect">
              <a:avLst/>
            </a:prstGeom>
            <a:solidFill>
              <a:srgbClr val="FF99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dirty="0" smtClean="0"/>
                <a:t>Place</a:t>
              </a:r>
              <a:endParaRPr lang="en-US" sz="2000" b="1" dirty="0"/>
            </a:p>
          </p:txBody>
        </p:sp>
      </p:grpSp>
      <p:sp>
        <p:nvSpPr>
          <p:cNvPr id="11276" name="Line 22"/>
          <p:cNvSpPr>
            <a:spLocks noChangeShapeType="1"/>
          </p:cNvSpPr>
          <p:nvPr/>
        </p:nvSpPr>
        <p:spPr bwMode="auto">
          <a:xfrm>
            <a:off x="5724525" y="3824288"/>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277" name="Line 23"/>
          <p:cNvSpPr>
            <a:spLocks noChangeShapeType="1"/>
          </p:cNvSpPr>
          <p:nvPr/>
        </p:nvSpPr>
        <p:spPr bwMode="auto">
          <a:xfrm>
            <a:off x="5724525" y="4576763"/>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278" name="Line 24"/>
          <p:cNvSpPr>
            <a:spLocks noChangeShapeType="1"/>
          </p:cNvSpPr>
          <p:nvPr/>
        </p:nvSpPr>
        <p:spPr bwMode="auto">
          <a:xfrm>
            <a:off x="5724525" y="5357813"/>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279" name="Line 25"/>
          <p:cNvSpPr>
            <a:spLocks noChangeShapeType="1"/>
          </p:cNvSpPr>
          <p:nvPr/>
        </p:nvSpPr>
        <p:spPr bwMode="auto">
          <a:xfrm>
            <a:off x="5724525" y="6110288"/>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1280" name="Group 26"/>
          <p:cNvGrpSpPr>
            <a:grpSpLocks/>
          </p:cNvGrpSpPr>
          <p:nvPr/>
        </p:nvGrpSpPr>
        <p:grpSpPr bwMode="auto">
          <a:xfrm>
            <a:off x="6048375" y="4232275"/>
            <a:ext cx="1671638" cy="711200"/>
            <a:chOff x="1773" y="3296"/>
            <a:chExt cx="1053" cy="448"/>
          </a:xfrm>
        </p:grpSpPr>
        <p:sp>
          <p:nvSpPr>
            <p:cNvPr id="11371" name="AutoShape 27"/>
            <p:cNvSpPr>
              <a:spLocks noChangeArrowheads="1"/>
            </p:cNvSpPr>
            <p:nvPr/>
          </p:nvSpPr>
          <p:spPr bwMode="auto">
            <a:xfrm>
              <a:off x="1773" y="3296"/>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72" name="Text Box 28"/>
            <p:cNvSpPr txBox="1">
              <a:spLocks noChangeArrowheads="1"/>
            </p:cNvSpPr>
            <p:nvPr/>
          </p:nvSpPr>
          <p:spPr bwMode="auto">
            <a:xfrm>
              <a:off x="1808" y="3327"/>
              <a:ext cx="983" cy="384"/>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Medical Care Org</a:t>
              </a:r>
            </a:p>
          </p:txBody>
        </p:sp>
      </p:grpSp>
      <p:grpSp>
        <p:nvGrpSpPr>
          <p:cNvPr id="11281" name="Group 29"/>
          <p:cNvGrpSpPr>
            <a:grpSpLocks/>
          </p:cNvGrpSpPr>
          <p:nvPr/>
        </p:nvGrpSpPr>
        <p:grpSpPr bwMode="auto">
          <a:xfrm>
            <a:off x="6048375" y="3470275"/>
            <a:ext cx="1671638" cy="711200"/>
            <a:chOff x="2524" y="2022"/>
            <a:chExt cx="1053" cy="448"/>
          </a:xfrm>
        </p:grpSpPr>
        <p:sp>
          <p:nvSpPr>
            <p:cNvPr id="11369" name="AutoShape 30"/>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70" name="Text Box 31"/>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Law Firm</a:t>
              </a:r>
            </a:p>
          </p:txBody>
        </p:sp>
      </p:grpSp>
      <p:grpSp>
        <p:nvGrpSpPr>
          <p:cNvPr id="11282" name="Group 32"/>
          <p:cNvGrpSpPr>
            <a:grpSpLocks/>
          </p:cNvGrpSpPr>
          <p:nvPr/>
        </p:nvGrpSpPr>
        <p:grpSpPr bwMode="auto">
          <a:xfrm>
            <a:off x="6048375" y="4994275"/>
            <a:ext cx="1671638" cy="711200"/>
            <a:chOff x="2524" y="2022"/>
            <a:chExt cx="1053" cy="448"/>
          </a:xfrm>
        </p:grpSpPr>
        <p:sp>
          <p:nvSpPr>
            <p:cNvPr id="11367" name="AutoShape 33"/>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68" name="Text Box 34"/>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Auto Towing</a:t>
              </a:r>
            </a:p>
          </p:txBody>
        </p:sp>
      </p:grpSp>
      <p:grpSp>
        <p:nvGrpSpPr>
          <p:cNvPr id="11283" name="Group 35"/>
          <p:cNvGrpSpPr>
            <a:grpSpLocks/>
          </p:cNvGrpSpPr>
          <p:nvPr/>
        </p:nvGrpSpPr>
        <p:grpSpPr bwMode="auto">
          <a:xfrm>
            <a:off x="6048375" y="5757863"/>
            <a:ext cx="1671638" cy="711200"/>
            <a:chOff x="2524" y="2022"/>
            <a:chExt cx="1053" cy="448"/>
          </a:xfrm>
        </p:grpSpPr>
        <p:sp>
          <p:nvSpPr>
            <p:cNvPr id="11365" name="AutoShape 36"/>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66" name="Text Box 37"/>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Auto Repair</a:t>
              </a:r>
            </a:p>
          </p:txBody>
        </p:sp>
      </p:grpSp>
      <p:sp>
        <p:nvSpPr>
          <p:cNvPr id="11284" name="Line 38"/>
          <p:cNvSpPr>
            <a:spLocks noChangeShapeType="1"/>
          </p:cNvSpPr>
          <p:nvPr/>
        </p:nvSpPr>
        <p:spPr bwMode="auto">
          <a:xfrm>
            <a:off x="3927475" y="2320925"/>
            <a:ext cx="0" cy="6223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85" name="Line 39"/>
          <p:cNvSpPr>
            <a:spLocks noChangeShapeType="1"/>
          </p:cNvSpPr>
          <p:nvPr/>
        </p:nvSpPr>
        <p:spPr bwMode="auto">
          <a:xfrm>
            <a:off x="2173288" y="2320925"/>
            <a:ext cx="1770062"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86" name="Line 40"/>
          <p:cNvSpPr>
            <a:spLocks noChangeShapeType="1"/>
          </p:cNvSpPr>
          <p:nvPr/>
        </p:nvSpPr>
        <p:spPr bwMode="auto">
          <a:xfrm>
            <a:off x="2154238" y="3254375"/>
            <a:ext cx="0" cy="208121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87" name="Line 41"/>
          <p:cNvSpPr>
            <a:spLocks noChangeShapeType="1"/>
          </p:cNvSpPr>
          <p:nvPr/>
        </p:nvSpPr>
        <p:spPr bwMode="auto">
          <a:xfrm>
            <a:off x="2157413" y="5348288"/>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288" name="Line 42"/>
          <p:cNvSpPr>
            <a:spLocks noChangeShapeType="1"/>
          </p:cNvSpPr>
          <p:nvPr/>
        </p:nvSpPr>
        <p:spPr bwMode="auto">
          <a:xfrm flipV="1">
            <a:off x="2173288" y="2305050"/>
            <a:ext cx="0" cy="2206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89" name="Line 43"/>
          <p:cNvSpPr>
            <a:spLocks noChangeShapeType="1"/>
          </p:cNvSpPr>
          <p:nvPr/>
        </p:nvSpPr>
        <p:spPr bwMode="auto">
          <a:xfrm flipV="1">
            <a:off x="3049588" y="1233488"/>
            <a:ext cx="0" cy="1081087"/>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90" name="Line 44"/>
          <p:cNvSpPr>
            <a:spLocks noChangeShapeType="1"/>
          </p:cNvSpPr>
          <p:nvPr/>
        </p:nvSpPr>
        <p:spPr bwMode="auto">
          <a:xfrm>
            <a:off x="2157413" y="4240213"/>
            <a:ext cx="3778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1291" name="Group 45"/>
          <p:cNvGrpSpPr>
            <a:grpSpLocks/>
          </p:cNvGrpSpPr>
          <p:nvPr/>
        </p:nvGrpSpPr>
        <p:grpSpPr bwMode="auto">
          <a:xfrm>
            <a:off x="1401763" y="2517775"/>
            <a:ext cx="1576387" cy="711200"/>
            <a:chOff x="249" y="2201"/>
            <a:chExt cx="993" cy="448"/>
          </a:xfrm>
        </p:grpSpPr>
        <p:sp>
          <p:nvSpPr>
            <p:cNvPr id="11363" name="AutoShape 46"/>
            <p:cNvSpPr>
              <a:spLocks noChangeArrowheads="1"/>
            </p:cNvSpPr>
            <p:nvPr/>
          </p:nvSpPr>
          <p:spPr bwMode="auto">
            <a:xfrm>
              <a:off x="249" y="2201"/>
              <a:ext cx="993" cy="448"/>
            </a:xfrm>
            <a:prstGeom prst="roundRect">
              <a:avLst>
                <a:gd name="adj" fmla="val 16667"/>
              </a:avLst>
            </a:prstGeom>
            <a:solidFill>
              <a:srgbClr val="FFCC99"/>
            </a:solidFill>
            <a:ln w="12700" algn="ctr">
              <a:solidFill>
                <a:schemeClr val="bg1"/>
              </a:solidFill>
              <a:round/>
              <a:headEnd/>
              <a:tailEnd/>
            </a:ln>
          </p:spPr>
          <p:txBody>
            <a:bodyPr lIns="0" tIns="0" rIns="0" bIns="0" anchor="ctr">
              <a:spAutoFit/>
            </a:bodyPr>
            <a:lstStyle/>
            <a:p>
              <a:endParaRPr lang="en-US"/>
            </a:p>
          </p:txBody>
        </p:sp>
        <p:sp>
          <p:nvSpPr>
            <p:cNvPr id="11364" name="Text Box 47"/>
            <p:cNvSpPr txBox="1">
              <a:spLocks noChangeArrowheads="1"/>
            </p:cNvSpPr>
            <p:nvPr/>
          </p:nvSpPr>
          <p:spPr bwMode="auto">
            <a:xfrm>
              <a:off x="344" y="2233"/>
              <a:ext cx="804" cy="384"/>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Person Vendor</a:t>
              </a:r>
            </a:p>
          </p:txBody>
        </p:sp>
      </p:grpSp>
      <p:grpSp>
        <p:nvGrpSpPr>
          <p:cNvPr id="11292" name="Group 48"/>
          <p:cNvGrpSpPr>
            <a:grpSpLocks/>
          </p:cNvGrpSpPr>
          <p:nvPr/>
        </p:nvGrpSpPr>
        <p:grpSpPr bwMode="auto">
          <a:xfrm>
            <a:off x="3125788" y="2517775"/>
            <a:ext cx="1576387" cy="711200"/>
            <a:chOff x="1340" y="2201"/>
            <a:chExt cx="993" cy="448"/>
          </a:xfrm>
        </p:grpSpPr>
        <p:sp>
          <p:nvSpPr>
            <p:cNvPr id="11361" name="AutoShape 49"/>
            <p:cNvSpPr>
              <a:spLocks noChangeArrowheads="1"/>
            </p:cNvSpPr>
            <p:nvPr/>
          </p:nvSpPr>
          <p:spPr bwMode="auto">
            <a:xfrm>
              <a:off x="1340" y="2201"/>
              <a:ext cx="993" cy="448"/>
            </a:xfrm>
            <a:prstGeom prst="roundRect">
              <a:avLst>
                <a:gd name="adj" fmla="val 16667"/>
              </a:avLst>
            </a:prstGeom>
            <a:solidFill>
              <a:srgbClr val="FFCC99"/>
            </a:solidFill>
            <a:ln w="12700" algn="ctr">
              <a:solidFill>
                <a:schemeClr val="bg1"/>
              </a:solidFill>
              <a:round/>
              <a:headEnd/>
              <a:tailEnd/>
            </a:ln>
          </p:spPr>
          <p:txBody>
            <a:bodyPr lIns="0" tIns="0" rIns="0" bIns="0" anchor="ctr">
              <a:spAutoFit/>
            </a:bodyPr>
            <a:lstStyle/>
            <a:p>
              <a:endParaRPr lang="en-US"/>
            </a:p>
          </p:txBody>
        </p:sp>
        <p:sp>
          <p:nvSpPr>
            <p:cNvPr id="11362" name="Text Box 50"/>
            <p:cNvSpPr txBox="1">
              <a:spLocks noChangeArrowheads="1"/>
            </p:cNvSpPr>
            <p:nvPr/>
          </p:nvSpPr>
          <p:spPr bwMode="auto">
            <a:xfrm>
              <a:off x="1435" y="2233"/>
              <a:ext cx="804" cy="384"/>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Adjudi-</a:t>
              </a:r>
              <a:br>
                <a:rPr lang="en-US" sz="2000" b="1"/>
              </a:br>
              <a:r>
                <a:rPr lang="en-US" sz="2000" b="1"/>
                <a:t>cator</a:t>
              </a:r>
            </a:p>
          </p:txBody>
        </p:sp>
      </p:grpSp>
      <p:grpSp>
        <p:nvGrpSpPr>
          <p:cNvPr id="11293" name="Group 51"/>
          <p:cNvGrpSpPr>
            <a:grpSpLocks/>
          </p:cNvGrpSpPr>
          <p:nvPr/>
        </p:nvGrpSpPr>
        <p:grpSpPr bwMode="auto">
          <a:xfrm>
            <a:off x="2192338" y="1427163"/>
            <a:ext cx="1671637" cy="711200"/>
            <a:chOff x="2524" y="2022"/>
            <a:chExt cx="1053" cy="448"/>
          </a:xfrm>
        </p:grpSpPr>
        <p:sp>
          <p:nvSpPr>
            <p:cNvPr id="11359" name="AutoShape 52"/>
            <p:cNvSpPr>
              <a:spLocks noChangeArrowheads="1"/>
            </p:cNvSpPr>
            <p:nvPr/>
          </p:nvSpPr>
          <p:spPr bwMode="auto">
            <a:xfrm>
              <a:off x="2524" y="2022"/>
              <a:ext cx="1053" cy="448"/>
            </a:xfrm>
            <a:prstGeom prst="roundRect">
              <a:avLst>
                <a:gd name="adj" fmla="val 16667"/>
              </a:avLst>
            </a:prstGeom>
            <a:solidFill>
              <a:srgbClr val="FF9999"/>
            </a:solidFill>
            <a:ln w="12700" algn="ctr">
              <a:solidFill>
                <a:schemeClr val="bg1"/>
              </a:solidFill>
              <a:round/>
              <a:headEnd/>
              <a:tailEnd/>
            </a:ln>
          </p:spPr>
          <p:txBody>
            <a:bodyPr wrap="none" lIns="0" tIns="0" rIns="0" bIns="0" anchor="ctr">
              <a:spAutoFit/>
            </a:bodyPr>
            <a:lstStyle/>
            <a:p>
              <a:endParaRPr lang="en-US"/>
            </a:p>
          </p:txBody>
        </p:sp>
        <p:sp>
          <p:nvSpPr>
            <p:cNvPr id="11360" name="Text Box 53"/>
            <p:cNvSpPr txBox="1">
              <a:spLocks noChangeArrowheads="1"/>
            </p:cNvSpPr>
            <p:nvPr/>
          </p:nvSpPr>
          <p:spPr bwMode="auto">
            <a:xfrm>
              <a:off x="2559" y="2150"/>
              <a:ext cx="983" cy="192"/>
            </a:xfrm>
            <a:prstGeom prst="rect">
              <a:avLst/>
            </a:prstGeom>
            <a:solidFill>
              <a:srgbClr val="FF99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dirty="0"/>
                <a:t>Person</a:t>
              </a:r>
            </a:p>
          </p:txBody>
        </p:sp>
      </p:grpSp>
      <p:grpSp>
        <p:nvGrpSpPr>
          <p:cNvPr id="11294" name="Group 54"/>
          <p:cNvGrpSpPr>
            <a:grpSpLocks/>
          </p:cNvGrpSpPr>
          <p:nvPr/>
        </p:nvGrpSpPr>
        <p:grpSpPr bwMode="auto">
          <a:xfrm>
            <a:off x="2392363" y="3879850"/>
            <a:ext cx="1671637" cy="711200"/>
            <a:chOff x="2524" y="2022"/>
            <a:chExt cx="1053" cy="448"/>
          </a:xfrm>
        </p:grpSpPr>
        <p:sp>
          <p:nvSpPr>
            <p:cNvPr id="11357" name="AutoShape 55"/>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58" name="Text Box 56"/>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Attorney</a:t>
              </a:r>
            </a:p>
          </p:txBody>
        </p:sp>
      </p:grpSp>
      <p:grpSp>
        <p:nvGrpSpPr>
          <p:cNvPr id="11295" name="Group 57"/>
          <p:cNvGrpSpPr>
            <a:grpSpLocks/>
          </p:cNvGrpSpPr>
          <p:nvPr/>
        </p:nvGrpSpPr>
        <p:grpSpPr bwMode="auto">
          <a:xfrm>
            <a:off x="2390775" y="4953000"/>
            <a:ext cx="1671638" cy="711200"/>
            <a:chOff x="2524" y="2022"/>
            <a:chExt cx="1053" cy="448"/>
          </a:xfrm>
        </p:grpSpPr>
        <p:sp>
          <p:nvSpPr>
            <p:cNvPr id="11355" name="AutoShape 58"/>
            <p:cNvSpPr>
              <a:spLocks noChangeArrowheads="1"/>
            </p:cNvSpPr>
            <p:nvPr/>
          </p:nvSpPr>
          <p:spPr bwMode="auto">
            <a:xfrm>
              <a:off x="2524" y="2022"/>
              <a:ext cx="1053" cy="448"/>
            </a:xfrm>
            <a:prstGeom prst="roundRect">
              <a:avLst>
                <a:gd name="adj" fmla="val 16667"/>
              </a:avLst>
            </a:prstGeom>
            <a:solidFill>
              <a:srgbClr val="FFCC99"/>
            </a:solidFill>
            <a:ln w="12700" algn="ctr">
              <a:solidFill>
                <a:schemeClr val="bg1"/>
              </a:solidFill>
              <a:round/>
              <a:headEnd/>
              <a:tailEnd/>
            </a:ln>
          </p:spPr>
          <p:txBody>
            <a:bodyPr wrap="none" lIns="0" tIns="0" rIns="0" bIns="0" anchor="ctr">
              <a:spAutoFit/>
            </a:bodyPr>
            <a:lstStyle/>
            <a:p>
              <a:endParaRPr lang="en-US"/>
            </a:p>
          </p:txBody>
        </p:sp>
        <p:sp>
          <p:nvSpPr>
            <p:cNvPr id="11356" name="Text Box 59"/>
            <p:cNvSpPr txBox="1">
              <a:spLocks noChangeArrowheads="1"/>
            </p:cNvSpPr>
            <p:nvPr/>
          </p:nvSpPr>
          <p:spPr bwMode="auto">
            <a:xfrm>
              <a:off x="2559" y="2150"/>
              <a:ext cx="983" cy="192"/>
            </a:xfrm>
            <a:prstGeom prst="rect">
              <a:avLst/>
            </a:prstGeom>
            <a:solidFill>
              <a:srgbClr val="FFCC99"/>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t>Doctor</a:t>
              </a:r>
            </a:p>
          </p:txBody>
        </p:sp>
      </p:grpSp>
      <p:grpSp>
        <p:nvGrpSpPr>
          <p:cNvPr id="11296" name="Group 60"/>
          <p:cNvGrpSpPr>
            <a:grpSpLocks/>
          </p:cNvGrpSpPr>
          <p:nvPr/>
        </p:nvGrpSpPr>
        <p:grpSpPr bwMode="auto">
          <a:xfrm>
            <a:off x="1192213" y="2659063"/>
            <a:ext cx="492125" cy="539750"/>
            <a:chOff x="4508" y="1968"/>
            <a:chExt cx="310" cy="340"/>
          </a:xfrm>
        </p:grpSpPr>
        <p:sp>
          <p:nvSpPr>
            <p:cNvPr id="11351" name="Rectangle 61"/>
            <p:cNvSpPr>
              <a:spLocks noChangeArrowheads="1"/>
            </p:cNvSpPr>
            <p:nvPr/>
          </p:nvSpPr>
          <p:spPr bwMode="auto">
            <a:xfrm rot="19100882" flipH="1">
              <a:off x="4734" y="2152"/>
              <a:ext cx="84" cy="144"/>
            </a:xfrm>
            <a:prstGeom prst="rect">
              <a:avLst/>
            </a:prstGeom>
            <a:solidFill>
              <a:srgbClr val="996633"/>
            </a:solidFill>
            <a:ln w="12700">
              <a:solidFill>
                <a:schemeClr val="bg1"/>
              </a:solidFill>
              <a:miter lim="800000"/>
              <a:headEnd/>
              <a:tailEnd/>
            </a:ln>
          </p:spPr>
          <p:txBody>
            <a:bodyPr wrap="none" anchor="ctr">
              <a:spAutoFit/>
            </a:bodyPr>
            <a:lstStyle/>
            <a:p>
              <a:endParaRPr lang="en-US"/>
            </a:p>
          </p:txBody>
        </p:sp>
        <p:sp>
          <p:nvSpPr>
            <p:cNvPr id="11352" name="Oval 62"/>
            <p:cNvSpPr>
              <a:spLocks noChangeArrowheads="1"/>
            </p:cNvSpPr>
            <p:nvPr/>
          </p:nvSpPr>
          <p:spPr bwMode="auto">
            <a:xfrm flipH="1">
              <a:off x="4526" y="1968"/>
              <a:ext cx="246" cy="246"/>
            </a:xfrm>
            <a:prstGeom prst="ellipse">
              <a:avLst/>
            </a:prstGeom>
            <a:solidFill>
              <a:schemeClr val="hlink"/>
            </a:solidFill>
            <a:ln w="12700">
              <a:solidFill>
                <a:schemeClr val="bg1"/>
              </a:solidFill>
              <a:round/>
              <a:headEnd/>
              <a:tailEnd/>
            </a:ln>
          </p:spPr>
          <p:txBody>
            <a:bodyPr wrap="none" anchor="ctr">
              <a:spAutoFit/>
            </a:bodyPr>
            <a:lstStyle/>
            <a:p>
              <a:endParaRPr lang="en-US"/>
            </a:p>
          </p:txBody>
        </p:sp>
        <p:sp>
          <p:nvSpPr>
            <p:cNvPr id="11353" name="Rectangle 63"/>
            <p:cNvSpPr>
              <a:spLocks noChangeArrowheads="1"/>
            </p:cNvSpPr>
            <p:nvPr/>
          </p:nvSpPr>
          <p:spPr bwMode="auto">
            <a:xfrm rot="19100882" flipH="1">
              <a:off x="4717" y="2164"/>
              <a:ext cx="84" cy="144"/>
            </a:xfrm>
            <a:prstGeom prst="rect">
              <a:avLst/>
            </a:prstGeom>
            <a:gradFill rotWithShape="0">
              <a:gsLst>
                <a:gs pos="0">
                  <a:srgbClr val="996633"/>
                </a:gs>
                <a:gs pos="100000">
                  <a:srgbClr val="FFCC33"/>
                </a:gs>
              </a:gsLst>
              <a:lin ang="2700000" scaled="1"/>
            </a:gradFill>
            <a:ln w="12700">
              <a:solidFill>
                <a:schemeClr val="bg1"/>
              </a:solidFill>
              <a:miter lim="800000"/>
              <a:headEnd/>
              <a:tailEnd/>
            </a:ln>
          </p:spPr>
          <p:txBody>
            <a:bodyPr wrap="none" anchor="ctr">
              <a:spAutoFit/>
            </a:bodyPr>
            <a:lstStyle/>
            <a:p>
              <a:endParaRPr lang="en-US"/>
            </a:p>
          </p:txBody>
        </p:sp>
        <p:sp>
          <p:nvSpPr>
            <p:cNvPr id="11354" name="Oval 64"/>
            <p:cNvSpPr>
              <a:spLocks noChangeArrowheads="1"/>
            </p:cNvSpPr>
            <p:nvPr/>
          </p:nvSpPr>
          <p:spPr bwMode="auto">
            <a:xfrm flipH="1">
              <a:off x="4508" y="1971"/>
              <a:ext cx="246" cy="247"/>
            </a:xfrm>
            <a:prstGeom prst="ellipse">
              <a:avLst/>
            </a:prstGeom>
            <a:gradFill rotWithShape="0">
              <a:gsLst>
                <a:gs pos="0">
                  <a:srgbClr val="FFFFFF"/>
                </a:gs>
                <a:gs pos="100000">
                  <a:srgbClr val="99CCFF"/>
                </a:gs>
              </a:gsLst>
              <a:lin ang="18900000" scaled="1"/>
            </a:gradFill>
            <a:ln w="12700">
              <a:solidFill>
                <a:schemeClr val="bg1"/>
              </a:solidFill>
              <a:round/>
              <a:headEnd/>
              <a:tailEnd/>
            </a:ln>
          </p:spPr>
          <p:txBody>
            <a:bodyPr anchor="ctr">
              <a:spAutoFit/>
            </a:bodyPr>
            <a:lstStyle/>
            <a:p>
              <a:endParaRPr lang="en-US"/>
            </a:p>
          </p:txBody>
        </p:sp>
      </p:grpSp>
      <p:sp>
        <p:nvSpPr>
          <p:cNvPr id="11297" name="Text Box 65"/>
          <p:cNvSpPr txBox="1">
            <a:spLocks noChangeArrowheads="1"/>
          </p:cNvSpPr>
          <p:nvPr/>
        </p:nvSpPr>
        <p:spPr bwMode="auto">
          <a:xfrm>
            <a:off x="268288" y="3351213"/>
            <a:ext cx="17510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dirty="0">
                <a:solidFill>
                  <a:srgbClr val="C00000"/>
                </a:solidFill>
              </a:rPr>
              <a:t>searches at this level return doctors and attorneys</a:t>
            </a:r>
          </a:p>
        </p:txBody>
      </p:sp>
      <p:sp>
        <p:nvSpPr>
          <p:cNvPr id="11298" name="Line 66"/>
          <p:cNvSpPr>
            <a:spLocks noChangeShapeType="1"/>
          </p:cNvSpPr>
          <p:nvPr/>
        </p:nvSpPr>
        <p:spPr bwMode="auto">
          <a:xfrm>
            <a:off x="773113" y="2855913"/>
            <a:ext cx="0" cy="52546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299" name="Line 67"/>
          <p:cNvSpPr>
            <a:spLocks noChangeShapeType="1"/>
          </p:cNvSpPr>
          <p:nvPr/>
        </p:nvSpPr>
        <p:spPr bwMode="auto">
          <a:xfrm>
            <a:off x="758825" y="2847975"/>
            <a:ext cx="641350"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1300" name="Group 68"/>
          <p:cNvGrpSpPr>
            <a:grpSpLocks/>
          </p:cNvGrpSpPr>
          <p:nvPr/>
        </p:nvGrpSpPr>
        <p:grpSpPr bwMode="auto">
          <a:xfrm>
            <a:off x="2336800" y="5454650"/>
            <a:ext cx="492125" cy="539750"/>
            <a:chOff x="4508" y="1968"/>
            <a:chExt cx="310" cy="340"/>
          </a:xfrm>
        </p:grpSpPr>
        <p:sp>
          <p:nvSpPr>
            <p:cNvPr id="11347" name="Rectangle 69"/>
            <p:cNvSpPr>
              <a:spLocks noChangeArrowheads="1"/>
            </p:cNvSpPr>
            <p:nvPr/>
          </p:nvSpPr>
          <p:spPr bwMode="auto">
            <a:xfrm rot="19100882" flipH="1">
              <a:off x="4734" y="2152"/>
              <a:ext cx="84" cy="144"/>
            </a:xfrm>
            <a:prstGeom prst="rect">
              <a:avLst/>
            </a:prstGeom>
            <a:solidFill>
              <a:srgbClr val="996633"/>
            </a:solidFill>
            <a:ln w="12700">
              <a:solidFill>
                <a:schemeClr val="bg1"/>
              </a:solidFill>
              <a:miter lim="800000"/>
              <a:headEnd/>
              <a:tailEnd/>
            </a:ln>
          </p:spPr>
          <p:txBody>
            <a:bodyPr wrap="none" anchor="ctr">
              <a:spAutoFit/>
            </a:bodyPr>
            <a:lstStyle/>
            <a:p>
              <a:endParaRPr lang="en-US"/>
            </a:p>
          </p:txBody>
        </p:sp>
        <p:sp>
          <p:nvSpPr>
            <p:cNvPr id="11348" name="Oval 70"/>
            <p:cNvSpPr>
              <a:spLocks noChangeArrowheads="1"/>
            </p:cNvSpPr>
            <p:nvPr/>
          </p:nvSpPr>
          <p:spPr bwMode="auto">
            <a:xfrm flipH="1">
              <a:off x="4526" y="1968"/>
              <a:ext cx="246" cy="246"/>
            </a:xfrm>
            <a:prstGeom prst="ellipse">
              <a:avLst/>
            </a:prstGeom>
            <a:solidFill>
              <a:schemeClr val="hlink"/>
            </a:solidFill>
            <a:ln w="12700">
              <a:solidFill>
                <a:schemeClr val="bg1"/>
              </a:solidFill>
              <a:round/>
              <a:headEnd/>
              <a:tailEnd/>
            </a:ln>
          </p:spPr>
          <p:txBody>
            <a:bodyPr wrap="none" anchor="ctr">
              <a:spAutoFit/>
            </a:bodyPr>
            <a:lstStyle/>
            <a:p>
              <a:endParaRPr lang="en-US"/>
            </a:p>
          </p:txBody>
        </p:sp>
        <p:sp>
          <p:nvSpPr>
            <p:cNvPr id="11349" name="Rectangle 71"/>
            <p:cNvSpPr>
              <a:spLocks noChangeArrowheads="1"/>
            </p:cNvSpPr>
            <p:nvPr/>
          </p:nvSpPr>
          <p:spPr bwMode="auto">
            <a:xfrm rot="19100882" flipH="1">
              <a:off x="4717" y="2164"/>
              <a:ext cx="84" cy="144"/>
            </a:xfrm>
            <a:prstGeom prst="rect">
              <a:avLst/>
            </a:prstGeom>
            <a:gradFill rotWithShape="0">
              <a:gsLst>
                <a:gs pos="0">
                  <a:srgbClr val="996633"/>
                </a:gs>
                <a:gs pos="100000">
                  <a:srgbClr val="FFCC33"/>
                </a:gs>
              </a:gsLst>
              <a:lin ang="2700000" scaled="1"/>
            </a:gradFill>
            <a:ln w="12700">
              <a:solidFill>
                <a:schemeClr val="bg1"/>
              </a:solidFill>
              <a:miter lim="800000"/>
              <a:headEnd/>
              <a:tailEnd/>
            </a:ln>
          </p:spPr>
          <p:txBody>
            <a:bodyPr wrap="none" anchor="ctr">
              <a:spAutoFit/>
            </a:bodyPr>
            <a:lstStyle/>
            <a:p>
              <a:endParaRPr lang="en-US"/>
            </a:p>
          </p:txBody>
        </p:sp>
        <p:sp>
          <p:nvSpPr>
            <p:cNvPr id="11350" name="Oval 72"/>
            <p:cNvSpPr>
              <a:spLocks noChangeArrowheads="1"/>
            </p:cNvSpPr>
            <p:nvPr/>
          </p:nvSpPr>
          <p:spPr bwMode="auto">
            <a:xfrm flipH="1">
              <a:off x="4508" y="1971"/>
              <a:ext cx="246" cy="247"/>
            </a:xfrm>
            <a:prstGeom prst="ellipse">
              <a:avLst/>
            </a:prstGeom>
            <a:gradFill rotWithShape="0">
              <a:gsLst>
                <a:gs pos="0">
                  <a:srgbClr val="FFFFFF"/>
                </a:gs>
                <a:gs pos="100000">
                  <a:srgbClr val="99CCFF"/>
                </a:gs>
              </a:gsLst>
              <a:lin ang="18900000" scaled="1"/>
            </a:gradFill>
            <a:ln w="12700">
              <a:solidFill>
                <a:schemeClr val="bg1"/>
              </a:solidFill>
              <a:round/>
              <a:headEnd/>
              <a:tailEnd/>
            </a:ln>
          </p:spPr>
          <p:txBody>
            <a:bodyPr anchor="ctr">
              <a:spAutoFit/>
            </a:bodyPr>
            <a:lstStyle/>
            <a:p>
              <a:endParaRPr lang="en-US"/>
            </a:p>
          </p:txBody>
        </p:sp>
      </p:grpSp>
      <p:sp>
        <p:nvSpPr>
          <p:cNvPr id="11301" name="Text Box 73"/>
          <p:cNvSpPr txBox="1">
            <a:spLocks noChangeArrowheads="1"/>
          </p:cNvSpPr>
          <p:nvPr/>
        </p:nvSpPr>
        <p:spPr bwMode="auto">
          <a:xfrm>
            <a:off x="325438" y="4945063"/>
            <a:ext cx="17510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solidFill>
                  <a:srgbClr val="C00000"/>
                </a:solidFill>
              </a:rPr>
              <a:t>searches at this level return only doctors </a:t>
            </a:r>
          </a:p>
        </p:txBody>
      </p:sp>
      <p:sp>
        <p:nvSpPr>
          <p:cNvPr id="11302" name="Line 74"/>
          <p:cNvSpPr>
            <a:spLocks noChangeShapeType="1"/>
          </p:cNvSpPr>
          <p:nvPr/>
        </p:nvSpPr>
        <p:spPr bwMode="auto">
          <a:xfrm>
            <a:off x="2003425" y="5649913"/>
            <a:ext cx="565150"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303" name="Text Box 75"/>
          <p:cNvSpPr txBox="1">
            <a:spLocks noChangeArrowheads="1"/>
          </p:cNvSpPr>
          <p:nvPr/>
        </p:nvSpPr>
        <p:spPr bwMode="auto">
          <a:xfrm>
            <a:off x="268288" y="1436688"/>
            <a:ext cx="17510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eaLnBrk="1" hangingPunct="1"/>
            <a:r>
              <a:rPr lang="en-US" sz="2000" b="1">
                <a:solidFill>
                  <a:srgbClr val="C00000"/>
                </a:solidFill>
              </a:rPr>
              <a:t>the primary subtypes</a:t>
            </a:r>
          </a:p>
        </p:txBody>
      </p:sp>
      <p:sp>
        <p:nvSpPr>
          <p:cNvPr id="11304" name="Line 76"/>
          <p:cNvSpPr>
            <a:spLocks noChangeShapeType="1"/>
          </p:cNvSpPr>
          <p:nvPr/>
        </p:nvSpPr>
        <p:spPr bwMode="auto">
          <a:xfrm>
            <a:off x="1847850" y="1758950"/>
            <a:ext cx="331788"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Tree>
    <p:extLst>
      <p:ext uri="{BB962C8B-B14F-4D97-AF65-F5344CB8AC3E}">
        <p14:creationId xmlns:p14="http://schemas.microsoft.com/office/powerpoint/2010/main" val="326226926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Notices</a:t>
            </a:r>
          </a:p>
        </p:txBody>
      </p:sp>
      <p:sp>
        <p:nvSpPr>
          <p:cNvPr id="51203" name="Rectangle 3"/>
          <p:cNvSpPr>
            <a:spLocks noGrp="1" noChangeArrowheads="1"/>
          </p:cNvSpPr>
          <p:nvPr>
            <p:ph type="body" idx="1"/>
          </p:nvPr>
        </p:nvSpPr>
        <p:spPr/>
        <p:txBody>
          <a:bodyPr/>
          <a:lstStyle/>
          <a:p>
            <a:pPr marL="0" indent="0">
              <a:buFont typeface="Wingdings 3" pitchFamily="18" charset="2"/>
              <a:buNone/>
            </a:pPr>
            <a:r>
              <a:rPr lang="en-US" sz="1600" b="1" dirty="0" smtClean="0"/>
              <a:t>Copyright </a:t>
            </a:r>
            <a:r>
              <a:rPr lang="en-US" sz="1600" b="1" smtClean="0"/>
              <a:t>© 2001-2014 </a:t>
            </a:r>
            <a:r>
              <a:rPr lang="en-US" sz="1600" b="1" dirty="0" smtClean="0"/>
              <a:t>Guidewire Software, Inc. All rights reserved.</a:t>
            </a:r>
          </a:p>
          <a:p>
            <a:pPr marL="0" indent="0">
              <a:buNone/>
            </a:pPr>
            <a:r>
              <a:rPr lang="en-US" sz="1600" dirty="0"/>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DataHub, Guidewire InfoCenter, Guidewire Standard Reporting</a:t>
            </a:r>
            <a:r>
              <a:rPr lang="en-US" sz="1600"/>
              <a:t>, Guidewire ExampleCenter, Guidewire Account Manager Portal, Guidewire </a:t>
            </a:r>
            <a:r>
              <a:rPr lang="en-US" sz="1600" smtClean="0"/>
              <a:t>Claim </a:t>
            </a:r>
            <a:r>
              <a:rPr lang="en-US" sz="1600"/>
              <a:t>Portal, Guidewire Policyholder Portal, ClaimCenter, BillingCenter, PolicyCenter, InsuranceSuite, Gosu, </a:t>
            </a:r>
            <a:r>
              <a:rPr lang="en-US" sz="1600" smtClean="0"/>
              <a:t>Deliver </a:t>
            </a:r>
            <a:r>
              <a:rPr lang="en-US" sz="1600" dirty="0"/>
              <a:t>Insurance Your Way, and the Guidewire logo are trademarks, service marks, or registered trademarks of Guidewire Software, Inc. </a:t>
            </a:r>
            <a:r>
              <a:rPr lang="en-US" sz="1600"/>
              <a:t>in the United States and/or other countries.</a:t>
            </a:r>
          </a:p>
          <a:p>
            <a:pPr marL="0" indent="0">
              <a:buNone/>
            </a:pPr>
            <a:r>
              <a:rPr lang="en-US" sz="1600"/>
              <a:t>All other trademarks are the property of their respective owners.</a:t>
            </a:r>
          </a:p>
          <a:p>
            <a:pPr marL="0" indent="0">
              <a:buNone/>
            </a:pPr>
            <a:r>
              <a:rPr lang="en-US" sz="1600" b="1"/>
              <a:t>This material is confidential and proprietary to Guidewire and subject to the confidentiality terms in the applicable license agreement and/or separate nondisclosure agreement.</a:t>
            </a:r>
          </a:p>
          <a:p>
            <a:pPr marL="0" indent="0">
              <a:buNone/>
            </a:pPr>
            <a:r>
              <a:rPr lang="en-US" sz="1600"/>
              <a:t>This </a:t>
            </a:r>
            <a:r>
              <a:rPr lang="en-US" sz="1600" dirty="0"/>
              <a:t>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p>
          <a:p>
            <a:pPr marL="0" indent="0">
              <a:buNone/>
            </a:pPr>
            <a:r>
              <a:rPr lang="en-US" sz="1600"/>
              <a:t>Guidewire products are protected by one or more United States patents.</a:t>
            </a:r>
          </a:p>
        </p:txBody>
      </p:sp>
    </p:spTree>
    <p:extLst>
      <p:ext uri="{BB962C8B-B14F-4D97-AF65-F5344CB8AC3E}">
        <p14:creationId xmlns:p14="http://schemas.microsoft.com/office/powerpoint/2010/main" val="384338196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rgbClr val="CC00CC"/>
                </a:solidFill>
              </a:rPr>
              <a:t>(Notes only slide)</a:t>
            </a:r>
          </a:p>
        </p:txBody>
      </p:sp>
      <p:sp>
        <p:nvSpPr>
          <p:cNvPr id="16387" name="Rectangle 3"/>
          <p:cNvSpPr>
            <a:spLocks noGrp="1" noChangeArrowheads="1"/>
          </p:cNvSpPr>
          <p:nvPr>
            <p:ph idx="1"/>
          </p:nvPr>
        </p:nvSpPr>
        <p:spPr/>
        <p:txBody>
          <a:bodyPr/>
          <a:lstStyle/>
          <a:p>
            <a:endParaRPr lang="en-US" smtClean="0"/>
          </a:p>
        </p:txBody>
      </p:sp>
    </p:spTree>
    <p:extLst>
      <p:ext uri="{BB962C8B-B14F-4D97-AF65-F5344CB8AC3E}">
        <p14:creationId xmlns:p14="http://schemas.microsoft.com/office/powerpoint/2010/main" val="122474068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Two applications store contacts</a:t>
            </a:r>
          </a:p>
        </p:txBody>
      </p:sp>
      <p:sp>
        <p:nvSpPr>
          <p:cNvPr id="12291" name="Rectangle 3"/>
          <p:cNvSpPr>
            <a:spLocks noGrp="1" noChangeArrowheads="1"/>
          </p:cNvSpPr>
          <p:nvPr>
            <p:ph idx="1"/>
          </p:nvPr>
        </p:nvSpPr>
        <p:spPr>
          <a:xfrm>
            <a:off x="519113" y="4142145"/>
            <a:ext cx="8318500" cy="2314640"/>
          </a:xfrm>
        </p:spPr>
        <p:txBody>
          <a:bodyPr/>
          <a:lstStyle/>
          <a:p>
            <a:r>
              <a:rPr lang="en-US" dirty="0" smtClean="0"/>
              <a:t>Two applications store contacts</a:t>
            </a:r>
          </a:p>
          <a:p>
            <a:pPr lvl="1"/>
            <a:r>
              <a:rPr lang="en-US" dirty="0" smtClean="0"/>
              <a:t>ClaimCenter stores contact information as it pertains to a given claim (single use)</a:t>
            </a:r>
          </a:p>
          <a:p>
            <a:pPr lvl="1"/>
            <a:r>
              <a:rPr lang="en-US" dirty="0" err="1" smtClean="0"/>
              <a:t>ContactManager</a:t>
            </a:r>
            <a:r>
              <a:rPr lang="en-US" dirty="0" smtClean="0"/>
              <a:t> stores contacts that are (potentially) relevant to multiple claims (multi-use)</a:t>
            </a:r>
          </a:p>
          <a:p>
            <a:pPr lvl="1"/>
            <a:r>
              <a:rPr lang="en-US" dirty="0"/>
              <a:t>Contacts can be shared across both applications</a:t>
            </a:r>
            <a:endParaRPr lang="en-US" dirty="0" smtClean="0"/>
          </a:p>
        </p:txBody>
      </p:sp>
      <p:sp>
        <p:nvSpPr>
          <p:cNvPr id="12292" name="Text Box 4"/>
          <p:cNvSpPr txBox="1">
            <a:spLocks noChangeArrowheads="1"/>
          </p:cNvSpPr>
          <p:nvPr/>
        </p:nvSpPr>
        <p:spPr bwMode="auto">
          <a:xfrm>
            <a:off x="6858000" y="2641600"/>
            <a:ext cx="15652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2000" b="1" dirty="0"/>
              <a:t>contacts relevant to multiple claims</a:t>
            </a:r>
          </a:p>
        </p:txBody>
      </p:sp>
      <p:grpSp>
        <p:nvGrpSpPr>
          <p:cNvPr id="12293" name="Group 5"/>
          <p:cNvGrpSpPr>
            <a:grpSpLocks/>
          </p:cNvGrpSpPr>
          <p:nvPr/>
        </p:nvGrpSpPr>
        <p:grpSpPr bwMode="auto">
          <a:xfrm>
            <a:off x="4873979" y="855662"/>
            <a:ext cx="1881187" cy="3005137"/>
            <a:chOff x="3594" y="544"/>
            <a:chExt cx="1185" cy="1893"/>
          </a:xfrm>
        </p:grpSpPr>
        <p:sp>
          <p:nvSpPr>
            <p:cNvPr id="12334" name="AutoShape 6"/>
            <p:cNvSpPr>
              <a:spLocks noChangeArrowheads="1"/>
            </p:cNvSpPr>
            <p:nvPr/>
          </p:nvSpPr>
          <p:spPr bwMode="auto">
            <a:xfrm>
              <a:off x="3594" y="544"/>
              <a:ext cx="1185" cy="1893"/>
            </a:xfrm>
            <a:prstGeom prst="cube">
              <a:avLst>
                <a:gd name="adj" fmla="val 10472"/>
              </a:avLst>
            </a:prstGeom>
            <a:solidFill>
              <a:schemeClr val="tx1"/>
            </a:solidFill>
            <a:ln w="28575">
              <a:solidFill>
                <a:schemeClr val="bg1"/>
              </a:solidFill>
              <a:miter lim="800000"/>
              <a:headEnd/>
              <a:tailEnd/>
            </a:ln>
          </p:spPr>
          <p:txBody>
            <a:bodyPr lIns="0" tIns="0" rIns="0" bIns="0" anchor="ctr">
              <a:spAutoFit/>
            </a:bodyPr>
            <a:lstStyle/>
            <a:p>
              <a:endParaRPr lang="en-US"/>
            </a:p>
          </p:txBody>
        </p:sp>
        <p:sp>
          <p:nvSpPr>
            <p:cNvPr id="12335" name="AutoShape 7"/>
            <p:cNvSpPr>
              <a:spLocks noChangeArrowheads="1"/>
            </p:cNvSpPr>
            <p:nvPr/>
          </p:nvSpPr>
          <p:spPr bwMode="auto">
            <a:xfrm>
              <a:off x="3841" y="1722"/>
              <a:ext cx="620" cy="62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2342" name="Freeform 14"/>
            <p:cNvSpPr>
              <a:spLocks/>
            </p:cNvSpPr>
            <p:nvPr/>
          </p:nvSpPr>
          <p:spPr bwMode="auto">
            <a:xfrm>
              <a:off x="3813" y="1280"/>
              <a:ext cx="21" cy="15"/>
            </a:xfrm>
            <a:custGeom>
              <a:avLst/>
              <a:gdLst>
                <a:gd name="T0" fmla="*/ 34 w 34"/>
                <a:gd name="T1" fmla="*/ 3 h 24"/>
                <a:gd name="T2" fmla="*/ 29 w 34"/>
                <a:gd name="T3" fmla="*/ 7 h 24"/>
                <a:gd name="T4" fmla="*/ 23 w 34"/>
                <a:gd name="T5" fmla="*/ 12 h 24"/>
                <a:gd name="T6" fmla="*/ 20 w 34"/>
                <a:gd name="T7" fmla="*/ 18 h 24"/>
                <a:gd name="T8" fmla="*/ 16 w 34"/>
                <a:gd name="T9" fmla="*/ 24 h 24"/>
                <a:gd name="T10" fmla="*/ 12 w 34"/>
                <a:gd name="T11" fmla="*/ 17 h 24"/>
                <a:gd name="T12" fmla="*/ 8 w 34"/>
                <a:gd name="T13" fmla="*/ 12 h 24"/>
                <a:gd name="T14" fmla="*/ 4 w 34"/>
                <a:gd name="T15" fmla="*/ 5 h 24"/>
                <a:gd name="T16" fmla="*/ 0 w 34"/>
                <a:gd name="T17" fmla="*/ 0 h 24"/>
                <a:gd name="T18" fmla="*/ 8 w 34"/>
                <a:gd name="T19" fmla="*/ 3 h 24"/>
                <a:gd name="T20" fmla="*/ 17 w 34"/>
                <a:gd name="T21" fmla="*/ 3 h 24"/>
                <a:gd name="T22" fmla="*/ 25 w 34"/>
                <a:gd name="T23" fmla="*/ 4 h 24"/>
                <a:gd name="T24" fmla="*/ 34 w 34"/>
                <a:gd name="T25" fmla="*/ 3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4"/>
                <a:gd name="T41" fmla="*/ 34 w 3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4">
                  <a:moveTo>
                    <a:pt x="34" y="3"/>
                  </a:moveTo>
                  <a:lnTo>
                    <a:pt x="29" y="7"/>
                  </a:lnTo>
                  <a:lnTo>
                    <a:pt x="23" y="12"/>
                  </a:lnTo>
                  <a:lnTo>
                    <a:pt x="20" y="18"/>
                  </a:lnTo>
                  <a:lnTo>
                    <a:pt x="16" y="24"/>
                  </a:lnTo>
                  <a:lnTo>
                    <a:pt x="12" y="17"/>
                  </a:lnTo>
                  <a:lnTo>
                    <a:pt x="8" y="12"/>
                  </a:lnTo>
                  <a:lnTo>
                    <a:pt x="4" y="5"/>
                  </a:lnTo>
                  <a:lnTo>
                    <a:pt x="0" y="0"/>
                  </a:lnTo>
                  <a:lnTo>
                    <a:pt x="8" y="3"/>
                  </a:lnTo>
                  <a:lnTo>
                    <a:pt x="17" y="3"/>
                  </a:lnTo>
                  <a:lnTo>
                    <a:pt x="25" y="4"/>
                  </a:lnTo>
                  <a:lnTo>
                    <a:pt x="34" y="3"/>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2294" name="Text Box 24"/>
          <p:cNvSpPr txBox="1">
            <a:spLocks noChangeArrowheads="1"/>
          </p:cNvSpPr>
          <p:nvPr/>
        </p:nvSpPr>
        <p:spPr bwMode="auto">
          <a:xfrm>
            <a:off x="666750" y="2641600"/>
            <a:ext cx="16129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2000" b="1" dirty="0"/>
              <a:t>contacts relevant to</a:t>
            </a:r>
            <a:br>
              <a:rPr lang="en-US" sz="2000" b="1" dirty="0"/>
            </a:br>
            <a:r>
              <a:rPr lang="en-US" sz="2000" b="1" dirty="0"/>
              <a:t>a single claim</a:t>
            </a:r>
          </a:p>
        </p:txBody>
      </p:sp>
      <p:sp>
        <p:nvSpPr>
          <p:cNvPr id="12295" name="AutoShape 25"/>
          <p:cNvSpPr>
            <a:spLocks noChangeArrowheads="1"/>
          </p:cNvSpPr>
          <p:nvPr/>
        </p:nvSpPr>
        <p:spPr bwMode="auto">
          <a:xfrm>
            <a:off x="2395538" y="855663"/>
            <a:ext cx="1881187" cy="3005137"/>
          </a:xfrm>
          <a:prstGeom prst="cube">
            <a:avLst>
              <a:gd name="adj" fmla="val 10472"/>
            </a:avLst>
          </a:prstGeom>
          <a:solidFill>
            <a:schemeClr val="tx1"/>
          </a:solidFill>
          <a:ln w="28575">
            <a:solidFill>
              <a:schemeClr val="bg1"/>
            </a:solidFill>
            <a:miter lim="800000"/>
            <a:headEnd/>
            <a:tailEnd/>
          </a:ln>
        </p:spPr>
        <p:txBody>
          <a:bodyPr lIns="0" tIns="0" rIns="0" bIns="0" anchor="ctr">
            <a:spAutoFit/>
          </a:bodyPr>
          <a:lstStyle/>
          <a:p>
            <a:endParaRPr lang="en-US"/>
          </a:p>
        </p:txBody>
      </p:sp>
      <p:grpSp>
        <p:nvGrpSpPr>
          <p:cNvPr id="12296" name="Group 26"/>
          <p:cNvGrpSpPr>
            <a:grpSpLocks/>
          </p:cNvGrpSpPr>
          <p:nvPr/>
        </p:nvGrpSpPr>
        <p:grpSpPr bwMode="auto">
          <a:xfrm>
            <a:off x="2476500" y="2570163"/>
            <a:ext cx="692150" cy="511175"/>
            <a:chOff x="2083" y="1606"/>
            <a:chExt cx="1489" cy="1097"/>
          </a:xfrm>
        </p:grpSpPr>
        <p:sp>
          <p:nvSpPr>
            <p:cNvPr id="12301" name="Rectangle 27"/>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2302" name="Freeform 28"/>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2303" name="Freeform 29"/>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2304" name="Freeform 30"/>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2305" name="Freeform 31"/>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12306" name="Rectangle 32"/>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2307" name="Rectangle 33"/>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08" name="AutoShape 34"/>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2309" name="Freeform 35"/>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310" name="Freeform 36"/>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311" name="Rectangle 37"/>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12" name="Rectangle 38"/>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13" name="Rectangle 39"/>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2314" name="Group 40"/>
            <p:cNvGrpSpPr>
              <a:grpSpLocks/>
            </p:cNvGrpSpPr>
            <p:nvPr/>
          </p:nvGrpSpPr>
          <p:grpSpPr bwMode="auto">
            <a:xfrm>
              <a:off x="2221" y="1871"/>
              <a:ext cx="518" cy="782"/>
              <a:chOff x="2400" y="1656"/>
              <a:chExt cx="752" cy="1136"/>
            </a:xfrm>
          </p:grpSpPr>
          <p:sp>
            <p:nvSpPr>
              <p:cNvPr id="12327" name="Freeform 4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328" name="Freeform 4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29" name="Freeform 4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30" name="Freeform 4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31" name="Freeform 4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2332" name="Line 4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333" name="Line 4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2315" name="Group 48"/>
            <p:cNvGrpSpPr>
              <a:grpSpLocks/>
            </p:cNvGrpSpPr>
            <p:nvPr/>
          </p:nvGrpSpPr>
          <p:grpSpPr bwMode="auto">
            <a:xfrm rot="-6511945">
              <a:off x="2834" y="1842"/>
              <a:ext cx="518" cy="783"/>
              <a:chOff x="2400" y="1656"/>
              <a:chExt cx="752" cy="1136"/>
            </a:xfrm>
          </p:grpSpPr>
          <p:sp>
            <p:nvSpPr>
              <p:cNvPr id="12320" name="Freeform 4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321" name="Freeform 5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22" name="Freeform 5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23" name="Freeform 5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24" name="Freeform 5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2325" name="Line 5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2326" name="Line 5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2316" name="Freeform 56"/>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lIns="0" tIns="0" rIns="0" bIns="0" anchor="ctr">
              <a:spAutoFit/>
            </a:bodyPr>
            <a:lstStyle/>
            <a:p>
              <a:endParaRPr lang="en-US"/>
            </a:p>
          </p:txBody>
        </p:sp>
        <p:sp>
          <p:nvSpPr>
            <p:cNvPr id="12317" name="Freeform 57"/>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2318" name="Rectangle 58"/>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2319" name="Rectangle 59"/>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2297" name="AutoShape 60"/>
          <p:cNvSpPr>
            <a:spLocks noChangeArrowheads="1"/>
          </p:cNvSpPr>
          <p:nvPr/>
        </p:nvSpPr>
        <p:spPr bwMode="auto">
          <a:xfrm>
            <a:off x="2913063" y="2779713"/>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2298" name="Line 61"/>
          <p:cNvSpPr>
            <a:spLocks noChangeShapeType="1"/>
          </p:cNvSpPr>
          <p:nvPr/>
        </p:nvSpPr>
        <p:spPr bwMode="auto">
          <a:xfrm flipH="1">
            <a:off x="2638425" y="3217863"/>
            <a:ext cx="280988"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2299" name="Line 62"/>
          <p:cNvSpPr>
            <a:spLocks noChangeShapeType="1"/>
          </p:cNvSpPr>
          <p:nvPr/>
        </p:nvSpPr>
        <p:spPr bwMode="auto">
          <a:xfrm flipV="1">
            <a:off x="2638425" y="2954338"/>
            <a:ext cx="0" cy="2635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pic>
        <p:nvPicPr>
          <p:cNvPr id="12300" name="Picture 17" descr="claimcen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8588" y="1214438"/>
            <a:ext cx="1185862"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63"/>
          <p:cNvGrpSpPr/>
          <p:nvPr/>
        </p:nvGrpSpPr>
        <p:grpSpPr>
          <a:xfrm>
            <a:off x="4905729" y="1214437"/>
            <a:ext cx="1579154" cy="1185863"/>
            <a:chOff x="6781800" y="1524000"/>
            <a:chExt cx="1136650" cy="1066800"/>
          </a:xfrm>
        </p:grpSpPr>
        <p:pic>
          <p:nvPicPr>
            <p:cNvPr id="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379" y="1524000"/>
              <a:ext cx="994672" cy="99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66" name="Content Placeholder 5"/>
            <p:cNvSpPr txBox="1">
              <a:spLocks/>
            </p:cNvSpPr>
            <p:nvPr/>
          </p:nvSpPr>
          <p:spPr bwMode="auto">
            <a:xfrm>
              <a:off x="6781800" y="2300287"/>
              <a:ext cx="1136650" cy="290513"/>
            </a:xfrm>
            <a:prstGeom prst="rect">
              <a:avLst/>
            </a:prstGeom>
            <a:noFill/>
            <a:ln w="9525">
              <a:noFill/>
              <a:miter lim="800000"/>
              <a:headEnd/>
              <a:tailEnd/>
            </a:ln>
          </p:spPr>
          <p:txBody>
            <a:bodyPr lIns="0" tIns="0" rIns="0" bIns="0"/>
            <a:lstStyle/>
            <a:p>
              <a:pPr marL="457200" indent="-457200" algn="ctr" eaLnBrk="0" hangingPunct="0">
                <a:spcBef>
                  <a:spcPct val="40000"/>
                </a:spcBef>
                <a:buClr>
                  <a:srgbClr val="04628C"/>
                </a:buClr>
                <a:buSzPct val="90000"/>
                <a:buFont typeface="Arial" pitchFamily="34" charset="0"/>
                <a:buNone/>
                <a:defRPr/>
              </a:pPr>
              <a:r>
                <a:rPr lang="en-US" sz="1100" kern="0" dirty="0">
                  <a:solidFill>
                    <a:schemeClr val="tx1"/>
                  </a:solidFill>
                  <a:latin typeface="Arial Narrow" pitchFamily="34" charset="0"/>
                  <a:cs typeface="+mn-cs"/>
                </a:rPr>
                <a:t>ContactManager</a:t>
              </a:r>
            </a:p>
          </p:txBody>
        </p:sp>
      </p:grpSp>
      <p:sp>
        <p:nvSpPr>
          <p:cNvPr id="67" name="Line 133"/>
          <p:cNvSpPr>
            <a:spLocks noChangeShapeType="1"/>
          </p:cNvSpPr>
          <p:nvPr/>
        </p:nvSpPr>
        <p:spPr bwMode="auto">
          <a:xfrm>
            <a:off x="4276725" y="1933126"/>
            <a:ext cx="560388" cy="0"/>
          </a:xfrm>
          <a:prstGeom prst="line">
            <a:avLst/>
          </a:prstGeom>
          <a:noFill/>
          <a:ln w="28575">
            <a:solidFill>
              <a:srgbClr val="0070C0"/>
            </a:solidFill>
            <a:round/>
            <a:headEnd type="triangle" w="med" len="me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68" name="Line 133"/>
          <p:cNvSpPr>
            <a:spLocks noChangeShapeType="1"/>
          </p:cNvSpPr>
          <p:nvPr/>
        </p:nvSpPr>
        <p:spPr bwMode="auto">
          <a:xfrm>
            <a:off x="4276725" y="2026151"/>
            <a:ext cx="592138" cy="0"/>
          </a:xfrm>
          <a:prstGeom prst="line">
            <a:avLst/>
          </a:prstGeom>
          <a:noFill/>
          <a:ln w="28575">
            <a:solidFill>
              <a:srgbClr val="008000"/>
            </a:solidFill>
            <a:round/>
            <a:headEnd type="none" w="med" len="med"/>
            <a:tailEnd type="triangle"/>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Tree>
    <p:extLst>
      <p:ext uri="{BB962C8B-B14F-4D97-AF65-F5344CB8AC3E}">
        <p14:creationId xmlns:p14="http://schemas.microsoft.com/office/powerpoint/2010/main" val="371296156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Local contacts</a:t>
            </a:r>
          </a:p>
        </p:txBody>
      </p:sp>
      <p:sp>
        <p:nvSpPr>
          <p:cNvPr id="13315" name="Rectangle 61"/>
          <p:cNvSpPr>
            <a:spLocks noGrp="1" noChangeArrowheads="1"/>
          </p:cNvSpPr>
          <p:nvPr>
            <p:ph idx="1"/>
          </p:nvPr>
        </p:nvSpPr>
        <p:spPr>
          <a:xfrm>
            <a:off x="613568" y="3756230"/>
            <a:ext cx="3379787" cy="2647746"/>
          </a:xfrm>
        </p:spPr>
        <p:txBody>
          <a:bodyPr/>
          <a:lstStyle/>
          <a:p>
            <a:r>
              <a:rPr lang="en-US" sz="2000" dirty="0" smtClean="0"/>
              <a:t>Person or Company</a:t>
            </a:r>
          </a:p>
          <a:p>
            <a:r>
              <a:rPr lang="en-US" sz="2000" dirty="0" smtClean="0"/>
              <a:t>Contacts that are not used across multiple claims (single use)</a:t>
            </a:r>
          </a:p>
          <a:p>
            <a:r>
              <a:rPr lang="en-US" sz="2000" dirty="0" smtClean="0"/>
              <a:t>Typically a non-vendor, non-venue contact, such as a passenger, claimant, or a witness</a:t>
            </a:r>
          </a:p>
        </p:txBody>
      </p:sp>
      <p:grpSp>
        <p:nvGrpSpPr>
          <p:cNvPr id="13317" name="Group 4"/>
          <p:cNvGrpSpPr>
            <a:grpSpLocks/>
          </p:cNvGrpSpPr>
          <p:nvPr/>
        </p:nvGrpSpPr>
        <p:grpSpPr bwMode="auto">
          <a:xfrm>
            <a:off x="5975350" y="1212850"/>
            <a:ext cx="1109663" cy="969963"/>
            <a:chOff x="1305" y="2500"/>
            <a:chExt cx="1138" cy="995"/>
          </a:xfrm>
        </p:grpSpPr>
        <p:sp>
          <p:nvSpPr>
            <p:cNvPr id="13360" name="Freeform 5"/>
            <p:cNvSpPr>
              <a:spLocks/>
            </p:cNvSpPr>
            <p:nvPr/>
          </p:nvSpPr>
          <p:spPr bwMode="auto">
            <a:xfrm>
              <a:off x="1305" y="2500"/>
              <a:ext cx="1138" cy="995"/>
            </a:xfrm>
            <a:custGeom>
              <a:avLst/>
              <a:gdLst>
                <a:gd name="T0" fmla="*/ 444 w 1138"/>
                <a:gd name="T1" fmla="*/ 1 h 995"/>
                <a:gd name="T2" fmla="*/ 490 w 1138"/>
                <a:gd name="T3" fmla="*/ 0 h 995"/>
                <a:gd name="T4" fmla="*/ 532 w 1138"/>
                <a:gd name="T5" fmla="*/ 10 h 995"/>
                <a:gd name="T6" fmla="*/ 600 w 1138"/>
                <a:gd name="T7" fmla="*/ 40 h 995"/>
                <a:gd name="T8" fmla="*/ 668 w 1138"/>
                <a:gd name="T9" fmla="*/ 66 h 995"/>
                <a:gd name="T10" fmla="*/ 737 w 1138"/>
                <a:gd name="T11" fmla="*/ 85 h 995"/>
                <a:gd name="T12" fmla="*/ 808 w 1138"/>
                <a:gd name="T13" fmla="*/ 101 h 995"/>
                <a:gd name="T14" fmla="*/ 882 w 1138"/>
                <a:gd name="T15" fmla="*/ 111 h 995"/>
                <a:gd name="T16" fmla="*/ 953 w 1138"/>
                <a:gd name="T17" fmla="*/ 125 h 995"/>
                <a:gd name="T18" fmla="*/ 1011 w 1138"/>
                <a:gd name="T19" fmla="*/ 163 h 995"/>
                <a:gd name="T20" fmla="*/ 1036 w 1138"/>
                <a:gd name="T21" fmla="*/ 228 h 995"/>
                <a:gd name="T22" fmla="*/ 1082 w 1138"/>
                <a:gd name="T23" fmla="*/ 252 h 995"/>
                <a:gd name="T24" fmla="*/ 1120 w 1138"/>
                <a:gd name="T25" fmla="*/ 287 h 995"/>
                <a:gd name="T26" fmla="*/ 1137 w 1138"/>
                <a:gd name="T27" fmla="*/ 342 h 995"/>
                <a:gd name="T28" fmla="*/ 1134 w 1138"/>
                <a:gd name="T29" fmla="*/ 405 h 995"/>
                <a:gd name="T30" fmla="*/ 1111 w 1138"/>
                <a:gd name="T31" fmla="*/ 463 h 995"/>
                <a:gd name="T32" fmla="*/ 1068 w 1138"/>
                <a:gd name="T33" fmla="*/ 515 h 995"/>
                <a:gd name="T34" fmla="*/ 1026 w 1138"/>
                <a:gd name="T35" fmla="*/ 568 h 995"/>
                <a:gd name="T36" fmla="*/ 984 w 1138"/>
                <a:gd name="T37" fmla="*/ 627 h 995"/>
                <a:gd name="T38" fmla="*/ 965 w 1138"/>
                <a:gd name="T39" fmla="*/ 646 h 995"/>
                <a:gd name="T40" fmla="*/ 947 w 1138"/>
                <a:gd name="T41" fmla="*/ 664 h 995"/>
                <a:gd name="T42" fmla="*/ 918 w 1138"/>
                <a:gd name="T43" fmla="*/ 712 h 995"/>
                <a:gd name="T44" fmla="*/ 864 w 1138"/>
                <a:gd name="T45" fmla="*/ 796 h 995"/>
                <a:gd name="T46" fmla="*/ 802 w 1138"/>
                <a:gd name="T47" fmla="*/ 881 h 995"/>
                <a:gd name="T48" fmla="*/ 763 w 1138"/>
                <a:gd name="T49" fmla="*/ 927 h 995"/>
                <a:gd name="T50" fmla="*/ 741 w 1138"/>
                <a:gd name="T51" fmla="*/ 950 h 995"/>
                <a:gd name="T52" fmla="*/ 715 w 1138"/>
                <a:gd name="T53" fmla="*/ 963 h 995"/>
                <a:gd name="T54" fmla="*/ 670 w 1138"/>
                <a:gd name="T55" fmla="*/ 975 h 995"/>
                <a:gd name="T56" fmla="*/ 627 w 1138"/>
                <a:gd name="T57" fmla="*/ 985 h 995"/>
                <a:gd name="T58" fmla="*/ 584 w 1138"/>
                <a:gd name="T59" fmla="*/ 993 h 995"/>
                <a:gd name="T60" fmla="*/ 543 w 1138"/>
                <a:gd name="T61" fmla="*/ 995 h 995"/>
                <a:gd name="T62" fmla="*/ 500 w 1138"/>
                <a:gd name="T63" fmla="*/ 988 h 995"/>
                <a:gd name="T64" fmla="*/ 464 w 1138"/>
                <a:gd name="T65" fmla="*/ 975 h 995"/>
                <a:gd name="T66" fmla="*/ 421 w 1138"/>
                <a:gd name="T67" fmla="*/ 953 h 995"/>
                <a:gd name="T68" fmla="*/ 369 w 1138"/>
                <a:gd name="T69" fmla="*/ 925 h 995"/>
                <a:gd name="T70" fmla="*/ 317 w 1138"/>
                <a:gd name="T71" fmla="*/ 899 h 995"/>
                <a:gd name="T72" fmla="*/ 275 w 1138"/>
                <a:gd name="T73" fmla="*/ 878 h 995"/>
                <a:gd name="T74" fmla="*/ 219 w 1138"/>
                <a:gd name="T75" fmla="*/ 861 h 995"/>
                <a:gd name="T76" fmla="*/ 151 w 1138"/>
                <a:gd name="T77" fmla="*/ 851 h 995"/>
                <a:gd name="T78" fmla="*/ 86 w 1138"/>
                <a:gd name="T79" fmla="*/ 827 h 995"/>
                <a:gd name="T80" fmla="*/ 18 w 1138"/>
                <a:gd name="T81" fmla="*/ 764 h 995"/>
                <a:gd name="T82" fmla="*/ 0 w 1138"/>
                <a:gd name="T83" fmla="*/ 678 h 995"/>
                <a:gd name="T84" fmla="*/ 15 w 1138"/>
                <a:gd name="T85" fmla="*/ 590 h 995"/>
                <a:gd name="T86" fmla="*/ 52 w 1138"/>
                <a:gd name="T87" fmla="*/ 520 h 995"/>
                <a:gd name="T88" fmla="*/ 110 w 1138"/>
                <a:gd name="T89" fmla="*/ 462 h 995"/>
                <a:gd name="T90" fmla="*/ 166 w 1138"/>
                <a:gd name="T91" fmla="*/ 392 h 995"/>
                <a:gd name="T92" fmla="*/ 217 w 1138"/>
                <a:gd name="T93" fmla="*/ 316 h 995"/>
                <a:gd name="T94" fmla="*/ 263 w 1138"/>
                <a:gd name="T95" fmla="*/ 239 h 995"/>
                <a:gd name="T96" fmla="*/ 308 w 1138"/>
                <a:gd name="T97" fmla="*/ 156 h 995"/>
                <a:gd name="T98" fmla="*/ 365 w 1138"/>
                <a:gd name="T99" fmla="*/ 58 h 995"/>
                <a:gd name="T100" fmla="*/ 413 w 1138"/>
                <a:gd name="T101" fmla="*/ 5 h 9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38"/>
                <a:gd name="T154" fmla="*/ 0 h 995"/>
                <a:gd name="T155" fmla="*/ 1138 w 1138"/>
                <a:gd name="T156" fmla="*/ 995 h 9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38" h="995">
                  <a:moveTo>
                    <a:pt x="413" y="5"/>
                  </a:moveTo>
                  <a:lnTo>
                    <a:pt x="429" y="2"/>
                  </a:lnTo>
                  <a:lnTo>
                    <a:pt x="444" y="1"/>
                  </a:lnTo>
                  <a:lnTo>
                    <a:pt x="460" y="0"/>
                  </a:lnTo>
                  <a:lnTo>
                    <a:pt x="475" y="0"/>
                  </a:lnTo>
                  <a:lnTo>
                    <a:pt x="490" y="0"/>
                  </a:lnTo>
                  <a:lnTo>
                    <a:pt x="504" y="2"/>
                  </a:lnTo>
                  <a:lnTo>
                    <a:pt x="518" y="5"/>
                  </a:lnTo>
                  <a:lnTo>
                    <a:pt x="532" y="10"/>
                  </a:lnTo>
                  <a:lnTo>
                    <a:pt x="554" y="20"/>
                  </a:lnTo>
                  <a:lnTo>
                    <a:pt x="578" y="31"/>
                  </a:lnTo>
                  <a:lnTo>
                    <a:pt x="600" y="40"/>
                  </a:lnTo>
                  <a:lnTo>
                    <a:pt x="623" y="49"/>
                  </a:lnTo>
                  <a:lnTo>
                    <a:pt x="645" y="57"/>
                  </a:lnTo>
                  <a:lnTo>
                    <a:pt x="668" y="66"/>
                  </a:lnTo>
                  <a:lnTo>
                    <a:pt x="692" y="72"/>
                  </a:lnTo>
                  <a:lnTo>
                    <a:pt x="714" y="79"/>
                  </a:lnTo>
                  <a:lnTo>
                    <a:pt x="737" y="85"/>
                  </a:lnTo>
                  <a:lnTo>
                    <a:pt x="760" y="92"/>
                  </a:lnTo>
                  <a:lnTo>
                    <a:pt x="785" y="97"/>
                  </a:lnTo>
                  <a:lnTo>
                    <a:pt x="808" y="101"/>
                  </a:lnTo>
                  <a:lnTo>
                    <a:pt x="833" y="105"/>
                  </a:lnTo>
                  <a:lnTo>
                    <a:pt x="857" y="108"/>
                  </a:lnTo>
                  <a:lnTo>
                    <a:pt x="882" y="111"/>
                  </a:lnTo>
                  <a:lnTo>
                    <a:pt x="906" y="114"/>
                  </a:lnTo>
                  <a:lnTo>
                    <a:pt x="930" y="119"/>
                  </a:lnTo>
                  <a:lnTo>
                    <a:pt x="953" y="125"/>
                  </a:lnTo>
                  <a:lnTo>
                    <a:pt x="975" y="136"/>
                  </a:lnTo>
                  <a:lnTo>
                    <a:pt x="994" y="147"/>
                  </a:lnTo>
                  <a:lnTo>
                    <a:pt x="1011" y="163"/>
                  </a:lnTo>
                  <a:lnTo>
                    <a:pt x="1024" y="181"/>
                  </a:lnTo>
                  <a:lnTo>
                    <a:pt x="1033" y="202"/>
                  </a:lnTo>
                  <a:lnTo>
                    <a:pt x="1036" y="228"/>
                  </a:lnTo>
                  <a:lnTo>
                    <a:pt x="1051" y="235"/>
                  </a:lnTo>
                  <a:lnTo>
                    <a:pt x="1067" y="243"/>
                  </a:lnTo>
                  <a:lnTo>
                    <a:pt x="1082" y="252"/>
                  </a:lnTo>
                  <a:lnTo>
                    <a:pt x="1097" y="263"/>
                  </a:lnTo>
                  <a:lnTo>
                    <a:pt x="1110" y="274"/>
                  </a:lnTo>
                  <a:lnTo>
                    <a:pt x="1120" y="287"/>
                  </a:lnTo>
                  <a:lnTo>
                    <a:pt x="1129" y="303"/>
                  </a:lnTo>
                  <a:lnTo>
                    <a:pt x="1134" y="321"/>
                  </a:lnTo>
                  <a:lnTo>
                    <a:pt x="1137" y="342"/>
                  </a:lnTo>
                  <a:lnTo>
                    <a:pt x="1138" y="364"/>
                  </a:lnTo>
                  <a:lnTo>
                    <a:pt x="1137" y="384"/>
                  </a:lnTo>
                  <a:lnTo>
                    <a:pt x="1134" y="405"/>
                  </a:lnTo>
                  <a:lnTo>
                    <a:pt x="1128" y="426"/>
                  </a:lnTo>
                  <a:lnTo>
                    <a:pt x="1120" y="445"/>
                  </a:lnTo>
                  <a:lnTo>
                    <a:pt x="1111" y="463"/>
                  </a:lnTo>
                  <a:lnTo>
                    <a:pt x="1098" y="482"/>
                  </a:lnTo>
                  <a:lnTo>
                    <a:pt x="1082" y="498"/>
                  </a:lnTo>
                  <a:lnTo>
                    <a:pt x="1068" y="515"/>
                  </a:lnTo>
                  <a:lnTo>
                    <a:pt x="1053" y="533"/>
                  </a:lnTo>
                  <a:lnTo>
                    <a:pt x="1040" y="550"/>
                  </a:lnTo>
                  <a:lnTo>
                    <a:pt x="1026" y="568"/>
                  </a:lnTo>
                  <a:lnTo>
                    <a:pt x="1011" y="586"/>
                  </a:lnTo>
                  <a:lnTo>
                    <a:pt x="998" y="606"/>
                  </a:lnTo>
                  <a:lnTo>
                    <a:pt x="984" y="627"/>
                  </a:lnTo>
                  <a:lnTo>
                    <a:pt x="978" y="634"/>
                  </a:lnTo>
                  <a:lnTo>
                    <a:pt x="971" y="641"/>
                  </a:lnTo>
                  <a:lnTo>
                    <a:pt x="965" y="646"/>
                  </a:lnTo>
                  <a:lnTo>
                    <a:pt x="960" y="653"/>
                  </a:lnTo>
                  <a:lnTo>
                    <a:pt x="953" y="659"/>
                  </a:lnTo>
                  <a:lnTo>
                    <a:pt x="947" y="664"/>
                  </a:lnTo>
                  <a:lnTo>
                    <a:pt x="941" y="671"/>
                  </a:lnTo>
                  <a:lnTo>
                    <a:pt x="938" y="678"/>
                  </a:lnTo>
                  <a:lnTo>
                    <a:pt x="918" y="712"/>
                  </a:lnTo>
                  <a:lnTo>
                    <a:pt x="900" y="742"/>
                  </a:lnTo>
                  <a:lnTo>
                    <a:pt x="882" y="770"/>
                  </a:lnTo>
                  <a:lnTo>
                    <a:pt x="864" y="796"/>
                  </a:lnTo>
                  <a:lnTo>
                    <a:pt x="844" y="824"/>
                  </a:lnTo>
                  <a:lnTo>
                    <a:pt x="824" y="851"/>
                  </a:lnTo>
                  <a:lnTo>
                    <a:pt x="802" y="881"/>
                  </a:lnTo>
                  <a:lnTo>
                    <a:pt x="777" y="912"/>
                  </a:lnTo>
                  <a:lnTo>
                    <a:pt x="769" y="919"/>
                  </a:lnTo>
                  <a:lnTo>
                    <a:pt x="763" y="927"/>
                  </a:lnTo>
                  <a:lnTo>
                    <a:pt x="755" y="936"/>
                  </a:lnTo>
                  <a:lnTo>
                    <a:pt x="749" y="943"/>
                  </a:lnTo>
                  <a:lnTo>
                    <a:pt x="741" y="950"/>
                  </a:lnTo>
                  <a:lnTo>
                    <a:pt x="733" y="956"/>
                  </a:lnTo>
                  <a:lnTo>
                    <a:pt x="724" y="961"/>
                  </a:lnTo>
                  <a:lnTo>
                    <a:pt x="715" y="963"/>
                  </a:lnTo>
                  <a:lnTo>
                    <a:pt x="699" y="967"/>
                  </a:lnTo>
                  <a:lnTo>
                    <a:pt x="684" y="971"/>
                  </a:lnTo>
                  <a:lnTo>
                    <a:pt x="670" y="975"/>
                  </a:lnTo>
                  <a:lnTo>
                    <a:pt x="655" y="979"/>
                  </a:lnTo>
                  <a:lnTo>
                    <a:pt x="641" y="983"/>
                  </a:lnTo>
                  <a:lnTo>
                    <a:pt x="627" y="985"/>
                  </a:lnTo>
                  <a:lnTo>
                    <a:pt x="613" y="989"/>
                  </a:lnTo>
                  <a:lnTo>
                    <a:pt x="598" y="991"/>
                  </a:lnTo>
                  <a:lnTo>
                    <a:pt x="584" y="993"/>
                  </a:lnTo>
                  <a:lnTo>
                    <a:pt x="570" y="995"/>
                  </a:lnTo>
                  <a:lnTo>
                    <a:pt x="557" y="995"/>
                  </a:lnTo>
                  <a:lnTo>
                    <a:pt x="543" y="995"/>
                  </a:lnTo>
                  <a:lnTo>
                    <a:pt x="528" y="993"/>
                  </a:lnTo>
                  <a:lnTo>
                    <a:pt x="514" y="992"/>
                  </a:lnTo>
                  <a:lnTo>
                    <a:pt x="500" y="988"/>
                  </a:lnTo>
                  <a:lnTo>
                    <a:pt x="486" y="984"/>
                  </a:lnTo>
                  <a:lnTo>
                    <a:pt x="475" y="980"/>
                  </a:lnTo>
                  <a:lnTo>
                    <a:pt x="464" y="975"/>
                  </a:lnTo>
                  <a:lnTo>
                    <a:pt x="451" y="969"/>
                  </a:lnTo>
                  <a:lnTo>
                    <a:pt x="437" y="961"/>
                  </a:lnTo>
                  <a:lnTo>
                    <a:pt x="421" y="953"/>
                  </a:lnTo>
                  <a:lnTo>
                    <a:pt x="404" y="944"/>
                  </a:lnTo>
                  <a:lnTo>
                    <a:pt x="386" y="935"/>
                  </a:lnTo>
                  <a:lnTo>
                    <a:pt x="369" y="925"/>
                  </a:lnTo>
                  <a:lnTo>
                    <a:pt x="352" y="915"/>
                  </a:lnTo>
                  <a:lnTo>
                    <a:pt x="334" y="906"/>
                  </a:lnTo>
                  <a:lnTo>
                    <a:pt x="317" y="899"/>
                  </a:lnTo>
                  <a:lnTo>
                    <a:pt x="302" y="890"/>
                  </a:lnTo>
                  <a:lnTo>
                    <a:pt x="288" y="883"/>
                  </a:lnTo>
                  <a:lnTo>
                    <a:pt x="275" y="878"/>
                  </a:lnTo>
                  <a:lnTo>
                    <a:pt x="263" y="873"/>
                  </a:lnTo>
                  <a:lnTo>
                    <a:pt x="253" y="870"/>
                  </a:lnTo>
                  <a:lnTo>
                    <a:pt x="219" y="861"/>
                  </a:lnTo>
                  <a:lnTo>
                    <a:pt x="193" y="856"/>
                  </a:lnTo>
                  <a:lnTo>
                    <a:pt x="170" y="853"/>
                  </a:lnTo>
                  <a:lnTo>
                    <a:pt x="151" y="851"/>
                  </a:lnTo>
                  <a:lnTo>
                    <a:pt x="131" y="847"/>
                  </a:lnTo>
                  <a:lnTo>
                    <a:pt x="110" y="839"/>
                  </a:lnTo>
                  <a:lnTo>
                    <a:pt x="86" y="827"/>
                  </a:lnTo>
                  <a:lnTo>
                    <a:pt x="56" y="808"/>
                  </a:lnTo>
                  <a:lnTo>
                    <a:pt x="34" y="789"/>
                  </a:lnTo>
                  <a:lnTo>
                    <a:pt x="18" y="764"/>
                  </a:lnTo>
                  <a:lnTo>
                    <a:pt x="8" y="738"/>
                  </a:lnTo>
                  <a:lnTo>
                    <a:pt x="3" y="708"/>
                  </a:lnTo>
                  <a:lnTo>
                    <a:pt x="0" y="678"/>
                  </a:lnTo>
                  <a:lnTo>
                    <a:pt x="3" y="649"/>
                  </a:lnTo>
                  <a:lnTo>
                    <a:pt x="8" y="619"/>
                  </a:lnTo>
                  <a:lnTo>
                    <a:pt x="15" y="590"/>
                  </a:lnTo>
                  <a:lnTo>
                    <a:pt x="22" y="564"/>
                  </a:lnTo>
                  <a:lnTo>
                    <a:pt x="35" y="541"/>
                  </a:lnTo>
                  <a:lnTo>
                    <a:pt x="52" y="520"/>
                  </a:lnTo>
                  <a:lnTo>
                    <a:pt x="70" y="501"/>
                  </a:lnTo>
                  <a:lnTo>
                    <a:pt x="90" y="482"/>
                  </a:lnTo>
                  <a:lnTo>
                    <a:pt x="110" y="462"/>
                  </a:lnTo>
                  <a:lnTo>
                    <a:pt x="131" y="441"/>
                  </a:lnTo>
                  <a:lnTo>
                    <a:pt x="149" y="419"/>
                  </a:lnTo>
                  <a:lnTo>
                    <a:pt x="166" y="392"/>
                  </a:lnTo>
                  <a:lnTo>
                    <a:pt x="183" y="366"/>
                  </a:lnTo>
                  <a:lnTo>
                    <a:pt x="200" y="342"/>
                  </a:lnTo>
                  <a:lnTo>
                    <a:pt x="217" y="316"/>
                  </a:lnTo>
                  <a:lnTo>
                    <a:pt x="232" y="290"/>
                  </a:lnTo>
                  <a:lnTo>
                    <a:pt x="248" y="265"/>
                  </a:lnTo>
                  <a:lnTo>
                    <a:pt x="263" y="239"/>
                  </a:lnTo>
                  <a:lnTo>
                    <a:pt x="279" y="212"/>
                  </a:lnTo>
                  <a:lnTo>
                    <a:pt x="292" y="187"/>
                  </a:lnTo>
                  <a:lnTo>
                    <a:pt x="308" y="156"/>
                  </a:lnTo>
                  <a:lnTo>
                    <a:pt x="327" y="123"/>
                  </a:lnTo>
                  <a:lnTo>
                    <a:pt x="346" y="89"/>
                  </a:lnTo>
                  <a:lnTo>
                    <a:pt x="365" y="58"/>
                  </a:lnTo>
                  <a:lnTo>
                    <a:pt x="384" y="31"/>
                  </a:lnTo>
                  <a:lnTo>
                    <a:pt x="400" y="13"/>
                  </a:lnTo>
                  <a:lnTo>
                    <a:pt x="413" y="5"/>
                  </a:lnTo>
                  <a:close/>
                </a:path>
              </a:pathLst>
            </a:custGeom>
            <a:solidFill>
              <a:srgbClr val="FFFF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1" name="Freeform 6"/>
            <p:cNvSpPr>
              <a:spLocks/>
            </p:cNvSpPr>
            <p:nvPr/>
          </p:nvSpPr>
          <p:spPr bwMode="auto">
            <a:xfrm>
              <a:off x="1356" y="2554"/>
              <a:ext cx="1055" cy="891"/>
            </a:xfrm>
            <a:custGeom>
              <a:avLst/>
              <a:gdLst>
                <a:gd name="T0" fmla="*/ 1013 w 1055"/>
                <a:gd name="T1" fmla="*/ 247 h 891"/>
                <a:gd name="T2" fmla="*/ 1007 w 1055"/>
                <a:gd name="T3" fmla="*/ 242 h 891"/>
                <a:gd name="T4" fmla="*/ 986 w 1055"/>
                <a:gd name="T5" fmla="*/ 227 h 891"/>
                <a:gd name="T6" fmla="*/ 963 w 1055"/>
                <a:gd name="T7" fmla="*/ 215 h 891"/>
                <a:gd name="T8" fmla="*/ 962 w 1055"/>
                <a:gd name="T9" fmla="*/ 189 h 891"/>
                <a:gd name="T10" fmla="*/ 947 w 1055"/>
                <a:gd name="T11" fmla="*/ 157 h 891"/>
                <a:gd name="T12" fmla="*/ 918 w 1055"/>
                <a:gd name="T13" fmla="*/ 145 h 891"/>
                <a:gd name="T14" fmla="*/ 861 w 1055"/>
                <a:gd name="T15" fmla="*/ 131 h 891"/>
                <a:gd name="T16" fmla="*/ 804 w 1055"/>
                <a:gd name="T17" fmla="*/ 118 h 891"/>
                <a:gd name="T18" fmla="*/ 749 w 1055"/>
                <a:gd name="T19" fmla="*/ 105 h 891"/>
                <a:gd name="T20" fmla="*/ 707 w 1055"/>
                <a:gd name="T21" fmla="*/ 95 h 891"/>
                <a:gd name="T22" fmla="*/ 665 w 1055"/>
                <a:gd name="T23" fmla="*/ 82 h 891"/>
                <a:gd name="T24" fmla="*/ 622 w 1055"/>
                <a:gd name="T25" fmla="*/ 65 h 891"/>
                <a:gd name="T26" fmla="*/ 572 w 1055"/>
                <a:gd name="T27" fmla="*/ 43 h 891"/>
                <a:gd name="T28" fmla="*/ 516 w 1055"/>
                <a:gd name="T29" fmla="*/ 21 h 891"/>
                <a:gd name="T30" fmla="*/ 465 w 1055"/>
                <a:gd name="T31" fmla="*/ 5 h 891"/>
                <a:gd name="T32" fmla="*/ 423 w 1055"/>
                <a:gd name="T33" fmla="*/ 0 h 891"/>
                <a:gd name="T34" fmla="*/ 387 w 1055"/>
                <a:gd name="T35" fmla="*/ 18 h 891"/>
                <a:gd name="T36" fmla="*/ 343 w 1055"/>
                <a:gd name="T37" fmla="*/ 69 h 891"/>
                <a:gd name="T38" fmla="*/ 304 w 1055"/>
                <a:gd name="T39" fmla="*/ 124 h 891"/>
                <a:gd name="T40" fmla="*/ 266 w 1055"/>
                <a:gd name="T41" fmla="*/ 175 h 891"/>
                <a:gd name="T42" fmla="*/ 230 w 1055"/>
                <a:gd name="T43" fmla="*/ 223 h 891"/>
                <a:gd name="T44" fmla="*/ 198 w 1055"/>
                <a:gd name="T45" fmla="*/ 273 h 891"/>
                <a:gd name="T46" fmla="*/ 127 w 1055"/>
                <a:gd name="T47" fmla="*/ 384 h 891"/>
                <a:gd name="T48" fmla="*/ 36 w 1055"/>
                <a:gd name="T49" fmla="*/ 513 h 891"/>
                <a:gd name="T50" fmla="*/ 0 w 1055"/>
                <a:gd name="T51" fmla="*/ 578 h 891"/>
                <a:gd name="T52" fmla="*/ 9 w 1055"/>
                <a:gd name="T53" fmla="*/ 624 h 891"/>
                <a:gd name="T54" fmla="*/ 17 w 1055"/>
                <a:gd name="T55" fmla="*/ 648 h 891"/>
                <a:gd name="T56" fmla="*/ 33 w 1055"/>
                <a:gd name="T57" fmla="*/ 688 h 891"/>
                <a:gd name="T58" fmla="*/ 53 w 1055"/>
                <a:gd name="T59" fmla="*/ 709 h 891"/>
                <a:gd name="T60" fmla="*/ 101 w 1055"/>
                <a:gd name="T61" fmla="*/ 729 h 891"/>
                <a:gd name="T62" fmla="*/ 149 w 1055"/>
                <a:gd name="T63" fmla="*/ 749 h 891"/>
                <a:gd name="T64" fmla="*/ 198 w 1055"/>
                <a:gd name="T65" fmla="*/ 767 h 891"/>
                <a:gd name="T66" fmla="*/ 247 w 1055"/>
                <a:gd name="T67" fmla="*/ 785 h 891"/>
                <a:gd name="T68" fmla="*/ 295 w 1055"/>
                <a:gd name="T69" fmla="*/ 803 h 891"/>
                <a:gd name="T70" fmla="*/ 347 w 1055"/>
                <a:gd name="T71" fmla="*/ 825 h 891"/>
                <a:gd name="T72" fmla="*/ 400 w 1055"/>
                <a:gd name="T73" fmla="*/ 847 h 891"/>
                <a:gd name="T74" fmla="*/ 453 w 1055"/>
                <a:gd name="T75" fmla="*/ 867 h 891"/>
                <a:gd name="T76" fmla="*/ 531 w 1055"/>
                <a:gd name="T77" fmla="*/ 887 h 891"/>
                <a:gd name="T78" fmla="*/ 610 w 1055"/>
                <a:gd name="T79" fmla="*/ 887 h 891"/>
                <a:gd name="T80" fmla="*/ 669 w 1055"/>
                <a:gd name="T81" fmla="*/ 851 h 891"/>
                <a:gd name="T82" fmla="*/ 721 w 1055"/>
                <a:gd name="T83" fmla="*/ 790 h 891"/>
                <a:gd name="T84" fmla="*/ 780 w 1055"/>
                <a:gd name="T85" fmla="*/ 707 h 891"/>
                <a:gd name="T86" fmla="*/ 839 w 1055"/>
                <a:gd name="T87" fmla="*/ 622 h 891"/>
                <a:gd name="T88" fmla="*/ 887 w 1055"/>
                <a:gd name="T89" fmla="*/ 549 h 891"/>
                <a:gd name="T90" fmla="*/ 915 w 1055"/>
                <a:gd name="T91" fmla="*/ 508 h 891"/>
                <a:gd name="T92" fmla="*/ 978 w 1055"/>
                <a:gd name="T93" fmla="*/ 426 h 891"/>
                <a:gd name="T94" fmla="*/ 1038 w 1055"/>
                <a:gd name="T95" fmla="*/ 349 h 891"/>
                <a:gd name="T96" fmla="*/ 1055 w 1055"/>
                <a:gd name="T97" fmla="*/ 312 h 891"/>
                <a:gd name="T98" fmla="*/ 1048 w 1055"/>
                <a:gd name="T99" fmla="*/ 277 h 891"/>
                <a:gd name="T100" fmla="*/ 1025 w 1055"/>
                <a:gd name="T101" fmla="*/ 254 h 8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55"/>
                <a:gd name="T154" fmla="*/ 0 h 891"/>
                <a:gd name="T155" fmla="*/ 1055 w 1055"/>
                <a:gd name="T156" fmla="*/ 891 h 8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55" h="891">
                  <a:moveTo>
                    <a:pt x="1013" y="249"/>
                  </a:moveTo>
                  <a:lnTo>
                    <a:pt x="1013" y="247"/>
                  </a:lnTo>
                  <a:lnTo>
                    <a:pt x="1007" y="242"/>
                  </a:lnTo>
                  <a:lnTo>
                    <a:pt x="1000" y="237"/>
                  </a:lnTo>
                  <a:lnTo>
                    <a:pt x="993" y="232"/>
                  </a:lnTo>
                  <a:lnTo>
                    <a:pt x="986" y="227"/>
                  </a:lnTo>
                  <a:lnTo>
                    <a:pt x="978" y="223"/>
                  </a:lnTo>
                  <a:lnTo>
                    <a:pt x="971" y="219"/>
                  </a:lnTo>
                  <a:lnTo>
                    <a:pt x="963" y="215"/>
                  </a:lnTo>
                  <a:lnTo>
                    <a:pt x="955" y="213"/>
                  </a:lnTo>
                  <a:lnTo>
                    <a:pt x="960" y="201"/>
                  </a:lnTo>
                  <a:lnTo>
                    <a:pt x="962" y="189"/>
                  </a:lnTo>
                  <a:lnTo>
                    <a:pt x="960" y="176"/>
                  </a:lnTo>
                  <a:lnTo>
                    <a:pt x="955" y="165"/>
                  </a:lnTo>
                  <a:lnTo>
                    <a:pt x="947" y="157"/>
                  </a:lnTo>
                  <a:lnTo>
                    <a:pt x="938" y="152"/>
                  </a:lnTo>
                  <a:lnTo>
                    <a:pt x="928" y="148"/>
                  </a:lnTo>
                  <a:lnTo>
                    <a:pt x="918" y="145"/>
                  </a:lnTo>
                  <a:lnTo>
                    <a:pt x="898" y="140"/>
                  </a:lnTo>
                  <a:lnTo>
                    <a:pt x="879" y="135"/>
                  </a:lnTo>
                  <a:lnTo>
                    <a:pt x="861" y="131"/>
                  </a:lnTo>
                  <a:lnTo>
                    <a:pt x="841" y="127"/>
                  </a:lnTo>
                  <a:lnTo>
                    <a:pt x="823" y="122"/>
                  </a:lnTo>
                  <a:lnTo>
                    <a:pt x="804" y="118"/>
                  </a:lnTo>
                  <a:lnTo>
                    <a:pt x="784" y="114"/>
                  </a:lnTo>
                  <a:lnTo>
                    <a:pt x="765" y="109"/>
                  </a:lnTo>
                  <a:lnTo>
                    <a:pt x="749" y="105"/>
                  </a:lnTo>
                  <a:lnTo>
                    <a:pt x="735" y="102"/>
                  </a:lnTo>
                  <a:lnTo>
                    <a:pt x="721" y="99"/>
                  </a:lnTo>
                  <a:lnTo>
                    <a:pt x="707" y="95"/>
                  </a:lnTo>
                  <a:lnTo>
                    <a:pt x="692" y="91"/>
                  </a:lnTo>
                  <a:lnTo>
                    <a:pt x="678" y="87"/>
                  </a:lnTo>
                  <a:lnTo>
                    <a:pt x="665" y="82"/>
                  </a:lnTo>
                  <a:lnTo>
                    <a:pt x="651" y="77"/>
                  </a:lnTo>
                  <a:lnTo>
                    <a:pt x="638" y="71"/>
                  </a:lnTo>
                  <a:lnTo>
                    <a:pt x="622" y="65"/>
                  </a:lnTo>
                  <a:lnTo>
                    <a:pt x="607" y="57"/>
                  </a:lnTo>
                  <a:lnTo>
                    <a:pt x="589" y="51"/>
                  </a:lnTo>
                  <a:lnTo>
                    <a:pt x="572" y="43"/>
                  </a:lnTo>
                  <a:lnTo>
                    <a:pt x="553" y="35"/>
                  </a:lnTo>
                  <a:lnTo>
                    <a:pt x="534" y="29"/>
                  </a:lnTo>
                  <a:lnTo>
                    <a:pt x="516" y="21"/>
                  </a:lnTo>
                  <a:lnTo>
                    <a:pt x="498" y="16"/>
                  </a:lnTo>
                  <a:lnTo>
                    <a:pt x="481" y="10"/>
                  </a:lnTo>
                  <a:lnTo>
                    <a:pt x="465" y="5"/>
                  </a:lnTo>
                  <a:lnTo>
                    <a:pt x="449" y="3"/>
                  </a:lnTo>
                  <a:lnTo>
                    <a:pt x="435" y="0"/>
                  </a:lnTo>
                  <a:lnTo>
                    <a:pt x="423" y="0"/>
                  </a:lnTo>
                  <a:lnTo>
                    <a:pt x="413" y="1"/>
                  </a:lnTo>
                  <a:lnTo>
                    <a:pt x="405" y="5"/>
                  </a:lnTo>
                  <a:lnTo>
                    <a:pt x="387" y="18"/>
                  </a:lnTo>
                  <a:lnTo>
                    <a:pt x="371" y="34"/>
                  </a:lnTo>
                  <a:lnTo>
                    <a:pt x="357" y="51"/>
                  </a:lnTo>
                  <a:lnTo>
                    <a:pt x="343" y="69"/>
                  </a:lnTo>
                  <a:lnTo>
                    <a:pt x="330" y="88"/>
                  </a:lnTo>
                  <a:lnTo>
                    <a:pt x="317" y="106"/>
                  </a:lnTo>
                  <a:lnTo>
                    <a:pt x="304" y="124"/>
                  </a:lnTo>
                  <a:lnTo>
                    <a:pt x="291" y="143"/>
                  </a:lnTo>
                  <a:lnTo>
                    <a:pt x="278" y="159"/>
                  </a:lnTo>
                  <a:lnTo>
                    <a:pt x="266" y="175"/>
                  </a:lnTo>
                  <a:lnTo>
                    <a:pt x="254" y="190"/>
                  </a:lnTo>
                  <a:lnTo>
                    <a:pt x="242" y="206"/>
                  </a:lnTo>
                  <a:lnTo>
                    <a:pt x="230" y="223"/>
                  </a:lnTo>
                  <a:lnTo>
                    <a:pt x="219" y="238"/>
                  </a:lnTo>
                  <a:lnTo>
                    <a:pt x="208" y="255"/>
                  </a:lnTo>
                  <a:lnTo>
                    <a:pt x="198" y="273"/>
                  </a:lnTo>
                  <a:lnTo>
                    <a:pt x="181" y="303"/>
                  </a:lnTo>
                  <a:lnTo>
                    <a:pt x="156" y="341"/>
                  </a:lnTo>
                  <a:lnTo>
                    <a:pt x="127" y="384"/>
                  </a:lnTo>
                  <a:lnTo>
                    <a:pt x="96" y="429"/>
                  </a:lnTo>
                  <a:lnTo>
                    <a:pt x="65" y="473"/>
                  </a:lnTo>
                  <a:lnTo>
                    <a:pt x="36" y="513"/>
                  </a:lnTo>
                  <a:lnTo>
                    <a:pt x="14" y="545"/>
                  </a:lnTo>
                  <a:lnTo>
                    <a:pt x="0" y="567"/>
                  </a:lnTo>
                  <a:lnTo>
                    <a:pt x="0" y="578"/>
                  </a:lnTo>
                  <a:lnTo>
                    <a:pt x="4" y="597"/>
                  </a:lnTo>
                  <a:lnTo>
                    <a:pt x="8" y="615"/>
                  </a:lnTo>
                  <a:lnTo>
                    <a:pt x="9" y="624"/>
                  </a:lnTo>
                  <a:lnTo>
                    <a:pt x="10" y="628"/>
                  </a:lnTo>
                  <a:lnTo>
                    <a:pt x="13" y="637"/>
                  </a:lnTo>
                  <a:lnTo>
                    <a:pt x="17" y="648"/>
                  </a:lnTo>
                  <a:lnTo>
                    <a:pt x="22" y="661"/>
                  </a:lnTo>
                  <a:lnTo>
                    <a:pt x="27" y="675"/>
                  </a:lnTo>
                  <a:lnTo>
                    <a:pt x="33" y="688"/>
                  </a:lnTo>
                  <a:lnTo>
                    <a:pt x="40" y="698"/>
                  </a:lnTo>
                  <a:lnTo>
                    <a:pt x="48" y="706"/>
                  </a:lnTo>
                  <a:lnTo>
                    <a:pt x="53" y="709"/>
                  </a:lnTo>
                  <a:lnTo>
                    <a:pt x="68" y="716"/>
                  </a:lnTo>
                  <a:lnTo>
                    <a:pt x="85" y="723"/>
                  </a:lnTo>
                  <a:lnTo>
                    <a:pt x="101" y="729"/>
                  </a:lnTo>
                  <a:lnTo>
                    <a:pt x="116" y="737"/>
                  </a:lnTo>
                  <a:lnTo>
                    <a:pt x="133" y="744"/>
                  </a:lnTo>
                  <a:lnTo>
                    <a:pt x="149" y="749"/>
                  </a:lnTo>
                  <a:lnTo>
                    <a:pt x="166" y="755"/>
                  </a:lnTo>
                  <a:lnTo>
                    <a:pt x="181" y="762"/>
                  </a:lnTo>
                  <a:lnTo>
                    <a:pt x="198" y="767"/>
                  </a:lnTo>
                  <a:lnTo>
                    <a:pt x="213" y="773"/>
                  </a:lnTo>
                  <a:lnTo>
                    <a:pt x="230" y="780"/>
                  </a:lnTo>
                  <a:lnTo>
                    <a:pt x="247" y="785"/>
                  </a:lnTo>
                  <a:lnTo>
                    <a:pt x="263" y="792"/>
                  </a:lnTo>
                  <a:lnTo>
                    <a:pt x="279" y="797"/>
                  </a:lnTo>
                  <a:lnTo>
                    <a:pt x="295" y="803"/>
                  </a:lnTo>
                  <a:lnTo>
                    <a:pt x="312" y="810"/>
                  </a:lnTo>
                  <a:lnTo>
                    <a:pt x="330" y="817"/>
                  </a:lnTo>
                  <a:lnTo>
                    <a:pt x="347" y="825"/>
                  </a:lnTo>
                  <a:lnTo>
                    <a:pt x="365" y="833"/>
                  </a:lnTo>
                  <a:lnTo>
                    <a:pt x="382" y="839"/>
                  </a:lnTo>
                  <a:lnTo>
                    <a:pt x="400" y="847"/>
                  </a:lnTo>
                  <a:lnTo>
                    <a:pt x="417" y="855"/>
                  </a:lnTo>
                  <a:lnTo>
                    <a:pt x="435" y="861"/>
                  </a:lnTo>
                  <a:lnTo>
                    <a:pt x="453" y="867"/>
                  </a:lnTo>
                  <a:lnTo>
                    <a:pt x="479" y="874"/>
                  </a:lnTo>
                  <a:lnTo>
                    <a:pt x="505" y="881"/>
                  </a:lnTo>
                  <a:lnTo>
                    <a:pt x="531" y="887"/>
                  </a:lnTo>
                  <a:lnTo>
                    <a:pt x="558" y="891"/>
                  </a:lnTo>
                  <a:lnTo>
                    <a:pt x="584" y="891"/>
                  </a:lnTo>
                  <a:lnTo>
                    <a:pt x="610" y="887"/>
                  </a:lnTo>
                  <a:lnTo>
                    <a:pt x="633" y="880"/>
                  </a:lnTo>
                  <a:lnTo>
                    <a:pt x="656" y="864"/>
                  </a:lnTo>
                  <a:lnTo>
                    <a:pt x="669" y="851"/>
                  </a:lnTo>
                  <a:lnTo>
                    <a:pt x="685" y="834"/>
                  </a:lnTo>
                  <a:lnTo>
                    <a:pt x="701" y="814"/>
                  </a:lnTo>
                  <a:lnTo>
                    <a:pt x="721" y="790"/>
                  </a:lnTo>
                  <a:lnTo>
                    <a:pt x="740" y="764"/>
                  </a:lnTo>
                  <a:lnTo>
                    <a:pt x="760" y="736"/>
                  </a:lnTo>
                  <a:lnTo>
                    <a:pt x="780" y="707"/>
                  </a:lnTo>
                  <a:lnTo>
                    <a:pt x="800" y="678"/>
                  </a:lnTo>
                  <a:lnTo>
                    <a:pt x="819" y="649"/>
                  </a:lnTo>
                  <a:lnTo>
                    <a:pt x="839" y="622"/>
                  </a:lnTo>
                  <a:lnTo>
                    <a:pt x="857" y="595"/>
                  </a:lnTo>
                  <a:lnTo>
                    <a:pt x="872" y="570"/>
                  </a:lnTo>
                  <a:lnTo>
                    <a:pt x="887" y="549"/>
                  </a:lnTo>
                  <a:lnTo>
                    <a:pt x="899" y="531"/>
                  </a:lnTo>
                  <a:lnTo>
                    <a:pt x="909" y="517"/>
                  </a:lnTo>
                  <a:lnTo>
                    <a:pt x="915" y="508"/>
                  </a:lnTo>
                  <a:lnTo>
                    <a:pt x="933" y="483"/>
                  </a:lnTo>
                  <a:lnTo>
                    <a:pt x="955" y="456"/>
                  </a:lnTo>
                  <a:lnTo>
                    <a:pt x="978" y="426"/>
                  </a:lnTo>
                  <a:lnTo>
                    <a:pt x="1000" y="396"/>
                  </a:lnTo>
                  <a:lnTo>
                    <a:pt x="1021" y="371"/>
                  </a:lnTo>
                  <a:lnTo>
                    <a:pt x="1038" y="349"/>
                  </a:lnTo>
                  <a:lnTo>
                    <a:pt x="1050" y="333"/>
                  </a:lnTo>
                  <a:lnTo>
                    <a:pt x="1053" y="325"/>
                  </a:lnTo>
                  <a:lnTo>
                    <a:pt x="1055" y="312"/>
                  </a:lnTo>
                  <a:lnTo>
                    <a:pt x="1055" y="301"/>
                  </a:lnTo>
                  <a:lnTo>
                    <a:pt x="1052" y="289"/>
                  </a:lnTo>
                  <a:lnTo>
                    <a:pt x="1048" y="277"/>
                  </a:lnTo>
                  <a:lnTo>
                    <a:pt x="1042" y="268"/>
                  </a:lnTo>
                  <a:lnTo>
                    <a:pt x="1034" y="260"/>
                  </a:lnTo>
                  <a:lnTo>
                    <a:pt x="1025" y="254"/>
                  </a:lnTo>
                  <a:lnTo>
                    <a:pt x="1013"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2" name="Freeform 7"/>
            <p:cNvSpPr>
              <a:spLocks/>
            </p:cNvSpPr>
            <p:nvPr/>
          </p:nvSpPr>
          <p:spPr bwMode="auto">
            <a:xfrm>
              <a:off x="2158" y="2782"/>
              <a:ext cx="151" cy="211"/>
            </a:xfrm>
            <a:custGeom>
              <a:avLst/>
              <a:gdLst>
                <a:gd name="T0" fmla="*/ 151 w 151"/>
                <a:gd name="T1" fmla="*/ 27 h 211"/>
                <a:gd name="T2" fmla="*/ 148 w 151"/>
                <a:gd name="T3" fmla="*/ 32 h 211"/>
                <a:gd name="T4" fmla="*/ 141 w 151"/>
                <a:gd name="T5" fmla="*/ 42 h 211"/>
                <a:gd name="T6" fmla="*/ 131 w 151"/>
                <a:gd name="T7" fmla="*/ 54 h 211"/>
                <a:gd name="T8" fmla="*/ 118 w 151"/>
                <a:gd name="T9" fmla="*/ 69 h 211"/>
                <a:gd name="T10" fmla="*/ 105 w 151"/>
                <a:gd name="T11" fmla="*/ 83 h 211"/>
                <a:gd name="T12" fmla="*/ 95 w 151"/>
                <a:gd name="T13" fmla="*/ 96 h 211"/>
                <a:gd name="T14" fmla="*/ 88 w 151"/>
                <a:gd name="T15" fmla="*/ 105 h 211"/>
                <a:gd name="T16" fmla="*/ 86 w 151"/>
                <a:gd name="T17" fmla="*/ 109 h 211"/>
                <a:gd name="T18" fmla="*/ 87 w 151"/>
                <a:gd name="T19" fmla="*/ 110 h 211"/>
                <a:gd name="T20" fmla="*/ 91 w 151"/>
                <a:gd name="T21" fmla="*/ 113 h 211"/>
                <a:gd name="T22" fmla="*/ 96 w 151"/>
                <a:gd name="T23" fmla="*/ 117 h 211"/>
                <a:gd name="T24" fmla="*/ 104 w 151"/>
                <a:gd name="T25" fmla="*/ 121 h 211"/>
                <a:gd name="T26" fmla="*/ 113 w 151"/>
                <a:gd name="T27" fmla="*/ 126 h 211"/>
                <a:gd name="T28" fmla="*/ 122 w 151"/>
                <a:gd name="T29" fmla="*/ 130 h 211"/>
                <a:gd name="T30" fmla="*/ 131 w 151"/>
                <a:gd name="T31" fmla="*/ 132 h 211"/>
                <a:gd name="T32" fmla="*/ 141 w 151"/>
                <a:gd name="T33" fmla="*/ 132 h 211"/>
                <a:gd name="T34" fmla="*/ 134 w 151"/>
                <a:gd name="T35" fmla="*/ 137 h 211"/>
                <a:gd name="T36" fmla="*/ 126 w 151"/>
                <a:gd name="T37" fmla="*/ 144 h 211"/>
                <a:gd name="T38" fmla="*/ 119 w 151"/>
                <a:gd name="T39" fmla="*/ 152 h 211"/>
                <a:gd name="T40" fmla="*/ 113 w 151"/>
                <a:gd name="T41" fmla="*/ 159 h 211"/>
                <a:gd name="T42" fmla="*/ 109 w 151"/>
                <a:gd name="T43" fmla="*/ 154 h 211"/>
                <a:gd name="T44" fmla="*/ 105 w 151"/>
                <a:gd name="T45" fmla="*/ 145 h 211"/>
                <a:gd name="T46" fmla="*/ 100 w 151"/>
                <a:gd name="T47" fmla="*/ 136 h 211"/>
                <a:gd name="T48" fmla="*/ 99 w 151"/>
                <a:gd name="T49" fmla="*/ 132 h 211"/>
                <a:gd name="T50" fmla="*/ 95 w 151"/>
                <a:gd name="T51" fmla="*/ 135 h 211"/>
                <a:gd name="T52" fmla="*/ 87 w 151"/>
                <a:gd name="T53" fmla="*/ 144 h 211"/>
                <a:gd name="T54" fmla="*/ 75 w 151"/>
                <a:gd name="T55" fmla="*/ 157 h 211"/>
                <a:gd name="T56" fmla="*/ 64 w 151"/>
                <a:gd name="T57" fmla="*/ 171 h 211"/>
                <a:gd name="T58" fmla="*/ 51 w 151"/>
                <a:gd name="T59" fmla="*/ 185 h 211"/>
                <a:gd name="T60" fmla="*/ 41 w 151"/>
                <a:gd name="T61" fmla="*/ 198 h 211"/>
                <a:gd name="T62" fmla="*/ 33 w 151"/>
                <a:gd name="T63" fmla="*/ 207 h 211"/>
                <a:gd name="T64" fmla="*/ 30 w 151"/>
                <a:gd name="T65" fmla="*/ 211 h 211"/>
                <a:gd name="T66" fmla="*/ 20 w 151"/>
                <a:gd name="T67" fmla="*/ 201 h 211"/>
                <a:gd name="T68" fmla="*/ 11 w 151"/>
                <a:gd name="T69" fmla="*/ 192 h 211"/>
                <a:gd name="T70" fmla="*/ 3 w 151"/>
                <a:gd name="T71" fmla="*/ 184 h 211"/>
                <a:gd name="T72" fmla="*/ 0 w 151"/>
                <a:gd name="T73" fmla="*/ 180 h 211"/>
                <a:gd name="T74" fmla="*/ 17 w 151"/>
                <a:gd name="T75" fmla="*/ 163 h 211"/>
                <a:gd name="T76" fmla="*/ 37 w 151"/>
                <a:gd name="T77" fmla="*/ 139 h 211"/>
                <a:gd name="T78" fmla="*/ 57 w 151"/>
                <a:gd name="T79" fmla="*/ 111 h 211"/>
                <a:gd name="T80" fmla="*/ 79 w 151"/>
                <a:gd name="T81" fmla="*/ 83 h 211"/>
                <a:gd name="T82" fmla="*/ 100 w 151"/>
                <a:gd name="T83" fmla="*/ 56 h 211"/>
                <a:gd name="T84" fmla="*/ 118 w 151"/>
                <a:gd name="T85" fmla="*/ 31 h 211"/>
                <a:gd name="T86" fmla="*/ 132 w 151"/>
                <a:gd name="T87" fmla="*/ 12 h 211"/>
                <a:gd name="T88" fmla="*/ 141 w 151"/>
                <a:gd name="T89" fmla="*/ 0 h 211"/>
                <a:gd name="T90" fmla="*/ 144 w 151"/>
                <a:gd name="T91" fmla="*/ 7 h 211"/>
                <a:gd name="T92" fmla="*/ 145 w 151"/>
                <a:gd name="T93" fmla="*/ 13 h 211"/>
                <a:gd name="T94" fmla="*/ 148 w 151"/>
                <a:gd name="T95" fmla="*/ 21 h 211"/>
                <a:gd name="T96" fmla="*/ 151 w 151"/>
                <a:gd name="T97" fmla="*/ 27 h 2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1"/>
                <a:gd name="T148" fmla="*/ 0 h 211"/>
                <a:gd name="T149" fmla="*/ 151 w 151"/>
                <a:gd name="T150" fmla="*/ 211 h 2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1" h="211">
                  <a:moveTo>
                    <a:pt x="151" y="27"/>
                  </a:moveTo>
                  <a:lnTo>
                    <a:pt x="148" y="32"/>
                  </a:lnTo>
                  <a:lnTo>
                    <a:pt x="141" y="42"/>
                  </a:lnTo>
                  <a:lnTo>
                    <a:pt x="131" y="54"/>
                  </a:lnTo>
                  <a:lnTo>
                    <a:pt x="118" y="69"/>
                  </a:lnTo>
                  <a:lnTo>
                    <a:pt x="105" y="83"/>
                  </a:lnTo>
                  <a:lnTo>
                    <a:pt x="95" y="96"/>
                  </a:lnTo>
                  <a:lnTo>
                    <a:pt x="88" y="105"/>
                  </a:lnTo>
                  <a:lnTo>
                    <a:pt x="86" y="109"/>
                  </a:lnTo>
                  <a:lnTo>
                    <a:pt x="87" y="110"/>
                  </a:lnTo>
                  <a:lnTo>
                    <a:pt x="91" y="113"/>
                  </a:lnTo>
                  <a:lnTo>
                    <a:pt x="96" y="117"/>
                  </a:lnTo>
                  <a:lnTo>
                    <a:pt x="104" y="121"/>
                  </a:lnTo>
                  <a:lnTo>
                    <a:pt x="113" y="126"/>
                  </a:lnTo>
                  <a:lnTo>
                    <a:pt x="122" y="130"/>
                  </a:lnTo>
                  <a:lnTo>
                    <a:pt x="131" y="132"/>
                  </a:lnTo>
                  <a:lnTo>
                    <a:pt x="141" y="132"/>
                  </a:lnTo>
                  <a:lnTo>
                    <a:pt x="134" y="137"/>
                  </a:lnTo>
                  <a:lnTo>
                    <a:pt x="126" y="144"/>
                  </a:lnTo>
                  <a:lnTo>
                    <a:pt x="119" y="152"/>
                  </a:lnTo>
                  <a:lnTo>
                    <a:pt x="113" y="159"/>
                  </a:lnTo>
                  <a:lnTo>
                    <a:pt x="109" y="154"/>
                  </a:lnTo>
                  <a:lnTo>
                    <a:pt x="105" y="145"/>
                  </a:lnTo>
                  <a:lnTo>
                    <a:pt x="100" y="136"/>
                  </a:lnTo>
                  <a:lnTo>
                    <a:pt x="99" y="132"/>
                  </a:lnTo>
                  <a:lnTo>
                    <a:pt x="95" y="135"/>
                  </a:lnTo>
                  <a:lnTo>
                    <a:pt x="87" y="144"/>
                  </a:lnTo>
                  <a:lnTo>
                    <a:pt x="75" y="157"/>
                  </a:lnTo>
                  <a:lnTo>
                    <a:pt x="64" y="171"/>
                  </a:lnTo>
                  <a:lnTo>
                    <a:pt x="51" y="185"/>
                  </a:lnTo>
                  <a:lnTo>
                    <a:pt x="41" y="198"/>
                  </a:lnTo>
                  <a:lnTo>
                    <a:pt x="33" y="207"/>
                  </a:lnTo>
                  <a:lnTo>
                    <a:pt x="30" y="211"/>
                  </a:lnTo>
                  <a:lnTo>
                    <a:pt x="20" y="201"/>
                  </a:lnTo>
                  <a:lnTo>
                    <a:pt x="11" y="192"/>
                  </a:lnTo>
                  <a:lnTo>
                    <a:pt x="3" y="184"/>
                  </a:lnTo>
                  <a:lnTo>
                    <a:pt x="0" y="180"/>
                  </a:lnTo>
                  <a:lnTo>
                    <a:pt x="17" y="163"/>
                  </a:lnTo>
                  <a:lnTo>
                    <a:pt x="37" y="139"/>
                  </a:lnTo>
                  <a:lnTo>
                    <a:pt x="57" y="111"/>
                  </a:lnTo>
                  <a:lnTo>
                    <a:pt x="79" y="83"/>
                  </a:lnTo>
                  <a:lnTo>
                    <a:pt x="100" y="56"/>
                  </a:lnTo>
                  <a:lnTo>
                    <a:pt x="118" y="31"/>
                  </a:lnTo>
                  <a:lnTo>
                    <a:pt x="132" y="12"/>
                  </a:lnTo>
                  <a:lnTo>
                    <a:pt x="141" y="0"/>
                  </a:lnTo>
                  <a:lnTo>
                    <a:pt x="144" y="7"/>
                  </a:lnTo>
                  <a:lnTo>
                    <a:pt x="145" y="13"/>
                  </a:lnTo>
                  <a:lnTo>
                    <a:pt x="148" y="21"/>
                  </a:lnTo>
                  <a:lnTo>
                    <a:pt x="151" y="27"/>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3" name="Freeform 8"/>
            <p:cNvSpPr>
              <a:spLocks/>
            </p:cNvSpPr>
            <p:nvPr/>
          </p:nvSpPr>
          <p:spPr bwMode="auto">
            <a:xfrm>
              <a:off x="2271" y="2834"/>
              <a:ext cx="58" cy="65"/>
            </a:xfrm>
            <a:custGeom>
              <a:avLst/>
              <a:gdLst>
                <a:gd name="T0" fmla="*/ 44 w 58"/>
                <a:gd name="T1" fmla="*/ 0 h 65"/>
                <a:gd name="T2" fmla="*/ 53 w 58"/>
                <a:gd name="T3" fmla="*/ 17 h 65"/>
                <a:gd name="T4" fmla="*/ 57 w 58"/>
                <a:gd name="T5" fmla="*/ 31 h 65"/>
                <a:gd name="T6" fmla="*/ 57 w 58"/>
                <a:gd name="T7" fmla="*/ 41 h 65"/>
                <a:gd name="T8" fmla="*/ 58 w 58"/>
                <a:gd name="T9" fmla="*/ 47 h 65"/>
                <a:gd name="T10" fmla="*/ 56 w 58"/>
                <a:gd name="T11" fmla="*/ 52 h 65"/>
                <a:gd name="T12" fmla="*/ 54 w 58"/>
                <a:gd name="T13" fmla="*/ 56 h 65"/>
                <a:gd name="T14" fmla="*/ 52 w 58"/>
                <a:gd name="T15" fmla="*/ 58 h 65"/>
                <a:gd name="T16" fmla="*/ 45 w 58"/>
                <a:gd name="T17" fmla="*/ 61 h 65"/>
                <a:gd name="T18" fmla="*/ 39 w 58"/>
                <a:gd name="T19" fmla="*/ 63 h 65"/>
                <a:gd name="T20" fmla="*/ 34 w 58"/>
                <a:gd name="T21" fmla="*/ 65 h 65"/>
                <a:gd name="T22" fmla="*/ 30 w 58"/>
                <a:gd name="T23" fmla="*/ 65 h 65"/>
                <a:gd name="T24" fmla="*/ 25 w 58"/>
                <a:gd name="T25" fmla="*/ 63 h 65"/>
                <a:gd name="T26" fmla="*/ 19 w 58"/>
                <a:gd name="T27" fmla="*/ 61 h 65"/>
                <a:gd name="T28" fmla="*/ 14 w 58"/>
                <a:gd name="T29" fmla="*/ 58 h 65"/>
                <a:gd name="T30" fmla="*/ 8 w 58"/>
                <a:gd name="T31" fmla="*/ 56 h 65"/>
                <a:gd name="T32" fmla="*/ 0 w 58"/>
                <a:gd name="T33" fmla="*/ 52 h 65"/>
                <a:gd name="T34" fmla="*/ 3 w 58"/>
                <a:gd name="T35" fmla="*/ 48 h 65"/>
                <a:gd name="T36" fmla="*/ 8 w 58"/>
                <a:gd name="T37" fmla="*/ 40 h 65"/>
                <a:gd name="T38" fmla="*/ 14 w 58"/>
                <a:gd name="T39" fmla="*/ 32 h 65"/>
                <a:gd name="T40" fmla="*/ 22 w 58"/>
                <a:gd name="T41" fmla="*/ 22 h 65"/>
                <a:gd name="T42" fmla="*/ 30 w 58"/>
                <a:gd name="T43" fmla="*/ 13 h 65"/>
                <a:gd name="T44" fmla="*/ 36 w 58"/>
                <a:gd name="T45" fmla="*/ 6 h 65"/>
                <a:gd name="T46" fmla="*/ 41 w 58"/>
                <a:gd name="T47" fmla="*/ 1 h 65"/>
                <a:gd name="T48" fmla="*/ 44 w 58"/>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
                <a:gd name="T76" fmla="*/ 0 h 65"/>
                <a:gd name="T77" fmla="*/ 58 w 58"/>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 h="65">
                  <a:moveTo>
                    <a:pt x="44" y="0"/>
                  </a:moveTo>
                  <a:lnTo>
                    <a:pt x="53" y="17"/>
                  </a:lnTo>
                  <a:lnTo>
                    <a:pt x="57" y="31"/>
                  </a:lnTo>
                  <a:lnTo>
                    <a:pt x="57" y="41"/>
                  </a:lnTo>
                  <a:lnTo>
                    <a:pt x="58" y="47"/>
                  </a:lnTo>
                  <a:lnTo>
                    <a:pt x="56" y="52"/>
                  </a:lnTo>
                  <a:lnTo>
                    <a:pt x="54" y="56"/>
                  </a:lnTo>
                  <a:lnTo>
                    <a:pt x="52" y="58"/>
                  </a:lnTo>
                  <a:lnTo>
                    <a:pt x="45" y="61"/>
                  </a:lnTo>
                  <a:lnTo>
                    <a:pt x="39" y="63"/>
                  </a:lnTo>
                  <a:lnTo>
                    <a:pt x="34" y="65"/>
                  </a:lnTo>
                  <a:lnTo>
                    <a:pt x="30" y="65"/>
                  </a:lnTo>
                  <a:lnTo>
                    <a:pt x="25" y="63"/>
                  </a:lnTo>
                  <a:lnTo>
                    <a:pt x="19" y="61"/>
                  </a:lnTo>
                  <a:lnTo>
                    <a:pt x="14" y="58"/>
                  </a:lnTo>
                  <a:lnTo>
                    <a:pt x="8" y="56"/>
                  </a:lnTo>
                  <a:lnTo>
                    <a:pt x="0" y="52"/>
                  </a:lnTo>
                  <a:lnTo>
                    <a:pt x="3" y="48"/>
                  </a:lnTo>
                  <a:lnTo>
                    <a:pt x="8" y="40"/>
                  </a:lnTo>
                  <a:lnTo>
                    <a:pt x="14" y="32"/>
                  </a:lnTo>
                  <a:lnTo>
                    <a:pt x="22" y="22"/>
                  </a:lnTo>
                  <a:lnTo>
                    <a:pt x="30" y="13"/>
                  </a:lnTo>
                  <a:lnTo>
                    <a:pt x="36" y="6"/>
                  </a:lnTo>
                  <a:lnTo>
                    <a:pt x="41" y="1"/>
                  </a:lnTo>
                  <a:lnTo>
                    <a:pt x="44" y="0"/>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4" name="Freeform 9"/>
            <p:cNvSpPr>
              <a:spLocks/>
            </p:cNvSpPr>
            <p:nvPr/>
          </p:nvSpPr>
          <p:spPr bwMode="auto">
            <a:xfrm>
              <a:off x="2201" y="3015"/>
              <a:ext cx="34" cy="24"/>
            </a:xfrm>
            <a:custGeom>
              <a:avLst/>
              <a:gdLst>
                <a:gd name="T0" fmla="*/ 34 w 34"/>
                <a:gd name="T1" fmla="*/ 3 h 24"/>
                <a:gd name="T2" fmla="*/ 29 w 34"/>
                <a:gd name="T3" fmla="*/ 7 h 24"/>
                <a:gd name="T4" fmla="*/ 23 w 34"/>
                <a:gd name="T5" fmla="*/ 12 h 24"/>
                <a:gd name="T6" fmla="*/ 20 w 34"/>
                <a:gd name="T7" fmla="*/ 18 h 24"/>
                <a:gd name="T8" fmla="*/ 16 w 34"/>
                <a:gd name="T9" fmla="*/ 24 h 24"/>
                <a:gd name="T10" fmla="*/ 12 w 34"/>
                <a:gd name="T11" fmla="*/ 17 h 24"/>
                <a:gd name="T12" fmla="*/ 8 w 34"/>
                <a:gd name="T13" fmla="*/ 12 h 24"/>
                <a:gd name="T14" fmla="*/ 4 w 34"/>
                <a:gd name="T15" fmla="*/ 5 h 24"/>
                <a:gd name="T16" fmla="*/ 0 w 34"/>
                <a:gd name="T17" fmla="*/ 0 h 24"/>
                <a:gd name="T18" fmla="*/ 8 w 34"/>
                <a:gd name="T19" fmla="*/ 3 h 24"/>
                <a:gd name="T20" fmla="*/ 17 w 34"/>
                <a:gd name="T21" fmla="*/ 3 h 24"/>
                <a:gd name="T22" fmla="*/ 25 w 34"/>
                <a:gd name="T23" fmla="*/ 4 h 24"/>
                <a:gd name="T24" fmla="*/ 34 w 34"/>
                <a:gd name="T25" fmla="*/ 3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4"/>
                <a:gd name="T41" fmla="*/ 34 w 3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4">
                  <a:moveTo>
                    <a:pt x="34" y="3"/>
                  </a:moveTo>
                  <a:lnTo>
                    <a:pt x="29" y="7"/>
                  </a:lnTo>
                  <a:lnTo>
                    <a:pt x="23" y="12"/>
                  </a:lnTo>
                  <a:lnTo>
                    <a:pt x="20" y="18"/>
                  </a:lnTo>
                  <a:lnTo>
                    <a:pt x="16" y="24"/>
                  </a:lnTo>
                  <a:lnTo>
                    <a:pt x="12" y="17"/>
                  </a:lnTo>
                  <a:lnTo>
                    <a:pt x="8" y="12"/>
                  </a:lnTo>
                  <a:lnTo>
                    <a:pt x="4" y="5"/>
                  </a:lnTo>
                  <a:lnTo>
                    <a:pt x="0" y="0"/>
                  </a:lnTo>
                  <a:lnTo>
                    <a:pt x="8" y="3"/>
                  </a:lnTo>
                  <a:lnTo>
                    <a:pt x="17" y="3"/>
                  </a:lnTo>
                  <a:lnTo>
                    <a:pt x="25" y="4"/>
                  </a:lnTo>
                  <a:lnTo>
                    <a:pt x="34" y="3"/>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5" name="Freeform 10"/>
            <p:cNvSpPr>
              <a:spLocks/>
            </p:cNvSpPr>
            <p:nvPr/>
          </p:nvSpPr>
          <p:spPr bwMode="auto">
            <a:xfrm>
              <a:off x="1392" y="2572"/>
              <a:ext cx="892" cy="726"/>
            </a:xfrm>
            <a:custGeom>
              <a:avLst/>
              <a:gdLst>
                <a:gd name="T0" fmla="*/ 199 w 892"/>
                <a:gd name="T1" fmla="*/ 233 h 726"/>
                <a:gd name="T2" fmla="*/ 232 w 892"/>
                <a:gd name="T3" fmla="*/ 192 h 726"/>
                <a:gd name="T4" fmla="*/ 265 w 892"/>
                <a:gd name="T5" fmla="*/ 150 h 726"/>
                <a:gd name="T6" fmla="*/ 303 w 892"/>
                <a:gd name="T7" fmla="*/ 95 h 726"/>
                <a:gd name="T8" fmla="*/ 338 w 892"/>
                <a:gd name="T9" fmla="*/ 44 h 726"/>
                <a:gd name="T10" fmla="*/ 379 w 892"/>
                <a:gd name="T11" fmla="*/ 7 h 726"/>
                <a:gd name="T12" fmla="*/ 403 w 892"/>
                <a:gd name="T13" fmla="*/ 0 h 726"/>
                <a:gd name="T14" fmla="*/ 482 w 892"/>
                <a:gd name="T15" fmla="*/ 29 h 726"/>
                <a:gd name="T16" fmla="*/ 555 w 892"/>
                <a:gd name="T17" fmla="*/ 55 h 726"/>
                <a:gd name="T18" fmla="*/ 624 w 892"/>
                <a:gd name="T19" fmla="*/ 82 h 726"/>
                <a:gd name="T20" fmla="*/ 673 w 892"/>
                <a:gd name="T21" fmla="*/ 99 h 726"/>
                <a:gd name="T22" fmla="*/ 721 w 892"/>
                <a:gd name="T23" fmla="*/ 112 h 726"/>
                <a:gd name="T24" fmla="*/ 770 w 892"/>
                <a:gd name="T25" fmla="*/ 122 h 726"/>
                <a:gd name="T26" fmla="*/ 819 w 892"/>
                <a:gd name="T27" fmla="*/ 132 h 726"/>
                <a:gd name="T28" fmla="*/ 873 w 892"/>
                <a:gd name="T29" fmla="*/ 145 h 726"/>
                <a:gd name="T30" fmla="*/ 892 w 892"/>
                <a:gd name="T31" fmla="*/ 179 h 726"/>
                <a:gd name="T32" fmla="*/ 874 w 892"/>
                <a:gd name="T33" fmla="*/ 207 h 726"/>
                <a:gd name="T34" fmla="*/ 860 w 892"/>
                <a:gd name="T35" fmla="*/ 228 h 726"/>
                <a:gd name="T36" fmla="*/ 843 w 892"/>
                <a:gd name="T37" fmla="*/ 250 h 726"/>
                <a:gd name="T38" fmla="*/ 799 w 892"/>
                <a:gd name="T39" fmla="*/ 310 h 726"/>
                <a:gd name="T40" fmla="*/ 755 w 892"/>
                <a:gd name="T41" fmla="*/ 367 h 726"/>
                <a:gd name="T42" fmla="*/ 729 w 892"/>
                <a:gd name="T43" fmla="*/ 372 h 726"/>
                <a:gd name="T44" fmla="*/ 687 w 892"/>
                <a:gd name="T45" fmla="*/ 359 h 726"/>
                <a:gd name="T46" fmla="*/ 645 w 892"/>
                <a:gd name="T47" fmla="*/ 356 h 726"/>
                <a:gd name="T48" fmla="*/ 610 w 892"/>
                <a:gd name="T49" fmla="*/ 363 h 726"/>
                <a:gd name="T50" fmla="*/ 586 w 892"/>
                <a:gd name="T51" fmla="*/ 384 h 726"/>
                <a:gd name="T52" fmla="*/ 577 w 892"/>
                <a:gd name="T53" fmla="*/ 411 h 726"/>
                <a:gd name="T54" fmla="*/ 598 w 892"/>
                <a:gd name="T55" fmla="*/ 451 h 726"/>
                <a:gd name="T56" fmla="*/ 646 w 892"/>
                <a:gd name="T57" fmla="*/ 469 h 726"/>
                <a:gd name="T58" fmla="*/ 674 w 892"/>
                <a:gd name="T59" fmla="*/ 487 h 726"/>
                <a:gd name="T60" fmla="*/ 619 w 892"/>
                <a:gd name="T61" fmla="*/ 573 h 726"/>
                <a:gd name="T62" fmla="*/ 533 w 892"/>
                <a:gd name="T63" fmla="*/ 687 h 726"/>
                <a:gd name="T64" fmla="*/ 492 w 892"/>
                <a:gd name="T65" fmla="*/ 723 h 726"/>
                <a:gd name="T66" fmla="*/ 466 w 892"/>
                <a:gd name="T67" fmla="*/ 726 h 726"/>
                <a:gd name="T68" fmla="*/ 443 w 892"/>
                <a:gd name="T69" fmla="*/ 723 h 726"/>
                <a:gd name="T70" fmla="*/ 370 w 892"/>
                <a:gd name="T71" fmla="*/ 702 h 726"/>
                <a:gd name="T72" fmla="*/ 304 w 892"/>
                <a:gd name="T73" fmla="*/ 678 h 726"/>
                <a:gd name="T74" fmla="*/ 268 w 892"/>
                <a:gd name="T75" fmla="*/ 663 h 726"/>
                <a:gd name="T76" fmla="*/ 216 w 892"/>
                <a:gd name="T77" fmla="*/ 645 h 726"/>
                <a:gd name="T78" fmla="*/ 163 w 892"/>
                <a:gd name="T79" fmla="*/ 626 h 726"/>
                <a:gd name="T80" fmla="*/ 111 w 892"/>
                <a:gd name="T81" fmla="*/ 608 h 726"/>
                <a:gd name="T82" fmla="*/ 58 w 892"/>
                <a:gd name="T83" fmla="*/ 588 h 726"/>
                <a:gd name="T84" fmla="*/ 7 w 892"/>
                <a:gd name="T85" fmla="*/ 568 h 726"/>
                <a:gd name="T86" fmla="*/ 1 w 892"/>
                <a:gd name="T87" fmla="*/ 560 h 726"/>
                <a:gd name="T88" fmla="*/ 44 w 892"/>
                <a:gd name="T89" fmla="*/ 483 h 726"/>
                <a:gd name="T90" fmla="*/ 115 w 892"/>
                <a:gd name="T91" fmla="*/ 376 h 726"/>
                <a:gd name="T92" fmla="*/ 181 w 892"/>
                <a:gd name="T93" fmla="*/ 263 h 7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2"/>
                <a:gd name="T142" fmla="*/ 0 h 726"/>
                <a:gd name="T143" fmla="*/ 892 w 892"/>
                <a:gd name="T144" fmla="*/ 726 h 72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2" h="726">
                  <a:moveTo>
                    <a:pt x="181" y="263"/>
                  </a:moveTo>
                  <a:lnTo>
                    <a:pt x="189" y="248"/>
                  </a:lnTo>
                  <a:lnTo>
                    <a:pt x="199" y="233"/>
                  </a:lnTo>
                  <a:lnTo>
                    <a:pt x="210" y="219"/>
                  </a:lnTo>
                  <a:lnTo>
                    <a:pt x="220" y="205"/>
                  </a:lnTo>
                  <a:lnTo>
                    <a:pt x="232" y="192"/>
                  </a:lnTo>
                  <a:lnTo>
                    <a:pt x="242" y="178"/>
                  </a:lnTo>
                  <a:lnTo>
                    <a:pt x="254" y="165"/>
                  </a:lnTo>
                  <a:lnTo>
                    <a:pt x="265" y="150"/>
                  </a:lnTo>
                  <a:lnTo>
                    <a:pt x="280" y="132"/>
                  </a:lnTo>
                  <a:lnTo>
                    <a:pt x="291" y="113"/>
                  </a:lnTo>
                  <a:lnTo>
                    <a:pt x="303" y="95"/>
                  </a:lnTo>
                  <a:lnTo>
                    <a:pt x="315" y="78"/>
                  </a:lnTo>
                  <a:lnTo>
                    <a:pt x="325" y="61"/>
                  </a:lnTo>
                  <a:lnTo>
                    <a:pt x="338" y="44"/>
                  </a:lnTo>
                  <a:lnTo>
                    <a:pt x="353" y="27"/>
                  </a:lnTo>
                  <a:lnTo>
                    <a:pt x="370" y="12"/>
                  </a:lnTo>
                  <a:lnTo>
                    <a:pt x="379" y="7"/>
                  </a:lnTo>
                  <a:lnTo>
                    <a:pt x="391" y="3"/>
                  </a:lnTo>
                  <a:lnTo>
                    <a:pt x="399" y="0"/>
                  </a:lnTo>
                  <a:lnTo>
                    <a:pt x="403" y="0"/>
                  </a:lnTo>
                  <a:lnTo>
                    <a:pt x="430" y="11"/>
                  </a:lnTo>
                  <a:lnTo>
                    <a:pt x="456" y="21"/>
                  </a:lnTo>
                  <a:lnTo>
                    <a:pt x="482" y="29"/>
                  </a:lnTo>
                  <a:lnTo>
                    <a:pt x="506" y="38"/>
                  </a:lnTo>
                  <a:lnTo>
                    <a:pt x="531" y="47"/>
                  </a:lnTo>
                  <a:lnTo>
                    <a:pt x="555" y="55"/>
                  </a:lnTo>
                  <a:lnTo>
                    <a:pt x="581" y="65"/>
                  </a:lnTo>
                  <a:lnTo>
                    <a:pt x="607" y="75"/>
                  </a:lnTo>
                  <a:lnTo>
                    <a:pt x="624" y="82"/>
                  </a:lnTo>
                  <a:lnTo>
                    <a:pt x="641" y="88"/>
                  </a:lnTo>
                  <a:lnTo>
                    <a:pt x="656" y="93"/>
                  </a:lnTo>
                  <a:lnTo>
                    <a:pt x="673" y="99"/>
                  </a:lnTo>
                  <a:lnTo>
                    <a:pt x="689" y="104"/>
                  </a:lnTo>
                  <a:lnTo>
                    <a:pt x="706" y="108"/>
                  </a:lnTo>
                  <a:lnTo>
                    <a:pt x="721" y="112"/>
                  </a:lnTo>
                  <a:lnTo>
                    <a:pt x="738" y="115"/>
                  </a:lnTo>
                  <a:lnTo>
                    <a:pt x="753" y="119"/>
                  </a:lnTo>
                  <a:lnTo>
                    <a:pt x="770" y="122"/>
                  </a:lnTo>
                  <a:lnTo>
                    <a:pt x="786" y="126"/>
                  </a:lnTo>
                  <a:lnTo>
                    <a:pt x="803" y="130"/>
                  </a:lnTo>
                  <a:lnTo>
                    <a:pt x="819" y="132"/>
                  </a:lnTo>
                  <a:lnTo>
                    <a:pt x="838" y="136"/>
                  </a:lnTo>
                  <a:lnTo>
                    <a:pt x="854" y="141"/>
                  </a:lnTo>
                  <a:lnTo>
                    <a:pt x="873" y="145"/>
                  </a:lnTo>
                  <a:lnTo>
                    <a:pt x="885" y="153"/>
                  </a:lnTo>
                  <a:lnTo>
                    <a:pt x="892" y="165"/>
                  </a:lnTo>
                  <a:lnTo>
                    <a:pt x="892" y="179"/>
                  </a:lnTo>
                  <a:lnTo>
                    <a:pt x="885" y="192"/>
                  </a:lnTo>
                  <a:lnTo>
                    <a:pt x="879" y="200"/>
                  </a:lnTo>
                  <a:lnTo>
                    <a:pt x="874" y="207"/>
                  </a:lnTo>
                  <a:lnTo>
                    <a:pt x="870" y="214"/>
                  </a:lnTo>
                  <a:lnTo>
                    <a:pt x="865" y="220"/>
                  </a:lnTo>
                  <a:lnTo>
                    <a:pt x="860" y="228"/>
                  </a:lnTo>
                  <a:lnTo>
                    <a:pt x="854" y="235"/>
                  </a:lnTo>
                  <a:lnTo>
                    <a:pt x="849" y="242"/>
                  </a:lnTo>
                  <a:lnTo>
                    <a:pt x="843" y="250"/>
                  </a:lnTo>
                  <a:lnTo>
                    <a:pt x="830" y="267"/>
                  </a:lnTo>
                  <a:lnTo>
                    <a:pt x="814" y="288"/>
                  </a:lnTo>
                  <a:lnTo>
                    <a:pt x="799" y="310"/>
                  </a:lnTo>
                  <a:lnTo>
                    <a:pt x="782" y="331"/>
                  </a:lnTo>
                  <a:lnTo>
                    <a:pt x="768" y="350"/>
                  </a:lnTo>
                  <a:lnTo>
                    <a:pt x="755" y="367"/>
                  </a:lnTo>
                  <a:lnTo>
                    <a:pt x="746" y="377"/>
                  </a:lnTo>
                  <a:lnTo>
                    <a:pt x="742" y="380"/>
                  </a:lnTo>
                  <a:lnTo>
                    <a:pt x="729" y="372"/>
                  </a:lnTo>
                  <a:lnTo>
                    <a:pt x="716" y="367"/>
                  </a:lnTo>
                  <a:lnTo>
                    <a:pt x="702" y="363"/>
                  </a:lnTo>
                  <a:lnTo>
                    <a:pt x="687" y="359"/>
                  </a:lnTo>
                  <a:lnTo>
                    <a:pt x="673" y="358"/>
                  </a:lnTo>
                  <a:lnTo>
                    <a:pt x="659" y="356"/>
                  </a:lnTo>
                  <a:lnTo>
                    <a:pt x="645" y="356"/>
                  </a:lnTo>
                  <a:lnTo>
                    <a:pt x="630" y="358"/>
                  </a:lnTo>
                  <a:lnTo>
                    <a:pt x="620" y="359"/>
                  </a:lnTo>
                  <a:lnTo>
                    <a:pt x="610" y="363"/>
                  </a:lnTo>
                  <a:lnTo>
                    <a:pt x="601" y="368"/>
                  </a:lnTo>
                  <a:lnTo>
                    <a:pt x="593" y="375"/>
                  </a:lnTo>
                  <a:lnTo>
                    <a:pt x="586" y="384"/>
                  </a:lnTo>
                  <a:lnTo>
                    <a:pt x="583" y="391"/>
                  </a:lnTo>
                  <a:lnTo>
                    <a:pt x="579" y="402"/>
                  </a:lnTo>
                  <a:lnTo>
                    <a:pt x="577" y="411"/>
                  </a:lnTo>
                  <a:lnTo>
                    <a:pt x="580" y="428"/>
                  </a:lnTo>
                  <a:lnTo>
                    <a:pt x="586" y="441"/>
                  </a:lnTo>
                  <a:lnTo>
                    <a:pt x="598" y="451"/>
                  </a:lnTo>
                  <a:lnTo>
                    <a:pt x="612" y="459"/>
                  </a:lnTo>
                  <a:lnTo>
                    <a:pt x="629" y="464"/>
                  </a:lnTo>
                  <a:lnTo>
                    <a:pt x="646" y="469"/>
                  </a:lnTo>
                  <a:lnTo>
                    <a:pt x="663" y="474"/>
                  </a:lnTo>
                  <a:lnTo>
                    <a:pt x="677" y="479"/>
                  </a:lnTo>
                  <a:lnTo>
                    <a:pt x="674" y="487"/>
                  </a:lnTo>
                  <a:lnTo>
                    <a:pt x="663" y="508"/>
                  </a:lnTo>
                  <a:lnTo>
                    <a:pt x="643" y="538"/>
                  </a:lnTo>
                  <a:lnTo>
                    <a:pt x="619" y="573"/>
                  </a:lnTo>
                  <a:lnTo>
                    <a:pt x="592" y="612"/>
                  </a:lnTo>
                  <a:lnTo>
                    <a:pt x="562" y="650"/>
                  </a:lnTo>
                  <a:lnTo>
                    <a:pt x="533" y="687"/>
                  </a:lnTo>
                  <a:lnTo>
                    <a:pt x="506" y="718"/>
                  </a:lnTo>
                  <a:lnTo>
                    <a:pt x="498" y="720"/>
                  </a:lnTo>
                  <a:lnTo>
                    <a:pt x="492" y="723"/>
                  </a:lnTo>
                  <a:lnTo>
                    <a:pt x="483" y="724"/>
                  </a:lnTo>
                  <a:lnTo>
                    <a:pt x="475" y="724"/>
                  </a:lnTo>
                  <a:lnTo>
                    <a:pt x="466" y="726"/>
                  </a:lnTo>
                  <a:lnTo>
                    <a:pt x="458" y="724"/>
                  </a:lnTo>
                  <a:lnTo>
                    <a:pt x="451" y="724"/>
                  </a:lnTo>
                  <a:lnTo>
                    <a:pt x="443" y="723"/>
                  </a:lnTo>
                  <a:lnTo>
                    <a:pt x="421" y="718"/>
                  </a:lnTo>
                  <a:lnTo>
                    <a:pt x="396" y="710"/>
                  </a:lnTo>
                  <a:lnTo>
                    <a:pt x="370" y="702"/>
                  </a:lnTo>
                  <a:lnTo>
                    <a:pt x="346" y="693"/>
                  </a:lnTo>
                  <a:lnTo>
                    <a:pt x="324" y="684"/>
                  </a:lnTo>
                  <a:lnTo>
                    <a:pt x="304" y="678"/>
                  </a:lnTo>
                  <a:lnTo>
                    <a:pt x="291" y="672"/>
                  </a:lnTo>
                  <a:lnTo>
                    <a:pt x="286" y="670"/>
                  </a:lnTo>
                  <a:lnTo>
                    <a:pt x="268" y="663"/>
                  </a:lnTo>
                  <a:lnTo>
                    <a:pt x="251" y="657"/>
                  </a:lnTo>
                  <a:lnTo>
                    <a:pt x="233" y="652"/>
                  </a:lnTo>
                  <a:lnTo>
                    <a:pt x="216" y="645"/>
                  </a:lnTo>
                  <a:lnTo>
                    <a:pt x="198" y="639"/>
                  </a:lnTo>
                  <a:lnTo>
                    <a:pt x="181" y="632"/>
                  </a:lnTo>
                  <a:lnTo>
                    <a:pt x="163" y="626"/>
                  </a:lnTo>
                  <a:lnTo>
                    <a:pt x="146" y="621"/>
                  </a:lnTo>
                  <a:lnTo>
                    <a:pt x="128" y="614"/>
                  </a:lnTo>
                  <a:lnTo>
                    <a:pt x="111" y="608"/>
                  </a:lnTo>
                  <a:lnTo>
                    <a:pt x="93" y="601"/>
                  </a:lnTo>
                  <a:lnTo>
                    <a:pt x="76" y="595"/>
                  </a:lnTo>
                  <a:lnTo>
                    <a:pt x="58" y="588"/>
                  </a:lnTo>
                  <a:lnTo>
                    <a:pt x="42" y="582"/>
                  </a:lnTo>
                  <a:lnTo>
                    <a:pt x="23" y="574"/>
                  </a:lnTo>
                  <a:lnTo>
                    <a:pt x="7" y="568"/>
                  </a:lnTo>
                  <a:lnTo>
                    <a:pt x="5" y="565"/>
                  </a:lnTo>
                  <a:lnTo>
                    <a:pt x="3" y="562"/>
                  </a:lnTo>
                  <a:lnTo>
                    <a:pt x="1" y="560"/>
                  </a:lnTo>
                  <a:lnTo>
                    <a:pt x="0" y="557"/>
                  </a:lnTo>
                  <a:lnTo>
                    <a:pt x="21" y="520"/>
                  </a:lnTo>
                  <a:lnTo>
                    <a:pt x="44" y="483"/>
                  </a:lnTo>
                  <a:lnTo>
                    <a:pt x="67" y="447"/>
                  </a:lnTo>
                  <a:lnTo>
                    <a:pt x="92" y="412"/>
                  </a:lnTo>
                  <a:lnTo>
                    <a:pt x="115" y="376"/>
                  </a:lnTo>
                  <a:lnTo>
                    <a:pt x="139" y="338"/>
                  </a:lnTo>
                  <a:lnTo>
                    <a:pt x="161" y="302"/>
                  </a:lnTo>
                  <a:lnTo>
                    <a:pt x="181" y="263"/>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6" name="Freeform 11"/>
            <p:cNvSpPr>
              <a:spLocks/>
            </p:cNvSpPr>
            <p:nvPr/>
          </p:nvSpPr>
          <p:spPr bwMode="auto">
            <a:xfrm>
              <a:off x="1387" y="3070"/>
              <a:ext cx="762" cy="308"/>
            </a:xfrm>
            <a:custGeom>
              <a:avLst/>
              <a:gdLst>
                <a:gd name="T0" fmla="*/ 39 w 762"/>
                <a:gd name="T1" fmla="*/ 99 h 308"/>
                <a:gd name="T2" fmla="*/ 103 w 762"/>
                <a:gd name="T3" fmla="*/ 128 h 308"/>
                <a:gd name="T4" fmla="*/ 164 w 762"/>
                <a:gd name="T5" fmla="*/ 152 h 308"/>
                <a:gd name="T6" fmla="*/ 195 w 762"/>
                <a:gd name="T7" fmla="*/ 164 h 308"/>
                <a:gd name="T8" fmla="*/ 250 w 762"/>
                <a:gd name="T9" fmla="*/ 184 h 308"/>
                <a:gd name="T10" fmla="*/ 316 w 762"/>
                <a:gd name="T11" fmla="*/ 208 h 308"/>
                <a:gd name="T12" fmla="*/ 382 w 762"/>
                <a:gd name="T13" fmla="*/ 230 h 308"/>
                <a:gd name="T14" fmla="*/ 435 w 762"/>
                <a:gd name="T15" fmla="*/ 244 h 308"/>
                <a:gd name="T16" fmla="*/ 467 w 762"/>
                <a:gd name="T17" fmla="*/ 251 h 308"/>
                <a:gd name="T18" fmla="*/ 494 w 762"/>
                <a:gd name="T19" fmla="*/ 256 h 308"/>
                <a:gd name="T20" fmla="*/ 520 w 762"/>
                <a:gd name="T21" fmla="*/ 252 h 308"/>
                <a:gd name="T22" fmla="*/ 569 w 762"/>
                <a:gd name="T23" fmla="*/ 190 h 308"/>
                <a:gd name="T24" fmla="*/ 616 w 762"/>
                <a:gd name="T25" fmla="*/ 121 h 308"/>
                <a:gd name="T26" fmla="*/ 656 w 762"/>
                <a:gd name="T27" fmla="*/ 66 h 308"/>
                <a:gd name="T28" fmla="*/ 689 w 762"/>
                <a:gd name="T29" fmla="*/ 26 h 308"/>
                <a:gd name="T30" fmla="*/ 714 w 762"/>
                <a:gd name="T31" fmla="*/ 0 h 308"/>
                <a:gd name="T32" fmla="*/ 729 w 762"/>
                <a:gd name="T33" fmla="*/ 11 h 308"/>
                <a:gd name="T34" fmla="*/ 747 w 762"/>
                <a:gd name="T35" fmla="*/ 32 h 308"/>
                <a:gd name="T36" fmla="*/ 762 w 762"/>
                <a:gd name="T37" fmla="*/ 50 h 308"/>
                <a:gd name="T38" fmla="*/ 745 w 762"/>
                <a:gd name="T39" fmla="*/ 73 h 308"/>
                <a:gd name="T40" fmla="*/ 726 w 762"/>
                <a:gd name="T41" fmla="*/ 64 h 308"/>
                <a:gd name="T42" fmla="*/ 712 w 762"/>
                <a:gd name="T43" fmla="*/ 54 h 308"/>
                <a:gd name="T44" fmla="*/ 685 w 762"/>
                <a:gd name="T45" fmla="*/ 89 h 308"/>
                <a:gd name="T46" fmla="*/ 656 w 762"/>
                <a:gd name="T47" fmla="*/ 130 h 308"/>
                <a:gd name="T48" fmla="*/ 656 w 762"/>
                <a:gd name="T49" fmla="*/ 140 h 308"/>
                <a:gd name="T50" fmla="*/ 677 w 762"/>
                <a:gd name="T51" fmla="*/ 147 h 308"/>
                <a:gd name="T52" fmla="*/ 701 w 762"/>
                <a:gd name="T53" fmla="*/ 147 h 308"/>
                <a:gd name="T54" fmla="*/ 686 w 762"/>
                <a:gd name="T55" fmla="*/ 169 h 308"/>
                <a:gd name="T56" fmla="*/ 669 w 762"/>
                <a:gd name="T57" fmla="*/ 190 h 308"/>
                <a:gd name="T58" fmla="*/ 652 w 762"/>
                <a:gd name="T59" fmla="*/ 191 h 308"/>
                <a:gd name="T60" fmla="*/ 633 w 762"/>
                <a:gd name="T61" fmla="*/ 154 h 308"/>
                <a:gd name="T62" fmla="*/ 610 w 762"/>
                <a:gd name="T63" fmla="*/ 180 h 308"/>
                <a:gd name="T64" fmla="*/ 572 w 762"/>
                <a:gd name="T65" fmla="*/ 225 h 308"/>
                <a:gd name="T66" fmla="*/ 562 w 762"/>
                <a:gd name="T67" fmla="*/ 243 h 308"/>
                <a:gd name="T68" fmla="*/ 579 w 762"/>
                <a:gd name="T69" fmla="*/ 251 h 308"/>
                <a:gd name="T70" fmla="*/ 602 w 762"/>
                <a:gd name="T71" fmla="*/ 256 h 308"/>
                <a:gd name="T72" fmla="*/ 590 w 762"/>
                <a:gd name="T73" fmla="*/ 276 h 308"/>
                <a:gd name="T74" fmla="*/ 568 w 762"/>
                <a:gd name="T75" fmla="*/ 296 h 308"/>
                <a:gd name="T76" fmla="*/ 558 w 762"/>
                <a:gd name="T77" fmla="*/ 308 h 308"/>
                <a:gd name="T78" fmla="*/ 479 w 762"/>
                <a:gd name="T79" fmla="*/ 294 h 308"/>
                <a:gd name="T80" fmla="*/ 375 w 762"/>
                <a:gd name="T81" fmla="*/ 265 h 308"/>
                <a:gd name="T82" fmla="*/ 264 w 762"/>
                <a:gd name="T83" fmla="*/ 228 h 308"/>
                <a:gd name="T84" fmla="*/ 163 w 762"/>
                <a:gd name="T85" fmla="*/ 189 h 308"/>
                <a:gd name="T86" fmla="*/ 88 w 762"/>
                <a:gd name="T87" fmla="*/ 155 h 308"/>
                <a:gd name="T88" fmla="*/ 57 w 762"/>
                <a:gd name="T89" fmla="*/ 140 h 308"/>
                <a:gd name="T90" fmla="*/ 26 w 762"/>
                <a:gd name="T91" fmla="*/ 128 h 308"/>
                <a:gd name="T92" fmla="*/ 9 w 762"/>
                <a:gd name="T93" fmla="*/ 123 h 308"/>
                <a:gd name="T94" fmla="*/ 2 w 762"/>
                <a:gd name="T95" fmla="*/ 90 h 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62"/>
                <a:gd name="T145" fmla="*/ 0 h 308"/>
                <a:gd name="T146" fmla="*/ 762 w 762"/>
                <a:gd name="T147" fmla="*/ 308 h 3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62" h="308">
                  <a:moveTo>
                    <a:pt x="0" y="84"/>
                  </a:moveTo>
                  <a:lnTo>
                    <a:pt x="18" y="92"/>
                  </a:lnTo>
                  <a:lnTo>
                    <a:pt x="39" y="99"/>
                  </a:lnTo>
                  <a:lnTo>
                    <a:pt x="61" y="108"/>
                  </a:lnTo>
                  <a:lnTo>
                    <a:pt x="83" y="118"/>
                  </a:lnTo>
                  <a:lnTo>
                    <a:pt x="103" y="128"/>
                  </a:lnTo>
                  <a:lnTo>
                    <a:pt x="125" y="136"/>
                  </a:lnTo>
                  <a:lnTo>
                    <a:pt x="146" y="145"/>
                  </a:lnTo>
                  <a:lnTo>
                    <a:pt x="164" y="152"/>
                  </a:lnTo>
                  <a:lnTo>
                    <a:pt x="171" y="155"/>
                  </a:lnTo>
                  <a:lnTo>
                    <a:pt x="181" y="159"/>
                  </a:lnTo>
                  <a:lnTo>
                    <a:pt x="195" y="164"/>
                  </a:lnTo>
                  <a:lnTo>
                    <a:pt x="211" y="169"/>
                  </a:lnTo>
                  <a:lnTo>
                    <a:pt x="229" y="177"/>
                  </a:lnTo>
                  <a:lnTo>
                    <a:pt x="250" y="184"/>
                  </a:lnTo>
                  <a:lnTo>
                    <a:pt x="272" y="191"/>
                  </a:lnTo>
                  <a:lnTo>
                    <a:pt x="294" y="199"/>
                  </a:lnTo>
                  <a:lnTo>
                    <a:pt x="316" y="208"/>
                  </a:lnTo>
                  <a:lnTo>
                    <a:pt x="339" y="216"/>
                  </a:lnTo>
                  <a:lnTo>
                    <a:pt x="361" y="222"/>
                  </a:lnTo>
                  <a:lnTo>
                    <a:pt x="382" y="230"/>
                  </a:lnTo>
                  <a:lnTo>
                    <a:pt x="401" y="235"/>
                  </a:lnTo>
                  <a:lnTo>
                    <a:pt x="419" y="241"/>
                  </a:lnTo>
                  <a:lnTo>
                    <a:pt x="435" y="244"/>
                  </a:lnTo>
                  <a:lnTo>
                    <a:pt x="448" y="247"/>
                  </a:lnTo>
                  <a:lnTo>
                    <a:pt x="457" y="248"/>
                  </a:lnTo>
                  <a:lnTo>
                    <a:pt x="467" y="251"/>
                  </a:lnTo>
                  <a:lnTo>
                    <a:pt x="476" y="252"/>
                  </a:lnTo>
                  <a:lnTo>
                    <a:pt x="485" y="255"/>
                  </a:lnTo>
                  <a:lnTo>
                    <a:pt x="494" y="256"/>
                  </a:lnTo>
                  <a:lnTo>
                    <a:pt x="503" y="256"/>
                  </a:lnTo>
                  <a:lnTo>
                    <a:pt x="512" y="255"/>
                  </a:lnTo>
                  <a:lnTo>
                    <a:pt x="520" y="252"/>
                  </a:lnTo>
                  <a:lnTo>
                    <a:pt x="537" y="233"/>
                  </a:lnTo>
                  <a:lnTo>
                    <a:pt x="554" y="212"/>
                  </a:lnTo>
                  <a:lnTo>
                    <a:pt x="569" y="190"/>
                  </a:lnTo>
                  <a:lnTo>
                    <a:pt x="585" y="167"/>
                  </a:lnTo>
                  <a:lnTo>
                    <a:pt x="601" y="143"/>
                  </a:lnTo>
                  <a:lnTo>
                    <a:pt x="616" y="121"/>
                  </a:lnTo>
                  <a:lnTo>
                    <a:pt x="632" y="98"/>
                  </a:lnTo>
                  <a:lnTo>
                    <a:pt x="647" y="77"/>
                  </a:lnTo>
                  <a:lnTo>
                    <a:pt x="656" y="66"/>
                  </a:lnTo>
                  <a:lnTo>
                    <a:pt x="667" y="53"/>
                  </a:lnTo>
                  <a:lnTo>
                    <a:pt x="678" y="38"/>
                  </a:lnTo>
                  <a:lnTo>
                    <a:pt x="689" y="26"/>
                  </a:lnTo>
                  <a:lnTo>
                    <a:pt x="699" y="14"/>
                  </a:lnTo>
                  <a:lnTo>
                    <a:pt x="708" y="5"/>
                  </a:lnTo>
                  <a:lnTo>
                    <a:pt x="714" y="0"/>
                  </a:lnTo>
                  <a:lnTo>
                    <a:pt x="718" y="0"/>
                  </a:lnTo>
                  <a:lnTo>
                    <a:pt x="723" y="5"/>
                  </a:lnTo>
                  <a:lnTo>
                    <a:pt x="729" y="11"/>
                  </a:lnTo>
                  <a:lnTo>
                    <a:pt x="735" y="18"/>
                  </a:lnTo>
                  <a:lnTo>
                    <a:pt x="740" y="24"/>
                  </a:lnTo>
                  <a:lnTo>
                    <a:pt x="747" y="32"/>
                  </a:lnTo>
                  <a:lnTo>
                    <a:pt x="752" y="38"/>
                  </a:lnTo>
                  <a:lnTo>
                    <a:pt x="757" y="45"/>
                  </a:lnTo>
                  <a:lnTo>
                    <a:pt x="762" y="50"/>
                  </a:lnTo>
                  <a:lnTo>
                    <a:pt x="756" y="58"/>
                  </a:lnTo>
                  <a:lnTo>
                    <a:pt x="751" y="66"/>
                  </a:lnTo>
                  <a:lnTo>
                    <a:pt x="745" y="73"/>
                  </a:lnTo>
                  <a:lnTo>
                    <a:pt x="740" y="83"/>
                  </a:lnTo>
                  <a:lnTo>
                    <a:pt x="734" y="75"/>
                  </a:lnTo>
                  <a:lnTo>
                    <a:pt x="726" y="64"/>
                  </a:lnTo>
                  <a:lnTo>
                    <a:pt x="718" y="55"/>
                  </a:lnTo>
                  <a:lnTo>
                    <a:pt x="714" y="51"/>
                  </a:lnTo>
                  <a:lnTo>
                    <a:pt x="712" y="54"/>
                  </a:lnTo>
                  <a:lnTo>
                    <a:pt x="705" y="63"/>
                  </a:lnTo>
                  <a:lnTo>
                    <a:pt x="695" y="75"/>
                  </a:lnTo>
                  <a:lnTo>
                    <a:pt x="685" y="89"/>
                  </a:lnTo>
                  <a:lnTo>
                    <a:pt x="673" y="105"/>
                  </a:lnTo>
                  <a:lnTo>
                    <a:pt x="663" y="119"/>
                  </a:lnTo>
                  <a:lnTo>
                    <a:pt x="656" y="130"/>
                  </a:lnTo>
                  <a:lnTo>
                    <a:pt x="652" y="137"/>
                  </a:lnTo>
                  <a:lnTo>
                    <a:pt x="652" y="138"/>
                  </a:lnTo>
                  <a:lnTo>
                    <a:pt x="656" y="140"/>
                  </a:lnTo>
                  <a:lnTo>
                    <a:pt x="661" y="142"/>
                  </a:lnTo>
                  <a:lnTo>
                    <a:pt x="669" y="145"/>
                  </a:lnTo>
                  <a:lnTo>
                    <a:pt x="677" y="147"/>
                  </a:lnTo>
                  <a:lnTo>
                    <a:pt x="686" y="149"/>
                  </a:lnTo>
                  <a:lnTo>
                    <a:pt x="694" y="149"/>
                  </a:lnTo>
                  <a:lnTo>
                    <a:pt x="701" y="147"/>
                  </a:lnTo>
                  <a:lnTo>
                    <a:pt x="696" y="155"/>
                  </a:lnTo>
                  <a:lnTo>
                    <a:pt x="691" y="162"/>
                  </a:lnTo>
                  <a:lnTo>
                    <a:pt x="686" y="169"/>
                  </a:lnTo>
                  <a:lnTo>
                    <a:pt x="681" y="176"/>
                  </a:lnTo>
                  <a:lnTo>
                    <a:pt x="674" y="182"/>
                  </a:lnTo>
                  <a:lnTo>
                    <a:pt x="669" y="190"/>
                  </a:lnTo>
                  <a:lnTo>
                    <a:pt x="663" y="197"/>
                  </a:lnTo>
                  <a:lnTo>
                    <a:pt x="657" y="203"/>
                  </a:lnTo>
                  <a:lnTo>
                    <a:pt x="652" y="191"/>
                  </a:lnTo>
                  <a:lnTo>
                    <a:pt x="645" y="174"/>
                  </a:lnTo>
                  <a:lnTo>
                    <a:pt x="637" y="160"/>
                  </a:lnTo>
                  <a:lnTo>
                    <a:pt x="633" y="154"/>
                  </a:lnTo>
                  <a:lnTo>
                    <a:pt x="629" y="158"/>
                  </a:lnTo>
                  <a:lnTo>
                    <a:pt x="621" y="167"/>
                  </a:lnTo>
                  <a:lnTo>
                    <a:pt x="610" y="180"/>
                  </a:lnTo>
                  <a:lnTo>
                    <a:pt x="597" y="195"/>
                  </a:lnTo>
                  <a:lnTo>
                    <a:pt x="584" y="211"/>
                  </a:lnTo>
                  <a:lnTo>
                    <a:pt x="572" y="225"/>
                  </a:lnTo>
                  <a:lnTo>
                    <a:pt x="564" y="235"/>
                  </a:lnTo>
                  <a:lnTo>
                    <a:pt x="560" y="241"/>
                  </a:lnTo>
                  <a:lnTo>
                    <a:pt x="562" y="243"/>
                  </a:lnTo>
                  <a:lnTo>
                    <a:pt x="564" y="246"/>
                  </a:lnTo>
                  <a:lnTo>
                    <a:pt x="571" y="248"/>
                  </a:lnTo>
                  <a:lnTo>
                    <a:pt x="579" y="251"/>
                  </a:lnTo>
                  <a:lnTo>
                    <a:pt x="586" y="254"/>
                  </a:lnTo>
                  <a:lnTo>
                    <a:pt x="594" y="255"/>
                  </a:lnTo>
                  <a:lnTo>
                    <a:pt x="602" y="256"/>
                  </a:lnTo>
                  <a:lnTo>
                    <a:pt x="607" y="256"/>
                  </a:lnTo>
                  <a:lnTo>
                    <a:pt x="598" y="266"/>
                  </a:lnTo>
                  <a:lnTo>
                    <a:pt x="590" y="276"/>
                  </a:lnTo>
                  <a:lnTo>
                    <a:pt x="582" y="283"/>
                  </a:lnTo>
                  <a:lnTo>
                    <a:pt x="575" y="290"/>
                  </a:lnTo>
                  <a:lnTo>
                    <a:pt x="568" y="296"/>
                  </a:lnTo>
                  <a:lnTo>
                    <a:pt x="563" y="301"/>
                  </a:lnTo>
                  <a:lnTo>
                    <a:pt x="559" y="305"/>
                  </a:lnTo>
                  <a:lnTo>
                    <a:pt x="558" y="308"/>
                  </a:lnTo>
                  <a:lnTo>
                    <a:pt x="536" y="305"/>
                  </a:lnTo>
                  <a:lnTo>
                    <a:pt x="509" y="301"/>
                  </a:lnTo>
                  <a:lnTo>
                    <a:pt x="479" y="294"/>
                  </a:lnTo>
                  <a:lnTo>
                    <a:pt x="446" y="286"/>
                  </a:lnTo>
                  <a:lnTo>
                    <a:pt x="412" y="276"/>
                  </a:lnTo>
                  <a:lnTo>
                    <a:pt x="375" y="265"/>
                  </a:lnTo>
                  <a:lnTo>
                    <a:pt x="338" y="254"/>
                  </a:lnTo>
                  <a:lnTo>
                    <a:pt x="302" y="241"/>
                  </a:lnTo>
                  <a:lnTo>
                    <a:pt x="264" y="228"/>
                  </a:lnTo>
                  <a:lnTo>
                    <a:pt x="228" y="215"/>
                  </a:lnTo>
                  <a:lnTo>
                    <a:pt x="194" y="202"/>
                  </a:lnTo>
                  <a:lnTo>
                    <a:pt x="163" y="189"/>
                  </a:lnTo>
                  <a:lnTo>
                    <a:pt x="133" y="176"/>
                  </a:lnTo>
                  <a:lnTo>
                    <a:pt x="109" y="165"/>
                  </a:lnTo>
                  <a:lnTo>
                    <a:pt x="88" y="155"/>
                  </a:lnTo>
                  <a:lnTo>
                    <a:pt x="71" y="146"/>
                  </a:lnTo>
                  <a:lnTo>
                    <a:pt x="65" y="143"/>
                  </a:lnTo>
                  <a:lnTo>
                    <a:pt x="57" y="140"/>
                  </a:lnTo>
                  <a:lnTo>
                    <a:pt x="47" y="136"/>
                  </a:lnTo>
                  <a:lnTo>
                    <a:pt x="36" y="132"/>
                  </a:lnTo>
                  <a:lnTo>
                    <a:pt x="26" y="128"/>
                  </a:lnTo>
                  <a:lnTo>
                    <a:pt x="17" y="125"/>
                  </a:lnTo>
                  <a:lnTo>
                    <a:pt x="12" y="124"/>
                  </a:lnTo>
                  <a:lnTo>
                    <a:pt x="9" y="123"/>
                  </a:lnTo>
                  <a:lnTo>
                    <a:pt x="8" y="115"/>
                  </a:lnTo>
                  <a:lnTo>
                    <a:pt x="5" y="103"/>
                  </a:lnTo>
                  <a:lnTo>
                    <a:pt x="2" y="90"/>
                  </a:lnTo>
                  <a:lnTo>
                    <a:pt x="0" y="84"/>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7" name="Freeform 12"/>
            <p:cNvSpPr>
              <a:spLocks/>
            </p:cNvSpPr>
            <p:nvPr/>
          </p:nvSpPr>
          <p:spPr bwMode="auto">
            <a:xfrm>
              <a:off x="2050" y="3142"/>
              <a:ext cx="68" cy="64"/>
            </a:xfrm>
            <a:custGeom>
              <a:avLst/>
              <a:gdLst>
                <a:gd name="T0" fmla="*/ 68 w 68"/>
                <a:gd name="T1" fmla="*/ 30 h 64"/>
                <a:gd name="T2" fmla="*/ 68 w 68"/>
                <a:gd name="T3" fmla="*/ 30 h 64"/>
                <a:gd name="T4" fmla="*/ 64 w 68"/>
                <a:gd name="T5" fmla="*/ 39 h 64"/>
                <a:gd name="T6" fmla="*/ 58 w 68"/>
                <a:gd name="T7" fmla="*/ 46 h 64"/>
                <a:gd name="T8" fmla="*/ 51 w 68"/>
                <a:gd name="T9" fmla="*/ 51 h 64"/>
                <a:gd name="T10" fmla="*/ 44 w 68"/>
                <a:gd name="T11" fmla="*/ 56 h 64"/>
                <a:gd name="T12" fmla="*/ 36 w 68"/>
                <a:gd name="T13" fmla="*/ 58 h 64"/>
                <a:gd name="T14" fmla="*/ 27 w 68"/>
                <a:gd name="T15" fmla="*/ 61 h 64"/>
                <a:gd name="T16" fmla="*/ 18 w 68"/>
                <a:gd name="T17" fmla="*/ 62 h 64"/>
                <a:gd name="T18" fmla="*/ 9 w 68"/>
                <a:gd name="T19" fmla="*/ 64 h 64"/>
                <a:gd name="T20" fmla="*/ 0 w 68"/>
                <a:gd name="T21" fmla="*/ 64 h 64"/>
                <a:gd name="T22" fmla="*/ 1 w 68"/>
                <a:gd name="T23" fmla="*/ 61 h 64"/>
                <a:gd name="T24" fmla="*/ 4 w 68"/>
                <a:gd name="T25" fmla="*/ 60 h 64"/>
                <a:gd name="T26" fmla="*/ 5 w 68"/>
                <a:gd name="T27" fmla="*/ 57 h 64"/>
                <a:gd name="T28" fmla="*/ 6 w 68"/>
                <a:gd name="T29" fmla="*/ 56 h 64"/>
                <a:gd name="T30" fmla="*/ 7 w 68"/>
                <a:gd name="T31" fmla="*/ 56 h 64"/>
                <a:gd name="T32" fmla="*/ 7 w 68"/>
                <a:gd name="T33" fmla="*/ 56 h 64"/>
                <a:gd name="T34" fmla="*/ 7 w 68"/>
                <a:gd name="T35" fmla="*/ 56 h 64"/>
                <a:gd name="T36" fmla="*/ 9 w 68"/>
                <a:gd name="T37" fmla="*/ 55 h 64"/>
                <a:gd name="T38" fmla="*/ 14 w 68"/>
                <a:gd name="T39" fmla="*/ 48 h 64"/>
                <a:gd name="T40" fmla="*/ 20 w 68"/>
                <a:gd name="T41" fmla="*/ 43 h 64"/>
                <a:gd name="T42" fmla="*/ 26 w 68"/>
                <a:gd name="T43" fmla="*/ 36 h 64"/>
                <a:gd name="T44" fmla="*/ 32 w 68"/>
                <a:gd name="T45" fmla="*/ 29 h 64"/>
                <a:gd name="T46" fmla="*/ 37 w 68"/>
                <a:gd name="T47" fmla="*/ 22 h 64"/>
                <a:gd name="T48" fmla="*/ 42 w 68"/>
                <a:gd name="T49" fmla="*/ 16 h 64"/>
                <a:gd name="T50" fmla="*/ 46 w 68"/>
                <a:gd name="T51" fmla="*/ 8 h 64"/>
                <a:gd name="T52" fmla="*/ 51 w 68"/>
                <a:gd name="T53" fmla="*/ 0 h 64"/>
                <a:gd name="T54" fmla="*/ 57 w 68"/>
                <a:gd name="T55" fmla="*/ 7 h 64"/>
                <a:gd name="T56" fmla="*/ 60 w 68"/>
                <a:gd name="T57" fmla="*/ 12 h 64"/>
                <a:gd name="T58" fmla="*/ 64 w 68"/>
                <a:gd name="T59" fmla="*/ 18 h 64"/>
                <a:gd name="T60" fmla="*/ 67 w 68"/>
                <a:gd name="T61" fmla="*/ 25 h 64"/>
                <a:gd name="T62" fmla="*/ 68 w 68"/>
                <a:gd name="T63" fmla="*/ 25 h 64"/>
                <a:gd name="T64" fmla="*/ 67 w 68"/>
                <a:gd name="T65" fmla="*/ 26 h 64"/>
                <a:gd name="T66" fmla="*/ 67 w 68"/>
                <a:gd name="T67" fmla="*/ 27 h 64"/>
                <a:gd name="T68" fmla="*/ 67 w 68"/>
                <a:gd name="T69" fmla="*/ 29 h 64"/>
                <a:gd name="T70" fmla="*/ 68 w 68"/>
                <a:gd name="T71" fmla="*/ 30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64"/>
                <a:gd name="T110" fmla="*/ 68 w 68"/>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64">
                  <a:moveTo>
                    <a:pt x="68" y="30"/>
                  </a:moveTo>
                  <a:lnTo>
                    <a:pt x="68" y="30"/>
                  </a:lnTo>
                  <a:lnTo>
                    <a:pt x="64" y="39"/>
                  </a:lnTo>
                  <a:lnTo>
                    <a:pt x="58" y="46"/>
                  </a:lnTo>
                  <a:lnTo>
                    <a:pt x="51" y="51"/>
                  </a:lnTo>
                  <a:lnTo>
                    <a:pt x="44" y="56"/>
                  </a:lnTo>
                  <a:lnTo>
                    <a:pt x="36" y="58"/>
                  </a:lnTo>
                  <a:lnTo>
                    <a:pt x="27" y="61"/>
                  </a:lnTo>
                  <a:lnTo>
                    <a:pt x="18" y="62"/>
                  </a:lnTo>
                  <a:lnTo>
                    <a:pt x="9" y="64"/>
                  </a:lnTo>
                  <a:lnTo>
                    <a:pt x="0" y="64"/>
                  </a:lnTo>
                  <a:lnTo>
                    <a:pt x="1" y="61"/>
                  </a:lnTo>
                  <a:lnTo>
                    <a:pt x="4" y="60"/>
                  </a:lnTo>
                  <a:lnTo>
                    <a:pt x="5" y="57"/>
                  </a:lnTo>
                  <a:lnTo>
                    <a:pt x="6" y="56"/>
                  </a:lnTo>
                  <a:lnTo>
                    <a:pt x="7" y="56"/>
                  </a:lnTo>
                  <a:lnTo>
                    <a:pt x="9" y="55"/>
                  </a:lnTo>
                  <a:lnTo>
                    <a:pt x="14" y="48"/>
                  </a:lnTo>
                  <a:lnTo>
                    <a:pt x="20" y="43"/>
                  </a:lnTo>
                  <a:lnTo>
                    <a:pt x="26" y="36"/>
                  </a:lnTo>
                  <a:lnTo>
                    <a:pt x="32" y="29"/>
                  </a:lnTo>
                  <a:lnTo>
                    <a:pt x="37" y="22"/>
                  </a:lnTo>
                  <a:lnTo>
                    <a:pt x="42" y="16"/>
                  </a:lnTo>
                  <a:lnTo>
                    <a:pt x="46" y="8"/>
                  </a:lnTo>
                  <a:lnTo>
                    <a:pt x="51" y="0"/>
                  </a:lnTo>
                  <a:lnTo>
                    <a:pt x="57" y="7"/>
                  </a:lnTo>
                  <a:lnTo>
                    <a:pt x="60" y="12"/>
                  </a:lnTo>
                  <a:lnTo>
                    <a:pt x="64" y="18"/>
                  </a:lnTo>
                  <a:lnTo>
                    <a:pt x="67" y="25"/>
                  </a:lnTo>
                  <a:lnTo>
                    <a:pt x="68" y="25"/>
                  </a:lnTo>
                  <a:lnTo>
                    <a:pt x="67" y="26"/>
                  </a:lnTo>
                  <a:lnTo>
                    <a:pt x="67" y="27"/>
                  </a:lnTo>
                  <a:lnTo>
                    <a:pt x="67" y="29"/>
                  </a:lnTo>
                  <a:lnTo>
                    <a:pt x="68" y="30"/>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8" name="Freeform 13"/>
            <p:cNvSpPr>
              <a:spLocks/>
            </p:cNvSpPr>
            <p:nvPr/>
          </p:nvSpPr>
          <p:spPr bwMode="auto">
            <a:xfrm>
              <a:off x="1973" y="3255"/>
              <a:ext cx="52" cy="49"/>
            </a:xfrm>
            <a:custGeom>
              <a:avLst/>
              <a:gdLst>
                <a:gd name="T0" fmla="*/ 51 w 52"/>
                <a:gd name="T1" fmla="*/ 32 h 49"/>
                <a:gd name="T2" fmla="*/ 47 w 52"/>
                <a:gd name="T3" fmla="*/ 40 h 49"/>
                <a:gd name="T4" fmla="*/ 42 w 52"/>
                <a:gd name="T5" fmla="*/ 45 h 49"/>
                <a:gd name="T6" fmla="*/ 37 w 52"/>
                <a:gd name="T7" fmla="*/ 48 h 49"/>
                <a:gd name="T8" fmla="*/ 30 w 52"/>
                <a:gd name="T9" fmla="*/ 49 h 49"/>
                <a:gd name="T10" fmla="*/ 22 w 52"/>
                <a:gd name="T11" fmla="*/ 49 h 49"/>
                <a:gd name="T12" fmla="*/ 16 w 52"/>
                <a:gd name="T13" fmla="*/ 48 h 49"/>
                <a:gd name="T14" fmla="*/ 8 w 52"/>
                <a:gd name="T15" fmla="*/ 45 h 49"/>
                <a:gd name="T16" fmla="*/ 0 w 52"/>
                <a:gd name="T17" fmla="*/ 43 h 49"/>
                <a:gd name="T18" fmla="*/ 2 w 52"/>
                <a:gd name="T19" fmla="*/ 41 h 49"/>
                <a:gd name="T20" fmla="*/ 5 w 52"/>
                <a:gd name="T21" fmla="*/ 39 h 49"/>
                <a:gd name="T22" fmla="*/ 11 w 52"/>
                <a:gd name="T23" fmla="*/ 34 h 49"/>
                <a:gd name="T24" fmla="*/ 17 w 52"/>
                <a:gd name="T25" fmla="*/ 27 h 49"/>
                <a:gd name="T26" fmla="*/ 24 w 52"/>
                <a:gd name="T27" fmla="*/ 21 h 49"/>
                <a:gd name="T28" fmla="*/ 30 w 52"/>
                <a:gd name="T29" fmla="*/ 14 h 49"/>
                <a:gd name="T30" fmla="*/ 37 w 52"/>
                <a:gd name="T31" fmla="*/ 6 h 49"/>
                <a:gd name="T32" fmla="*/ 42 w 52"/>
                <a:gd name="T33" fmla="*/ 0 h 49"/>
                <a:gd name="T34" fmla="*/ 46 w 52"/>
                <a:gd name="T35" fmla="*/ 9 h 49"/>
                <a:gd name="T36" fmla="*/ 49 w 52"/>
                <a:gd name="T37" fmla="*/ 17 h 49"/>
                <a:gd name="T38" fmla="*/ 52 w 52"/>
                <a:gd name="T39" fmla="*/ 24 h 49"/>
                <a:gd name="T40" fmla="*/ 51 w 52"/>
                <a:gd name="T41" fmla="*/ 32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9"/>
                <a:gd name="T65" fmla="*/ 52 w 52"/>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9">
                  <a:moveTo>
                    <a:pt x="51" y="32"/>
                  </a:moveTo>
                  <a:lnTo>
                    <a:pt x="47" y="40"/>
                  </a:lnTo>
                  <a:lnTo>
                    <a:pt x="42" y="45"/>
                  </a:lnTo>
                  <a:lnTo>
                    <a:pt x="37" y="48"/>
                  </a:lnTo>
                  <a:lnTo>
                    <a:pt x="30" y="49"/>
                  </a:lnTo>
                  <a:lnTo>
                    <a:pt x="22" y="49"/>
                  </a:lnTo>
                  <a:lnTo>
                    <a:pt x="16" y="48"/>
                  </a:lnTo>
                  <a:lnTo>
                    <a:pt x="8" y="45"/>
                  </a:lnTo>
                  <a:lnTo>
                    <a:pt x="0" y="43"/>
                  </a:lnTo>
                  <a:lnTo>
                    <a:pt x="2" y="41"/>
                  </a:lnTo>
                  <a:lnTo>
                    <a:pt x="5" y="39"/>
                  </a:lnTo>
                  <a:lnTo>
                    <a:pt x="11" y="34"/>
                  </a:lnTo>
                  <a:lnTo>
                    <a:pt x="17" y="27"/>
                  </a:lnTo>
                  <a:lnTo>
                    <a:pt x="24" y="21"/>
                  </a:lnTo>
                  <a:lnTo>
                    <a:pt x="30" y="14"/>
                  </a:lnTo>
                  <a:lnTo>
                    <a:pt x="37" y="6"/>
                  </a:lnTo>
                  <a:lnTo>
                    <a:pt x="42" y="0"/>
                  </a:lnTo>
                  <a:lnTo>
                    <a:pt x="46" y="9"/>
                  </a:lnTo>
                  <a:lnTo>
                    <a:pt x="49" y="17"/>
                  </a:lnTo>
                  <a:lnTo>
                    <a:pt x="52" y="24"/>
                  </a:lnTo>
                  <a:lnTo>
                    <a:pt x="51" y="32"/>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9" name="Freeform 14"/>
            <p:cNvSpPr>
              <a:spLocks/>
            </p:cNvSpPr>
            <p:nvPr/>
          </p:nvSpPr>
          <p:spPr bwMode="auto">
            <a:xfrm>
              <a:off x="1400" y="3136"/>
              <a:ext cx="775" cy="285"/>
            </a:xfrm>
            <a:custGeom>
              <a:avLst/>
              <a:gdLst>
                <a:gd name="T0" fmla="*/ 652 w 775"/>
                <a:gd name="T1" fmla="*/ 190 h 285"/>
                <a:gd name="T2" fmla="*/ 630 w 775"/>
                <a:gd name="T3" fmla="*/ 221 h 285"/>
                <a:gd name="T4" fmla="*/ 606 w 775"/>
                <a:gd name="T5" fmla="*/ 251 h 285"/>
                <a:gd name="T6" fmla="*/ 577 w 775"/>
                <a:gd name="T7" fmla="*/ 273 h 285"/>
                <a:gd name="T8" fmla="*/ 542 w 775"/>
                <a:gd name="T9" fmla="*/ 283 h 285"/>
                <a:gd name="T10" fmla="*/ 503 w 775"/>
                <a:gd name="T11" fmla="*/ 285 h 285"/>
                <a:gd name="T12" fmla="*/ 466 w 775"/>
                <a:gd name="T13" fmla="*/ 278 h 285"/>
                <a:gd name="T14" fmla="*/ 428 w 775"/>
                <a:gd name="T15" fmla="*/ 267 h 285"/>
                <a:gd name="T16" fmla="*/ 386 w 775"/>
                <a:gd name="T17" fmla="*/ 251 h 285"/>
                <a:gd name="T18" fmla="*/ 335 w 775"/>
                <a:gd name="T19" fmla="*/ 232 h 285"/>
                <a:gd name="T20" fmla="*/ 286 w 775"/>
                <a:gd name="T21" fmla="*/ 212 h 285"/>
                <a:gd name="T22" fmla="*/ 234 w 775"/>
                <a:gd name="T23" fmla="*/ 193 h 285"/>
                <a:gd name="T24" fmla="*/ 184 w 775"/>
                <a:gd name="T25" fmla="*/ 172 h 285"/>
                <a:gd name="T26" fmla="*/ 133 w 775"/>
                <a:gd name="T27" fmla="*/ 153 h 285"/>
                <a:gd name="T28" fmla="*/ 84 w 775"/>
                <a:gd name="T29" fmla="*/ 132 h 285"/>
                <a:gd name="T30" fmla="*/ 35 w 775"/>
                <a:gd name="T31" fmla="*/ 111 h 285"/>
                <a:gd name="T32" fmla="*/ 9 w 775"/>
                <a:gd name="T33" fmla="*/ 98 h 285"/>
                <a:gd name="T34" fmla="*/ 1 w 775"/>
                <a:gd name="T35" fmla="*/ 84 h 285"/>
                <a:gd name="T36" fmla="*/ 9 w 775"/>
                <a:gd name="T37" fmla="*/ 83 h 285"/>
                <a:gd name="T38" fmla="*/ 31 w 775"/>
                <a:gd name="T39" fmla="*/ 92 h 285"/>
                <a:gd name="T40" fmla="*/ 54 w 775"/>
                <a:gd name="T41" fmla="*/ 101 h 285"/>
                <a:gd name="T42" fmla="*/ 76 w 775"/>
                <a:gd name="T43" fmla="*/ 110 h 285"/>
                <a:gd name="T44" fmla="*/ 111 w 775"/>
                <a:gd name="T45" fmla="*/ 127 h 285"/>
                <a:gd name="T46" fmla="*/ 158 w 775"/>
                <a:gd name="T47" fmla="*/ 146 h 285"/>
                <a:gd name="T48" fmla="*/ 198 w 775"/>
                <a:gd name="T49" fmla="*/ 160 h 285"/>
                <a:gd name="T50" fmla="*/ 232 w 775"/>
                <a:gd name="T51" fmla="*/ 172 h 285"/>
                <a:gd name="T52" fmla="*/ 264 w 775"/>
                <a:gd name="T53" fmla="*/ 184 h 285"/>
                <a:gd name="T54" fmla="*/ 296 w 775"/>
                <a:gd name="T55" fmla="*/ 195 h 285"/>
                <a:gd name="T56" fmla="*/ 329 w 775"/>
                <a:gd name="T57" fmla="*/ 207 h 285"/>
                <a:gd name="T58" fmla="*/ 361 w 775"/>
                <a:gd name="T59" fmla="*/ 219 h 285"/>
                <a:gd name="T60" fmla="*/ 393 w 775"/>
                <a:gd name="T61" fmla="*/ 230 h 285"/>
                <a:gd name="T62" fmla="*/ 426 w 775"/>
                <a:gd name="T63" fmla="*/ 241 h 285"/>
                <a:gd name="T64" fmla="*/ 458 w 775"/>
                <a:gd name="T65" fmla="*/ 251 h 285"/>
                <a:gd name="T66" fmla="*/ 492 w 775"/>
                <a:gd name="T67" fmla="*/ 260 h 285"/>
                <a:gd name="T68" fmla="*/ 514 w 775"/>
                <a:gd name="T69" fmla="*/ 265 h 285"/>
                <a:gd name="T70" fmla="*/ 531 w 775"/>
                <a:gd name="T71" fmla="*/ 267 h 285"/>
                <a:gd name="T72" fmla="*/ 549 w 775"/>
                <a:gd name="T73" fmla="*/ 264 h 285"/>
                <a:gd name="T74" fmla="*/ 573 w 775"/>
                <a:gd name="T75" fmla="*/ 247 h 285"/>
                <a:gd name="T76" fmla="*/ 597 w 775"/>
                <a:gd name="T77" fmla="*/ 220 h 285"/>
                <a:gd name="T78" fmla="*/ 616 w 775"/>
                <a:gd name="T79" fmla="*/ 194 h 285"/>
                <a:gd name="T80" fmla="*/ 629 w 775"/>
                <a:gd name="T81" fmla="*/ 176 h 285"/>
                <a:gd name="T82" fmla="*/ 638 w 775"/>
                <a:gd name="T83" fmla="*/ 167 h 285"/>
                <a:gd name="T84" fmla="*/ 643 w 775"/>
                <a:gd name="T85" fmla="*/ 162 h 285"/>
                <a:gd name="T86" fmla="*/ 659 w 775"/>
                <a:gd name="T87" fmla="*/ 145 h 285"/>
                <a:gd name="T88" fmla="*/ 676 w 775"/>
                <a:gd name="T89" fmla="*/ 125 h 285"/>
                <a:gd name="T90" fmla="*/ 692 w 775"/>
                <a:gd name="T91" fmla="*/ 101 h 285"/>
                <a:gd name="T92" fmla="*/ 707 w 775"/>
                <a:gd name="T93" fmla="*/ 79 h 285"/>
                <a:gd name="T94" fmla="*/ 720 w 775"/>
                <a:gd name="T95" fmla="*/ 66 h 285"/>
                <a:gd name="T96" fmla="*/ 726 w 775"/>
                <a:gd name="T97" fmla="*/ 58 h 285"/>
                <a:gd name="T98" fmla="*/ 734 w 775"/>
                <a:gd name="T99" fmla="*/ 44 h 285"/>
                <a:gd name="T100" fmla="*/ 738 w 775"/>
                <a:gd name="T101" fmla="*/ 36 h 285"/>
                <a:gd name="T102" fmla="*/ 752 w 775"/>
                <a:gd name="T103" fmla="*/ 11 h 285"/>
                <a:gd name="T104" fmla="*/ 762 w 775"/>
                <a:gd name="T105" fmla="*/ 5 h 285"/>
                <a:gd name="T106" fmla="*/ 773 w 775"/>
                <a:gd name="T107" fmla="*/ 17 h 285"/>
                <a:gd name="T108" fmla="*/ 762 w 775"/>
                <a:gd name="T109" fmla="*/ 40 h 285"/>
                <a:gd name="T110" fmla="*/ 735 w 775"/>
                <a:gd name="T111" fmla="*/ 79 h 285"/>
                <a:gd name="T112" fmla="*/ 707 w 775"/>
                <a:gd name="T113" fmla="*/ 118 h 285"/>
                <a:gd name="T114" fmla="*/ 678 w 775"/>
                <a:gd name="T115" fmla="*/ 156 h 2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75"/>
                <a:gd name="T175" fmla="*/ 0 h 285"/>
                <a:gd name="T176" fmla="*/ 775 w 775"/>
                <a:gd name="T177" fmla="*/ 285 h 2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75" h="285">
                  <a:moveTo>
                    <a:pt x="663" y="176"/>
                  </a:moveTo>
                  <a:lnTo>
                    <a:pt x="652" y="190"/>
                  </a:lnTo>
                  <a:lnTo>
                    <a:pt x="641" y="206"/>
                  </a:lnTo>
                  <a:lnTo>
                    <a:pt x="630" y="221"/>
                  </a:lnTo>
                  <a:lnTo>
                    <a:pt x="619" y="237"/>
                  </a:lnTo>
                  <a:lnTo>
                    <a:pt x="606" y="251"/>
                  </a:lnTo>
                  <a:lnTo>
                    <a:pt x="591" y="264"/>
                  </a:lnTo>
                  <a:lnTo>
                    <a:pt x="577" y="273"/>
                  </a:lnTo>
                  <a:lnTo>
                    <a:pt x="560" y="279"/>
                  </a:lnTo>
                  <a:lnTo>
                    <a:pt x="542" y="283"/>
                  </a:lnTo>
                  <a:lnTo>
                    <a:pt x="523" y="285"/>
                  </a:lnTo>
                  <a:lnTo>
                    <a:pt x="503" y="285"/>
                  </a:lnTo>
                  <a:lnTo>
                    <a:pt x="484" y="282"/>
                  </a:lnTo>
                  <a:lnTo>
                    <a:pt x="466" y="278"/>
                  </a:lnTo>
                  <a:lnTo>
                    <a:pt x="446" y="273"/>
                  </a:lnTo>
                  <a:lnTo>
                    <a:pt x="428" y="267"/>
                  </a:lnTo>
                  <a:lnTo>
                    <a:pt x="410" y="260"/>
                  </a:lnTo>
                  <a:lnTo>
                    <a:pt x="386" y="251"/>
                  </a:lnTo>
                  <a:lnTo>
                    <a:pt x="361" y="241"/>
                  </a:lnTo>
                  <a:lnTo>
                    <a:pt x="335" y="232"/>
                  </a:lnTo>
                  <a:lnTo>
                    <a:pt x="311" y="221"/>
                  </a:lnTo>
                  <a:lnTo>
                    <a:pt x="286" y="212"/>
                  </a:lnTo>
                  <a:lnTo>
                    <a:pt x="260" y="202"/>
                  </a:lnTo>
                  <a:lnTo>
                    <a:pt x="234" y="193"/>
                  </a:lnTo>
                  <a:lnTo>
                    <a:pt x="210" y="182"/>
                  </a:lnTo>
                  <a:lnTo>
                    <a:pt x="184" y="172"/>
                  </a:lnTo>
                  <a:lnTo>
                    <a:pt x="159" y="163"/>
                  </a:lnTo>
                  <a:lnTo>
                    <a:pt x="133" y="153"/>
                  </a:lnTo>
                  <a:lnTo>
                    <a:pt x="109" y="142"/>
                  </a:lnTo>
                  <a:lnTo>
                    <a:pt x="84" y="132"/>
                  </a:lnTo>
                  <a:lnTo>
                    <a:pt x="59" y="121"/>
                  </a:lnTo>
                  <a:lnTo>
                    <a:pt x="35" y="111"/>
                  </a:lnTo>
                  <a:lnTo>
                    <a:pt x="10" y="101"/>
                  </a:lnTo>
                  <a:lnTo>
                    <a:pt x="9" y="98"/>
                  </a:lnTo>
                  <a:lnTo>
                    <a:pt x="5" y="92"/>
                  </a:lnTo>
                  <a:lnTo>
                    <a:pt x="1" y="84"/>
                  </a:lnTo>
                  <a:lnTo>
                    <a:pt x="0" y="79"/>
                  </a:lnTo>
                  <a:lnTo>
                    <a:pt x="9" y="83"/>
                  </a:lnTo>
                  <a:lnTo>
                    <a:pt x="19" y="86"/>
                  </a:lnTo>
                  <a:lnTo>
                    <a:pt x="31" y="92"/>
                  </a:lnTo>
                  <a:lnTo>
                    <a:pt x="43" y="96"/>
                  </a:lnTo>
                  <a:lnTo>
                    <a:pt x="54" y="101"/>
                  </a:lnTo>
                  <a:lnTo>
                    <a:pt x="66" y="105"/>
                  </a:lnTo>
                  <a:lnTo>
                    <a:pt x="76" y="110"/>
                  </a:lnTo>
                  <a:lnTo>
                    <a:pt x="85" y="114"/>
                  </a:lnTo>
                  <a:lnTo>
                    <a:pt x="111" y="127"/>
                  </a:lnTo>
                  <a:lnTo>
                    <a:pt x="136" y="137"/>
                  </a:lnTo>
                  <a:lnTo>
                    <a:pt x="158" y="146"/>
                  </a:lnTo>
                  <a:lnTo>
                    <a:pt x="178" y="154"/>
                  </a:lnTo>
                  <a:lnTo>
                    <a:pt x="198" y="160"/>
                  </a:lnTo>
                  <a:lnTo>
                    <a:pt x="215" y="167"/>
                  </a:lnTo>
                  <a:lnTo>
                    <a:pt x="232" y="172"/>
                  </a:lnTo>
                  <a:lnTo>
                    <a:pt x="247" y="177"/>
                  </a:lnTo>
                  <a:lnTo>
                    <a:pt x="264" y="184"/>
                  </a:lnTo>
                  <a:lnTo>
                    <a:pt x="281" y="189"/>
                  </a:lnTo>
                  <a:lnTo>
                    <a:pt x="296" y="195"/>
                  </a:lnTo>
                  <a:lnTo>
                    <a:pt x="313" y="200"/>
                  </a:lnTo>
                  <a:lnTo>
                    <a:pt x="329" y="207"/>
                  </a:lnTo>
                  <a:lnTo>
                    <a:pt x="345" y="213"/>
                  </a:lnTo>
                  <a:lnTo>
                    <a:pt x="361" y="219"/>
                  </a:lnTo>
                  <a:lnTo>
                    <a:pt x="378" y="224"/>
                  </a:lnTo>
                  <a:lnTo>
                    <a:pt x="393" y="230"/>
                  </a:lnTo>
                  <a:lnTo>
                    <a:pt x="410" y="235"/>
                  </a:lnTo>
                  <a:lnTo>
                    <a:pt x="426" y="241"/>
                  </a:lnTo>
                  <a:lnTo>
                    <a:pt x="443" y="246"/>
                  </a:lnTo>
                  <a:lnTo>
                    <a:pt x="458" y="251"/>
                  </a:lnTo>
                  <a:lnTo>
                    <a:pt x="475" y="256"/>
                  </a:lnTo>
                  <a:lnTo>
                    <a:pt x="492" y="260"/>
                  </a:lnTo>
                  <a:lnTo>
                    <a:pt x="509" y="264"/>
                  </a:lnTo>
                  <a:lnTo>
                    <a:pt x="514" y="265"/>
                  </a:lnTo>
                  <a:lnTo>
                    <a:pt x="522" y="267"/>
                  </a:lnTo>
                  <a:lnTo>
                    <a:pt x="531" y="267"/>
                  </a:lnTo>
                  <a:lnTo>
                    <a:pt x="536" y="267"/>
                  </a:lnTo>
                  <a:lnTo>
                    <a:pt x="549" y="264"/>
                  </a:lnTo>
                  <a:lnTo>
                    <a:pt x="560" y="257"/>
                  </a:lnTo>
                  <a:lnTo>
                    <a:pt x="573" y="247"/>
                  </a:lnTo>
                  <a:lnTo>
                    <a:pt x="585" y="234"/>
                  </a:lnTo>
                  <a:lnTo>
                    <a:pt x="597" y="220"/>
                  </a:lnTo>
                  <a:lnTo>
                    <a:pt x="607" y="206"/>
                  </a:lnTo>
                  <a:lnTo>
                    <a:pt x="616" y="194"/>
                  </a:lnTo>
                  <a:lnTo>
                    <a:pt x="622" y="185"/>
                  </a:lnTo>
                  <a:lnTo>
                    <a:pt x="629" y="176"/>
                  </a:lnTo>
                  <a:lnTo>
                    <a:pt x="635" y="171"/>
                  </a:lnTo>
                  <a:lnTo>
                    <a:pt x="638" y="167"/>
                  </a:lnTo>
                  <a:lnTo>
                    <a:pt x="639" y="165"/>
                  </a:lnTo>
                  <a:lnTo>
                    <a:pt x="643" y="162"/>
                  </a:lnTo>
                  <a:lnTo>
                    <a:pt x="651" y="153"/>
                  </a:lnTo>
                  <a:lnTo>
                    <a:pt x="659" y="145"/>
                  </a:lnTo>
                  <a:lnTo>
                    <a:pt x="663" y="141"/>
                  </a:lnTo>
                  <a:lnTo>
                    <a:pt x="676" y="125"/>
                  </a:lnTo>
                  <a:lnTo>
                    <a:pt x="685" y="114"/>
                  </a:lnTo>
                  <a:lnTo>
                    <a:pt x="692" y="101"/>
                  </a:lnTo>
                  <a:lnTo>
                    <a:pt x="700" y="83"/>
                  </a:lnTo>
                  <a:lnTo>
                    <a:pt x="707" y="79"/>
                  </a:lnTo>
                  <a:lnTo>
                    <a:pt x="713" y="72"/>
                  </a:lnTo>
                  <a:lnTo>
                    <a:pt x="720" y="66"/>
                  </a:lnTo>
                  <a:lnTo>
                    <a:pt x="725" y="61"/>
                  </a:lnTo>
                  <a:lnTo>
                    <a:pt x="726" y="58"/>
                  </a:lnTo>
                  <a:lnTo>
                    <a:pt x="730" y="52"/>
                  </a:lnTo>
                  <a:lnTo>
                    <a:pt x="734" y="44"/>
                  </a:lnTo>
                  <a:lnTo>
                    <a:pt x="735" y="40"/>
                  </a:lnTo>
                  <a:lnTo>
                    <a:pt x="738" y="36"/>
                  </a:lnTo>
                  <a:lnTo>
                    <a:pt x="744" y="26"/>
                  </a:lnTo>
                  <a:lnTo>
                    <a:pt x="752" y="11"/>
                  </a:lnTo>
                  <a:lnTo>
                    <a:pt x="758" y="0"/>
                  </a:lnTo>
                  <a:lnTo>
                    <a:pt x="762" y="5"/>
                  </a:lnTo>
                  <a:lnTo>
                    <a:pt x="767" y="11"/>
                  </a:lnTo>
                  <a:lnTo>
                    <a:pt x="773" y="17"/>
                  </a:lnTo>
                  <a:lnTo>
                    <a:pt x="775" y="20"/>
                  </a:lnTo>
                  <a:lnTo>
                    <a:pt x="762" y="40"/>
                  </a:lnTo>
                  <a:lnTo>
                    <a:pt x="749" y="59"/>
                  </a:lnTo>
                  <a:lnTo>
                    <a:pt x="735" y="79"/>
                  </a:lnTo>
                  <a:lnTo>
                    <a:pt x="721" y="98"/>
                  </a:lnTo>
                  <a:lnTo>
                    <a:pt x="707" y="118"/>
                  </a:lnTo>
                  <a:lnTo>
                    <a:pt x="692" y="137"/>
                  </a:lnTo>
                  <a:lnTo>
                    <a:pt x="678" y="156"/>
                  </a:lnTo>
                  <a:lnTo>
                    <a:pt x="663" y="176"/>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Freeform 15"/>
            <p:cNvSpPr>
              <a:spLocks/>
            </p:cNvSpPr>
            <p:nvPr/>
          </p:nvSpPr>
          <p:spPr bwMode="auto">
            <a:xfrm>
              <a:off x="1991" y="2949"/>
              <a:ext cx="237" cy="188"/>
            </a:xfrm>
            <a:custGeom>
              <a:avLst/>
              <a:gdLst>
                <a:gd name="T0" fmla="*/ 197 w 237"/>
                <a:gd name="T1" fmla="*/ 188 h 188"/>
                <a:gd name="T2" fmla="*/ 191 w 237"/>
                <a:gd name="T3" fmla="*/ 179 h 188"/>
                <a:gd name="T4" fmla="*/ 183 w 237"/>
                <a:gd name="T5" fmla="*/ 170 h 188"/>
                <a:gd name="T6" fmla="*/ 175 w 237"/>
                <a:gd name="T7" fmla="*/ 162 h 188"/>
                <a:gd name="T8" fmla="*/ 167 w 237"/>
                <a:gd name="T9" fmla="*/ 153 h 188"/>
                <a:gd name="T10" fmla="*/ 160 w 237"/>
                <a:gd name="T11" fmla="*/ 145 h 188"/>
                <a:gd name="T12" fmla="*/ 152 w 237"/>
                <a:gd name="T13" fmla="*/ 136 h 188"/>
                <a:gd name="T14" fmla="*/ 144 w 237"/>
                <a:gd name="T15" fmla="*/ 128 h 188"/>
                <a:gd name="T16" fmla="*/ 136 w 237"/>
                <a:gd name="T17" fmla="*/ 119 h 188"/>
                <a:gd name="T18" fmla="*/ 123 w 237"/>
                <a:gd name="T19" fmla="*/ 105 h 188"/>
                <a:gd name="T20" fmla="*/ 110 w 237"/>
                <a:gd name="T21" fmla="*/ 95 h 188"/>
                <a:gd name="T22" fmla="*/ 95 w 237"/>
                <a:gd name="T23" fmla="*/ 86 h 188"/>
                <a:gd name="T24" fmla="*/ 78 w 237"/>
                <a:gd name="T25" fmla="*/ 78 h 188"/>
                <a:gd name="T26" fmla="*/ 61 w 237"/>
                <a:gd name="T27" fmla="*/ 73 h 188"/>
                <a:gd name="T28" fmla="*/ 44 w 237"/>
                <a:gd name="T29" fmla="*/ 66 h 188"/>
                <a:gd name="T30" fmla="*/ 28 w 237"/>
                <a:gd name="T31" fmla="*/ 60 h 188"/>
                <a:gd name="T32" fmla="*/ 11 w 237"/>
                <a:gd name="T33" fmla="*/ 53 h 188"/>
                <a:gd name="T34" fmla="*/ 7 w 237"/>
                <a:gd name="T35" fmla="*/ 51 h 188"/>
                <a:gd name="T36" fmla="*/ 4 w 237"/>
                <a:gd name="T37" fmla="*/ 48 h 188"/>
                <a:gd name="T38" fmla="*/ 2 w 237"/>
                <a:gd name="T39" fmla="*/ 45 h 188"/>
                <a:gd name="T40" fmla="*/ 0 w 237"/>
                <a:gd name="T41" fmla="*/ 42 h 188"/>
                <a:gd name="T42" fmla="*/ 0 w 237"/>
                <a:gd name="T43" fmla="*/ 31 h 188"/>
                <a:gd name="T44" fmla="*/ 4 w 237"/>
                <a:gd name="T45" fmla="*/ 21 h 188"/>
                <a:gd name="T46" fmla="*/ 9 w 237"/>
                <a:gd name="T47" fmla="*/ 13 h 188"/>
                <a:gd name="T48" fmla="*/ 20 w 237"/>
                <a:gd name="T49" fmla="*/ 8 h 188"/>
                <a:gd name="T50" fmla="*/ 33 w 237"/>
                <a:gd name="T51" fmla="*/ 4 h 188"/>
                <a:gd name="T52" fmla="*/ 47 w 237"/>
                <a:gd name="T53" fmla="*/ 1 h 188"/>
                <a:gd name="T54" fmla="*/ 61 w 237"/>
                <a:gd name="T55" fmla="*/ 0 h 188"/>
                <a:gd name="T56" fmla="*/ 75 w 237"/>
                <a:gd name="T57" fmla="*/ 1 h 188"/>
                <a:gd name="T58" fmla="*/ 90 w 237"/>
                <a:gd name="T59" fmla="*/ 4 h 188"/>
                <a:gd name="T60" fmla="*/ 103 w 237"/>
                <a:gd name="T61" fmla="*/ 8 h 188"/>
                <a:gd name="T62" fmla="*/ 116 w 237"/>
                <a:gd name="T63" fmla="*/ 13 h 188"/>
                <a:gd name="T64" fmla="*/ 129 w 237"/>
                <a:gd name="T65" fmla="*/ 20 h 188"/>
                <a:gd name="T66" fmla="*/ 145 w 237"/>
                <a:gd name="T67" fmla="*/ 30 h 188"/>
                <a:gd name="T68" fmla="*/ 161 w 237"/>
                <a:gd name="T69" fmla="*/ 42 h 188"/>
                <a:gd name="T70" fmla="*/ 175 w 237"/>
                <a:gd name="T71" fmla="*/ 53 h 188"/>
                <a:gd name="T72" fmla="*/ 188 w 237"/>
                <a:gd name="T73" fmla="*/ 68 h 188"/>
                <a:gd name="T74" fmla="*/ 201 w 237"/>
                <a:gd name="T75" fmla="*/ 82 h 188"/>
                <a:gd name="T76" fmla="*/ 213 w 237"/>
                <a:gd name="T77" fmla="*/ 97 h 188"/>
                <a:gd name="T78" fmla="*/ 226 w 237"/>
                <a:gd name="T79" fmla="*/ 112 h 188"/>
                <a:gd name="T80" fmla="*/ 237 w 237"/>
                <a:gd name="T81" fmla="*/ 127 h 188"/>
                <a:gd name="T82" fmla="*/ 232 w 237"/>
                <a:gd name="T83" fmla="*/ 135 h 188"/>
                <a:gd name="T84" fmla="*/ 227 w 237"/>
                <a:gd name="T85" fmla="*/ 143 h 188"/>
                <a:gd name="T86" fmla="*/ 222 w 237"/>
                <a:gd name="T87" fmla="*/ 150 h 188"/>
                <a:gd name="T88" fmla="*/ 218 w 237"/>
                <a:gd name="T89" fmla="*/ 158 h 188"/>
                <a:gd name="T90" fmla="*/ 213 w 237"/>
                <a:gd name="T91" fmla="*/ 166 h 188"/>
                <a:gd name="T92" fmla="*/ 208 w 237"/>
                <a:gd name="T93" fmla="*/ 174 h 188"/>
                <a:gd name="T94" fmla="*/ 202 w 237"/>
                <a:gd name="T95" fmla="*/ 180 h 188"/>
                <a:gd name="T96" fmla="*/ 197 w 237"/>
                <a:gd name="T97" fmla="*/ 188 h 1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7"/>
                <a:gd name="T148" fmla="*/ 0 h 188"/>
                <a:gd name="T149" fmla="*/ 237 w 237"/>
                <a:gd name="T150" fmla="*/ 188 h 1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7" h="188">
                  <a:moveTo>
                    <a:pt x="197" y="188"/>
                  </a:moveTo>
                  <a:lnTo>
                    <a:pt x="191" y="179"/>
                  </a:lnTo>
                  <a:lnTo>
                    <a:pt x="183" y="170"/>
                  </a:lnTo>
                  <a:lnTo>
                    <a:pt x="175" y="162"/>
                  </a:lnTo>
                  <a:lnTo>
                    <a:pt x="167" y="153"/>
                  </a:lnTo>
                  <a:lnTo>
                    <a:pt x="160" y="145"/>
                  </a:lnTo>
                  <a:lnTo>
                    <a:pt x="152" y="136"/>
                  </a:lnTo>
                  <a:lnTo>
                    <a:pt x="144" y="128"/>
                  </a:lnTo>
                  <a:lnTo>
                    <a:pt x="136" y="119"/>
                  </a:lnTo>
                  <a:lnTo>
                    <a:pt x="123" y="105"/>
                  </a:lnTo>
                  <a:lnTo>
                    <a:pt x="110" y="95"/>
                  </a:lnTo>
                  <a:lnTo>
                    <a:pt x="95" y="86"/>
                  </a:lnTo>
                  <a:lnTo>
                    <a:pt x="78" y="78"/>
                  </a:lnTo>
                  <a:lnTo>
                    <a:pt x="61" y="73"/>
                  </a:lnTo>
                  <a:lnTo>
                    <a:pt x="44" y="66"/>
                  </a:lnTo>
                  <a:lnTo>
                    <a:pt x="28" y="60"/>
                  </a:lnTo>
                  <a:lnTo>
                    <a:pt x="11" y="53"/>
                  </a:lnTo>
                  <a:lnTo>
                    <a:pt x="7" y="51"/>
                  </a:lnTo>
                  <a:lnTo>
                    <a:pt x="4" y="48"/>
                  </a:lnTo>
                  <a:lnTo>
                    <a:pt x="2" y="45"/>
                  </a:lnTo>
                  <a:lnTo>
                    <a:pt x="0" y="42"/>
                  </a:lnTo>
                  <a:lnTo>
                    <a:pt x="0" y="31"/>
                  </a:lnTo>
                  <a:lnTo>
                    <a:pt x="4" y="21"/>
                  </a:lnTo>
                  <a:lnTo>
                    <a:pt x="9" y="13"/>
                  </a:lnTo>
                  <a:lnTo>
                    <a:pt x="20" y="8"/>
                  </a:lnTo>
                  <a:lnTo>
                    <a:pt x="33" y="4"/>
                  </a:lnTo>
                  <a:lnTo>
                    <a:pt x="47" y="1"/>
                  </a:lnTo>
                  <a:lnTo>
                    <a:pt x="61" y="0"/>
                  </a:lnTo>
                  <a:lnTo>
                    <a:pt x="75" y="1"/>
                  </a:lnTo>
                  <a:lnTo>
                    <a:pt x="90" y="4"/>
                  </a:lnTo>
                  <a:lnTo>
                    <a:pt x="103" y="8"/>
                  </a:lnTo>
                  <a:lnTo>
                    <a:pt x="116" y="13"/>
                  </a:lnTo>
                  <a:lnTo>
                    <a:pt x="129" y="20"/>
                  </a:lnTo>
                  <a:lnTo>
                    <a:pt x="145" y="30"/>
                  </a:lnTo>
                  <a:lnTo>
                    <a:pt x="161" y="42"/>
                  </a:lnTo>
                  <a:lnTo>
                    <a:pt x="175" y="53"/>
                  </a:lnTo>
                  <a:lnTo>
                    <a:pt x="188" y="68"/>
                  </a:lnTo>
                  <a:lnTo>
                    <a:pt x="201" y="82"/>
                  </a:lnTo>
                  <a:lnTo>
                    <a:pt x="213" y="97"/>
                  </a:lnTo>
                  <a:lnTo>
                    <a:pt x="226" y="112"/>
                  </a:lnTo>
                  <a:lnTo>
                    <a:pt x="237" y="127"/>
                  </a:lnTo>
                  <a:lnTo>
                    <a:pt x="232" y="135"/>
                  </a:lnTo>
                  <a:lnTo>
                    <a:pt x="227" y="143"/>
                  </a:lnTo>
                  <a:lnTo>
                    <a:pt x="222" y="150"/>
                  </a:lnTo>
                  <a:lnTo>
                    <a:pt x="218" y="158"/>
                  </a:lnTo>
                  <a:lnTo>
                    <a:pt x="213" y="166"/>
                  </a:lnTo>
                  <a:lnTo>
                    <a:pt x="208" y="174"/>
                  </a:lnTo>
                  <a:lnTo>
                    <a:pt x="202" y="180"/>
                  </a:lnTo>
                  <a:lnTo>
                    <a:pt x="197" y="188"/>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1" name="Freeform 16"/>
            <p:cNvSpPr>
              <a:spLocks/>
            </p:cNvSpPr>
            <p:nvPr/>
          </p:nvSpPr>
          <p:spPr bwMode="auto">
            <a:xfrm>
              <a:off x="2226" y="2783"/>
              <a:ext cx="164" cy="275"/>
            </a:xfrm>
            <a:custGeom>
              <a:avLst/>
              <a:gdLst>
                <a:gd name="T0" fmla="*/ 160 w 164"/>
                <a:gd name="T1" fmla="*/ 91 h 275"/>
                <a:gd name="T2" fmla="*/ 142 w 164"/>
                <a:gd name="T3" fmla="*/ 112 h 275"/>
                <a:gd name="T4" fmla="*/ 125 w 164"/>
                <a:gd name="T5" fmla="*/ 132 h 275"/>
                <a:gd name="T6" fmla="*/ 108 w 164"/>
                <a:gd name="T7" fmla="*/ 155 h 275"/>
                <a:gd name="T8" fmla="*/ 92 w 164"/>
                <a:gd name="T9" fmla="*/ 175 h 275"/>
                <a:gd name="T10" fmla="*/ 75 w 164"/>
                <a:gd name="T11" fmla="*/ 197 h 275"/>
                <a:gd name="T12" fmla="*/ 58 w 164"/>
                <a:gd name="T13" fmla="*/ 218 h 275"/>
                <a:gd name="T14" fmla="*/ 41 w 164"/>
                <a:gd name="T15" fmla="*/ 240 h 275"/>
                <a:gd name="T16" fmla="*/ 23 w 164"/>
                <a:gd name="T17" fmla="*/ 261 h 275"/>
                <a:gd name="T18" fmla="*/ 19 w 164"/>
                <a:gd name="T19" fmla="*/ 266 h 275"/>
                <a:gd name="T20" fmla="*/ 17 w 164"/>
                <a:gd name="T21" fmla="*/ 267 h 275"/>
                <a:gd name="T22" fmla="*/ 14 w 164"/>
                <a:gd name="T23" fmla="*/ 270 h 275"/>
                <a:gd name="T24" fmla="*/ 10 w 164"/>
                <a:gd name="T25" fmla="*/ 275 h 275"/>
                <a:gd name="T26" fmla="*/ 7 w 164"/>
                <a:gd name="T27" fmla="*/ 270 h 275"/>
                <a:gd name="T28" fmla="*/ 4 w 164"/>
                <a:gd name="T29" fmla="*/ 266 h 275"/>
                <a:gd name="T30" fmla="*/ 1 w 164"/>
                <a:gd name="T31" fmla="*/ 262 h 275"/>
                <a:gd name="T32" fmla="*/ 0 w 164"/>
                <a:gd name="T33" fmla="*/ 261 h 275"/>
                <a:gd name="T34" fmla="*/ 5 w 164"/>
                <a:gd name="T35" fmla="*/ 253 h 275"/>
                <a:gd name="T36" fmla="*/ 10 w 164"/>
                <a:gd name="T37" fmla="*/ 248 h 275"/>
                <a:gd name="T38" fmla="*/ 15 w 164"/>
                <a:gd name="T39" fmla="*/ 241 h 275"/>
                <a:gd name="T40" fmla="*/ 22 w 164"/>
                <a:gd name="T41" fmla="*/ 234 h 275"/>
                <a:gd name="T42" fmla="*/ 23 w 164"/>
                <a:gd name="T43" fmla="*/ 232 h 275"/>
                <a:gd name="T44" fmla="*/ 28 w 164"/>
                <a:gd name="T45" fmla="*/ 230 h 275"/>
                <a:gd name="T46" fmla="*/ 33 w 164"/>
                <a:gd name="T47" fmla="*/ 227 h 275"/>
                <a:gd name="T48" fmla="*/ 40 w 164"/>
                <a:gd name="T49" fmla="*/ 222 h 275"/>
                <a:gd name="T50" fmla="*/ 46 w 164"/>
                <a:gd name="T51" fmla="*/ 215 h 275"/>
                <a:gd name="T52" fmla="*/ 50 w 164"/>
                <a:gd name="T53" fmla="*/ 208 h 275"/>
                <a:gd name="T54" fmla="*/ 53 w 164"/>
                <a:gd name="T55" fmla="*/ 199 h 275"/>
                <a:gd name="T56" fmla="*/ 51 w 164"/>
                <a:gd name="T57" fmla="*/ 188 h 275"/>
                <a:gd name="T58" fmla="*/ 55 w 164"/>
                <a:gd name="T59" fmla="*/ 179 h 275"/>
                <a:gd name="T60" fmla="*/ 66 w 164"/>
                <a:gd name="T61" fmla="*/ 165 h 275"/>
                <a:gd name="T62" fmla="*/ 77 w 164"/>
                <a:gd name="T63" fmla="*/ 149 h 275"/>
                <a:gd name="T64" fmla="*/ 88 w 164"/>
                <a:gd name="T65" fmla="*/ 135 h 275"/>
                <a:gd name="T66" fmla="*/ 92 w 164"/>
                <a:gd name="T67" fmla="*/ 132 h 275"/>
                <a:gd name="T68" fmla="*/ 95 w 164"/>
                <a:gd name="T69" fmla="*/ 130 h 275"/>
                <a:gd name="T70" fmla="*/ 99 w 164"/>
                <a:gd name="T71" fmla="*/ 127 h 275"/>
                <a:gd name="T72" fmla="*/ 102 w 164"/>
                <a:gd name="T73" fmla="*/ 125 h 275"/>
                <a:gd name="T74" fmla="*/ 114 w 164"/>
                <a:gd name="T75" fmla="*/ 112 h 275"/>
                <a:gd name="T76" fmla="*/ 120 w 164"/>
                <a:gd name="T77" fmla="*/ 95 h 275"/>
                <a:gd name="T78" fmla="*/ 120 w 164"/>
                <a:gd name="T79" fmla="*/ 79 h 275"/>
                <a:gd name="T80" fmla="*/ 115 w 164"/>
                <a:gd name="T81" fmla="*/ 63 h 275"/>
                <a:gd name="T82" fmla="*/ 110 w 164"/>
                <a:gd name="T83" fmla="*/ 53 h 275"/>
                <a:gd name="T84" fmla="*/ 102 w 164"/>
                <a:gd name="T85" fmla="*/ 35 h 275"/>
                <a:gd name="T86" fmla="*/ 92 w 164"/>
                <a:gd name="T87" fmla="*/ 16 h 275"/>
                <a:gd name="T88" fmla="*/ 83 w 164"/>
                <a:gd name="T89" fmla="*/ 0 h 275"/>
                <a:gd name="T90" fmla="*/ 90 w 164"/>
                <a:gd name="T91" fmla="*/ 4 h 275"/>
                <a:gd name="T92" fmla="*/ 103 w 164"/>
                <a:gd name="T93" fmla="*/ 11 h 275"/>
                <a:gd name="T94" fmla="*/ 119 w 164"/>
                <a:gd name="T95" fmla="*/ 20 h 275"/>
                <a:gd name="T96" fmla="*/ 134 w 164"/>
                <a:gd name="T97" fmla="*/ 31 h 275"/>
                <a:gd name="T98" fmla="*/ 149 w 164"/>
                <a:gd name="T99" fmla="*/ 44 h 275"/>
                <a:gd name="T100" fmla="*/ 159 w 164"/>
                <a:gd name="T101" fmla="*/ 59 h 275"/>
                <a:gd name="T102" fmla="*/ 164 w 164"/>
                <a:gd name="T103" fmla="*/ 74 h 275"/>
                <a:gd name="T104" fmla="*/ 160 w 164"/>
                <a:gd name="T105" fmla="*/ 91 h 2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4"/>
                <a:gd name="T160" fmla="*/ 0 h 275"/>
                <a:gd name="T161" fmla="*/ 164 w 164"/>
                <a:gd name="T162" fmla="*/ 275 h 2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4" h="275">
                  <a:moveTo>
                    <a:pt x="160" y="91"/>
                  </a:moveTo>
                  <a:lnTo>
                    <a:pt x="142" y="112"/>
                  </a:lnTo>
                  <a:lnTo>
                    <a:pt x="125" y="132"/>
                  </a:lnTo>
                  <a:lnTo>
                    <a:pt x="108" y="155"/>
                  </a:lnTo>
                  <a:lnTo>
                    <a:pt x="92" y="175"/>
                  </a:lnTo>
                  <a:lnTo>
                    <a:pt x="75" y="197"/>
                  </a:lnTo>
                  <a:lnTo>
                    <a:pt x="58" y="218"/>
                  </a:lnTo>
                  <a:lnTo>
                    <a:pt x="41" y="240"/>
                  </a:lnTo>
                  <a:lnTo>
                    <a:pt x="23" y="261"/>
                  </a:lnTo>
                  <a:lnTo>
                    <a:pt x="19" y="266"/>
                  </a:lnTo>
                  <a:lnTo>
                    <a:pt x="17" y="267"/>
                  </a:lnTo>
                  <a:lnTo>
                    <a:pt x="14" y="270"/>
                  </a:lnTo>
                  <a:lnTo>
                    <a:pt x="10" y="275"/>
                  </a:lnTo>
                  <a:lnTo>
                    <a:pt x="7" y="270"/>
                  </a:lnTo>
                  <a:lnTo>
                    <a:pt x="4" y="266"/>
                  </a:lnTo>
                  <a:lnTo>
                    <a:pt x="1" y="262"/>
                  </a:lnTo>
                  <a:lnTo>
                    <a:pt x="0" y="261"/>
                  </a:lnTo>
                  <a:lnTo>
                    <a:pt x="5" y="253"/>
                  </a:lnTo>
                  <a:lnTo>
                    <a:pt x="10" y="248"/>
                  </a:lnTo>
                  <a:lnTo>
                    <a:pt x="15" y="241"/>
                  </a:lnTo>
                  <a:lnTo>
                    <a:pt x="22" y="234"/>
                  </a:lnTo>
                  <a:lnTo>
                    <a:pt x="23" y="232"/>
                  </a:lnTo>
                  <a:lnTo>
                    <a:pt x="28" y="230"/>
                  </a:lnTo>
                  <a:lnTo>
                    <a:pt x="33" y="227"/>
                  </a:lnTo>
                  <a:lnTo>
                    <a:pt x="40" y="222"/>
                  </a:lnTo>
                  <a:lnTo>
                    <a:pt x="46" y="215"/>
                  </a:lnTo>
                  <a:lnTo>
                    <a:pt x="50" y="208"/>
                  </a:lnTo>
                  <a:lnTo>
                    <a:pt x="53" y="199"/>
                  </a:lnTo>
                  <a:lnTo>
                    <a:pt x="51" y="188"/>
                  </a:lnTo>
                  <a:lnTo>
                    <a:pt x="55" y="179"/>
                  </a:lnTo>
                  <a:lnTo>
                    <a:pt x="66" y="165"/>
                  </a:lnTo>
                  <a:lnTo>
                    <a:pt x="77" y="149"/>
                  </a:lnTo>
                  <a:lnTo>
                    <a:pt x="88" y="135"/>
                  </a:lnTo>
                  <a:lnTo>
                    <a:pt x="92" y="132"/>
                  </a:lnTo>
                  <a:lnTo>
                    <a:pt x="95" y="130"/>
                  </a:lnTo>
                  <a:lnTo>
                    <a:pt x="99" y="127"/>
                  </a:lnTo>
                  <a:lnTo>
                    <a:pt x="102" y="125"/>
                  </a:lnTo>
                  <a:lnTo>
                    <a:pt x="114" y="112"/>
                  </a:lnTo>
                  <a:lnTo>
                    <a:pt x="120" y="95"/>
                  </a:lnTo>
                  <a:lnTo>
                    <a:pt x="120" y="79"/>
                  </a:lnTo>
                  <a:lnTo>
                    <a:pt x="115" y="63"/>
                  </a:lnTo>
                  <a:lnTo>
                    <a:pt x="110" y="53"/>
                  </a:lnTo>
                  <a:lnTo>
                    <a:pt x="102" y="35"/>
                  </a:lnTo>
                  <a:lnTo>
                    <a:pt x="92" y="16"/>
                  </a:lnTo>
                  <a:lnTo>
                    <a:pt x="83" y="0"/>
                  </a:lnTo>
                  <a:lnTo>
                    <a:pt x="90" y="4"/>
                  </a:lnTo>
                  <a:lnTo>
                    <a:pt x="103" y="11"/>
                  </a:lnTo>
                  <a:lnTo>
                    <a:pt x="119" y="20"/>
                  </a:lnTo>
                  <a:lnTo>
                    <a:pt x="134" y="31"/>
                  </a:lnTo>
                  <a:lnTo>
                    <a:pt x="149" y="44"/>
                  </a:lnTo>
                  <a:lnTo>
                    <a:pt x="159" y="59"/>
                  </a:lnTo>
                  <a:lnTo>
                    <a:pt x="164" y="74"/>
                  </a:lnTo>
                  <a:lnTo>
                    <a:pt x="160" y="91"/>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2" name="Freeform 17"/>
            <p:cNvSpPr>
              <a:spLocks/>
            </p:cNvSpPr>
            <p:nvPr/>
          </p:nvSpPr>
          <p:spPr bwMode="auto">
            <a:xfrm>
              <a:off x="2209" y="2945"/>
              <a:ext cx="57" cy="57"/>
            </a:xfrm>
            <a:custGeom>
              <a:avLst/>
              <a:gdLst>
                <a:gd name="T0" fmla="*/ 0 w 57"/>
                <a:gd name="T1" fmla="*/ 52 h 57"/>
                <a:gd name="T2" fmla="*/ 5 w 57"/>
                <a:gd name="T3" fmla="*/ 44 h 57"/>
                <a:gd name="T4" fmla="*/ 12 w 57"/>
                <a:gd name="T5" fmla="*/ 37 h 57"/>
                <a:gd name="T6" fmla="*/ 18 w 57"/>
                <a:gd name="T7" fmla="*/ 27 h 57"/>
                <a:gd name="T8" fmla="*/ 24 w 57"/>
                <a:gd name="T9" fmla="*/ 20 h 57"/>
                <a:gd name="T10" fmla="*/ 30 w 57"/>
                <a:gd name="T11" fmla="*/ 12 h 57"/>
                <a:gd name="T12" fmla="*/ 35 w 57"/>
                <a:gd name="T13" fmla="*/ 7 h 57"/>
                <a:gd name="T14" fmla="*/ 39 w 57"/>
                <a:gd name="T15" fmla="*/ 2 h 57"/>
                <a:gd name="T16" fmla="*/ 41 w 57"/>
                <a:gd name="T17" fmla="*/ 0 h 57"/>
                <a:gd name="T18" fmla="*/ 46 w 57"/>
                <a:gd name="T19" fmla="*/ 7 h 57"/>
                <a:gd name="T20" fmla="*/ 52 w 57"/>
                <a:gd name="T21" fmla="*/ 16 h 57"/>
                <a:gd name="T22" fmla="*/ 57 w 57"/>
                <a:gd name="T23" fmla="*/ 27 h 57"/>
                <a:gd name="T24" fmla="*/ 57 w 57"/>
                <a:gd name="T25" fmla="*/ 35 h 57"/>
                <a:gd name="T26" fmla="*/ 53 w 57"/>
                <a:gd name="T27" fmla="*/ 43 h 57"/>
                <a:gd name="T28" fmla="*/ 49 w 57"/>
                <a:gd name="T29" fmla="*/ 49 h 57"/>
                <a:gd name="T30" fmla="*/ 43 w 57"/>
                <a:gd name="T31" fmla="*/ 53 h 57"/>
                <a:gd name="T32" fmla="*/ 35 w 57"/>
                <a:gd name="T33" fmla="*/ 56 h 57"/>
                <a:gd name="T34" fmla="*/ 27 w 57"/>
                <a:gd name="T35" fmla="*/ 57 h 57"/>
                <a:gd name="T36" fmla="*/ 18 w 57"/>
                <a:gd name="T37" fmla="*/ 57 h 57"/>
                <a:gd name="T38" fmla="*/ 9 w 57"/>
                <a:gd name="T39" fmla="*/ 55 h 57"/>
                <a:gd name="T40" fmla="*/ 0 w 57"/>
                <a:gd name="T41" fmla="*/ 52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57"/>
                <a:gd name="T65" fmla="*/ 57 w 57"/>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57">
                  <a:moveTo>
                    <a:pt x="0" y="52"/>
                  </a:moveTo>
                  <a:lnTo>
                    <a:pt x="5" y="44"/>
                  </a:lnTo>
                  <a:lnTo>
                    <a:pt x="12" y="37"/>
                  </a:lnTo>
                  <a:lnTo>
                    <a:pt x="18" y="27"/>
                  </a:lnTo>
                  <a:lnTo>
                    <a:pt x="24" y="20"/>
                  </a:lnTo>
                  <a:lnTo>
                    <a:pt x="30" y="12"/>
                  </a:lnTo>
                  <a:lnTo>
                    <a:pt x="35" y="7"/>
                  </a:lnTo>
                  <a:lnTo>
                    <a:pt x="39" y="2"/>
                  </a:lnTo>
                  <a:lnTo>
                    <a:pt x="41" y="0"/>
                  </a:lnTo>
                  <a:lnTo>
                    <a:pt x="46" y="7"/>
                  </a:lnTo>
                  <a:lnTo>
                    <a:pt x="52" y="16"/>
                  </a:lnTo>
                  <a:lnTo>
                    <a:pt x="57" y="27"/>
                  </a:lnTo>
                  <a:lnTo>
                    <a:pt x="57" y="35"/>
                  </a:lnTo>
                  <a:lnTo>
                    <a:pt x="53" y="43"/>
                  </a:lnTo>
                  <a:lnTo>
                    <a:pt x="49" y="49"/>
                  </a:lnTo>
                  <a:lnTo>
                    <a:pt x="43" y="53"/>
                  </a:lnTo>
                  <a:lnTo>
                    <a:pt x="35" y="56"/>
                  </a:lnTo>
                  <a:lnTo>
                    <a:pt x="27" y="57"/>
                  </a:lnTo>
                  <a:lnTo>
                    <a:pt x="18" y="57"/>
                  </a:lnTo>
                  <a:lnTo>
                    <a:pt x="9" y="55"/>
                  </a:lnTo>
                  <a:lnTo>
                    <a:pt x="0" y="52"/>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3" name="Freeform 18"/>
            <p:cNvSpPr>
              <a:spLocks/>
            </p:cNvSpPr>
            <p:nvPr/>
          </p:nvSpPr>
          <p:spPr bwMode="auto">
            <a:xfrm>
              <a:off x="2034" y="2963"/>
              <a:ext cx="51" cy="41"/>
            </a:xfrm>
            <a:custGeom>
              <a:avLst/>
              <a:gdLst>
                <a:gd name="T0" fmla="*/ 26 w 51"/>
                <a:gd name="T1" fmla="*/ 0 h 41"/>
                <a:gd name="T2" fmla="*/ 16 w 51"/>
                <a:gd name="T3" fmla="*/ 2 h 41"/>
                <a:gd name="T4" fmla="*/ 8 w 51"/>
                <a:gd name="T5" fmla="*/ 7 h 41"/>
                <a:gd name="T6" fmla="*/ 3 w 51"/>
                <a:gd name="T7" fmla="*/ 13 h 41"/>
                <a:gd name="T8" fmla="*/ 0 w 51"/>
                <a:gd name="T9" fmla="*/ 21 h 41"/>
                <a:gd name="T10" fmla="*/ 3 w 51"/>
                <a:gd name="T11" fmla="*/ 29 h 41"/>
                <a:gd name="T12" fmla="*/ 8 w 51"/>
                <a:gd name="T13" fmla="*/ 34 h 41"/>
                <a:gd name="T14" fmla="*/ 16 w 51"/>
                <a:gd name="T15" fmla="*/ 39 h 41"/>
                <a:gd name="T16" fmla="*/ 26 w 51"/>
                <a:gd name="T17" fmla="*/ 41 h 41"/>
                <a:gd name="T18" fmla="*/ 35 w 51"/>
                <a:gd name="T19" fmla="*/ 39 h 41"/>
                <a:gd name="T20" fmla="*/ 43 w 51"/>
                <a:gd name="T21" fmla="*/ 34 h 41"/>
                <a:gd name="T22" fmla="*/ 48 w 51"/>
                <a:gd name="T23" fmla="*/ 29 h 41"/>
                <a:gd name="T24" fmla="*/ 51 w 51"/>
                <a:gd name="T25" fmla="*/ 21 h 41"/>
                <a:gd name="T26" fmla="*/ 48 w 51"/>
                <a:gd name="T27" fmla="*/ 13 h 41"/>
                <a:gd name="T28" fmla="*/ 43 w 51"/>
                <a:gd name="T29" fmla="*/ 7 h 41"/>
                <a:gd name="T30" fmla="*/ 35 w 51"/>
                <a:gd name="T31" fmla="*/ 2 h 41"/>
                <a:gd name="T32" fmla="*/ 26 w 51"/>
                <a:gd name="T33" fmla="*/ 0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1"/>
                <a:gd name="T53" fmla="*/ 51 w 51"/>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1">
                  <a:moveTo>
                    <a:pt x="26" y="0"/>
                  </a:moveTo>
                  <a:lnTo>
                    <a:pt x="16" y="2"/>
                  </a:lnTo>
                  <a:lnTo>
                    <a:pt x="8" y="7"/>
                  </a:lnTo>
                  <a:lnTo>
                    <a:pt x="3" y="13"/>
                  </a:lnTo>
                  <a:lnTo>
                    <a:pt x="0" y="21"/>
                  </a:lnTo>
                  <a:lnTo>
                    <a:pt x="3" y="29"/>
                  </a:lnTo>
                  <a:lnTo>
                    <a:pt x="8" y="34"/>
                  </a:lnTo>
                  <a:lnTo>
                    <a:pt x="16" y="39"/>
                  </a:lnTo>
                  <a:lnTo>
                    <a:pt x="26" y="41"/>
                  </a:lnTo>
                  <a:lnTo>
                    <a:pt x="35" y="39"/>
                  </a:lnTo>
                  <a:lnTo>
                    <a:pt x="43" y="34"/>
                  </a:lnTo>
                  <a:lnTo>
                    <a:pt x="48" y="29"/>
                  </a:lnTo>
                  <a:lnTo>
                    <a:pt x="51" y="21"/>
                  </a:lnTo>
                  <a:lnTo>
                    <a:pt x="48" y="13"/>
                  </a:lnTo>
                  <a:lnTo>
                    <a:pt x="43" y="7"/>
                  </a:lnTo>
                  <a:lnTo>
                    <a:pt x="35" y="2"/>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318" name="Group 19"/>
          <p:cNvGrpSpPr>
            <a:grpSpLocks/>
          </p:cNvGrpSpPr>
          <p:nvPr/>
        </p:nvGrpSpPr>
        <p:grpSpPr bwMode="auto">
          <a:xfrm>
            <a:off x="2476500" y="2447925"/>
            <a:ext cx="692150" cy="511175"/>
            <a:chOff x="2083" y="1606"/>
            <a:chExt cx="1489" cy="1097"/>
          </a:xfrm>
        </p:grpSpPr>
        <p:sp>
          <p:nvSpPr>
            <p:cNvPr id="13327" name="Rectangle 20"/>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3328" name="Freeform 21"/>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3329" name="Freeform 22"/>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3330" name="Freeform 23"/>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3331" name="Freeform 24"/>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13332" name="Rectangle 25"/>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3333" name="Rectangle 26"/>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34" name="AutoShape 27"/>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3335" name="Freeform 28"/>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3336" name="Freeform 29"/>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3337" name="Rectangle 30"/>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38" name="Rectangle 31"/>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39" name="Rectangle 32"/>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3340" name="Group 33"/>
            <p:cNvGrpSpPr>
              <a:grpSpLocks/>
            </p:cNvGrpSpPr>
            <p:nvPr/>
          </p:nvGrpSpPr>
          <p:grpSpPr bwMode="auto">
            <a:xfrm>
              <a:off x="2221" y="1871"/>
              <a:ext cx="518" cy="782"/>
              <a:chOff x="2400" y="1656"/>
              <a:chExt cx="752" cy="1136"/>
            </a:xfrm>
          </p:grpSpPr>
          <p:sp>
            <p:nvSpPr>
              <p:cNvPr id="13353" name="Freeform 34"/>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3354" name="Freeform 35"/>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55" name="Freeform 36"/>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56" name="Freeform 37"/>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57" name="Freeform 38"/>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3358" name="Line 39"/>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3359" name="Line 40"/>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3341" name="Group 41"/>
            <p:cNvGrpSpPr>
              <a:grpSpLocks/>
            </p:cNvGrpSpPr>
            <p:nvPr/>
          </p:nvGrpSpPr>
          <p:grpSpPr bwMode="auto">
            <a:xfrm rot="-6511945">
              <a:off x="2834" y="1842"/>
              <a:ext cx="518" cy="783"/>
              <a:chOff x="2400" y="1656"/>
              <a:chExt cx="752" cy="1136"/>
            </a:xfrm>
          </p:grpSpPr>
          <p:sp>
            <p:nvSpPr>
              <p:cNvPr id="13346" name="Freeform 42"/>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3347" name="Freeform 43"/>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48" name="Freeform 44"/>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49" name="Freeform 45"/>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50" name="Freeform 46"/>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3351" name="Line 47"/>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352" name="Line 48"/>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3342" name="Freeform 49"/>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lIns="0" tIns="0" rIns="0" bIns="0" anchor="ctr">
              <a:spAutoFit/>
            </a:bodyPr>
            <a:lstStyle/>
            <a:p>
              <a:endParaRPr lang="en-US"/>
            </a:p>
          </p:txBody>
        </p:sp>
        <p:sp>
          <p:nvSpPr>
            <p:cNvPr id="13343" name="Freeform 50"/>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3344" name="Rectangle 51"/>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3345" name="Rectangle 52"/>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3319" name="AutoShape 53"/>
          <p:cNvSpPr>
            <a:spLocks noChangeArrowheads="1"/>
          </p:cNvSpPr>
          <p:nvPr/>
        </p:nvSpPr>
        <p:spPr bwMode="auto">
          <a:xfrm>
            <a:off x="2913063" y="2657475"/>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3320" name="Line 54"/>
          <p:cNvSpPr>
            <a:spLocks noChangeShapeType="1"/>
          </p:cNvSpPr>
          <p:nvPr/>
        </p:nvSpPr>
        <p:spPr bwMode="auto">
          <a:xfrm flipH="1">
            <a:off x="2638425" y="3095625"/>
            <a:ext cx="280988"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321" name="Line 55"/>
          <p:cNvSpPr>
            <a:spLocks noChangeShapeType="1"/>
          </p:cNvSpPr>
          <p:nvPr/>
        </p:nvSpPr>
        <p:spPr bwMode="auto">
          <a:xfrm flipV="1">
            <a:off x="2638425" y="2832100"/>
            <a:ext cx="0" cy="2635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3322" name="Text Box 56"/>
          <p:cNvSpPr txBox="1">
            <a:spLocks noChangeArrowheads="1"/>
          </p:cNvSpPr>
          <p:nvPr/>
        </p:nvSpPr>
        <p:spPr bwMode="auto">
          <a:xfrm>
            <a:off x="492125" y="2411413"/>
            <a:ext cx="19002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1800" b="1" dirty="0"/>
              <a:t>Claim</a:t>
            </a:r>
            <a:br>
              <a:rPr lang="en-US" sz="1800" b="1" dirty="0"/>
            </a:br>
            <a:r>
              <a:rPr lang="en-US" sz="1800" b="1" dirty="0" smtClean="0"/>
              <a:t>000-00-002001</a:t>
            </a:r>
            <a:endParaRPr lang="en-US" sz="1800" b="1" dirty="0"/>
          </a:p>
        </p:txBody>
      </p:sp>
      <p:sp>
        <p:nvSpPr>
          <p:cNvPr id="13323" name="Text Box 57"/>
          <p:cNvSpPr txBox="1">
            <a:spLocks noChangeArrowheads="1"/>
          </p:cNvSpPr>
          <p:nvPr/>
        </p:nvSpPr>
        <p:spPr bwMode="auto">
          <a:xfrm>
            <a:off x="681038" y="3162300"/>
            <a:ext cx="19002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1800" b="1" dirty="0" smtClean="0"/>
              <a:t>Stanley Poole</a:t>
            </a:r>
            <a:r>
              <a:rPr lang="en-US" sz="1800" b="1" dirty="0"/>
              <a:t/>
            </a:r>
            <a:br>
              <a:rPr lang="en-US" sz="1800" b="1" dirty="0"/>
            </a:br>
            <a:r>
              <a:rPr lang="en-US" sz="1800" b="1" dirty="0"/>
              <a:t>(witness)</a:t>
            </a:r>
          </a:p>
        </p:txBody>
      </p:sp>
      <p:sp>
        <p:nvSpPr>
          <p:cNvPr id="13324" name="Rectangle 58"/>
          <p:cNvSpPr>
            <a:spLocks noChangeArrowheads="1"/>
          </p:cNvSpPr>
          <p:nvPr/>
        </p:nvSpPr>
        <p:spPr bwMode="auto">
          <a:xfrm>
            <a:off x="544513" y="1076325"/>
            <a:ext cx="3517900" cy="5327650"/>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13325" name="Rectangle 59"/>
          <p:cNvSpPr>
            <a:spLocks noChangeArrowheads="1"/>
          </p:cNvSpPr>
          <p:nvPr/>
        </p:nvSpPr>
        <p:spPr bwMode="auto">
          <a:xfrm>
            <a:off x="5351463" y="1104900"/>
            <a:ext cx="3517900" cy="5327650"/>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pic>
        <p:nvPicPr>
          <p:cNvPr id="13326" name="Picture 17" descr="claimcen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1325" y="1155700"/>
            <a:ext cx="118427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61"/>
          <p:cNvGrpSpPr/>
          <p:nvPr/>
        </p:nvGrpSpPr>
        <p:grpSpPr>
          <a:xfrm>
            <a:off x="6265864" y="2173063"/>
            <a:ext cx="1758464" cy="1549569"/>
            <a:chOff x="6781800" y="1524000"/>
            <a:chExt cx="1136650" cy="1066800"/>
          </a:xfrm>
        </p:grpSpPr>
        <p:pic>
          <p:nvPicPr>
            <p:cNvPr id="6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379" y="1524000"/>
              <a:ext cx="994672" cy="99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64" name="Content Placeholder 5"/>
            <p:cNvSpPr txBox="1">
              <a:spLocks/>
            </p:cNvSpPr>
            <p:nvPr/>
          </p:nvSpPr>
          <p:spPr bwMode="auto">
            <a:xfrm>
              <a:off x="6781800" y="2300287"/>
              <a:ext cx="1136650" cy="290513"/>
            </a:xfrm>
            <a:prstGeom prst="rect">
              <a:avLst/>
            </a:prstGeom>
            <a:noFill/>
            <a:ln w="9525">
              <a:noFill/>
              <a:miter lim="800000"/>
              <a:headEnd/>
              <a:tailEnd/>
            </a:ln>
          </p:spPr>
          <p:txBody>
            <a:bodyPr lIns="0" tIns="0" rIns="0" bIns="0"/>
            <a:lstStyle/>
            <a:p>
              <a:pPr marL="457200" indent="-457200" algn="ctr" eaLnBrk="0" hangingPunct="0">
                <a:spcBef>
                  <a:spcPct val="40000"/>
                </a:spcBef>
                <a:buClr>
                  <a:srgbClr val="04628C"/>
                </a:buClr>
                <a:buSzPct val="90000"/>
                <a:buFont typeface="Arial" pitchFamily="34" charset="0"/>
                <a:buNone/>
                <a:defRPr/>
              </a:pPr>
              <a:r>
                <a:rPr lang="en-US" sz="1100" kern="0" dirty="0">
                  <a:solidFill>
                    <a:schemeClr val="tx1"/>
                  </a:solidFill>
                  <a:latin typeface="Arial Narrow" pitchFamily="34" charset="0"/>
                  <a:cs typeface="+mn-cs"/>
                </a:rPr>
                <a:t>ContactManager</a:t>
              </a:r>
            </a:p>
          </p:txBody>
        </p:sp>
      </p:grpSp>
      <p:sp>
        <p:nvSpPr>
          <p:cNvPr id="65" name="Rectangle 61"/>
          <p:cNvSpPr txBox="1">
            <a:spLocks noChangeArrowheads="1"/>
          </p:cNvSpPr>
          <p:nvPr/>
        </p:nvSpPr>
        <p:spPr bwMode="auto">
          <a:xfrm>
            <a:off x="5489576" y="4148637"/>
            <a:ext cx="337978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5750" indent="-285750" algn="l" rtl="0" eaLnBrk="0" fontAlgn="base" hangingPunct="0">
              <a:spcBef>
                <a:spcPct val="40000"/>
              </a:spcBef>
              <a:spcAft>
                <a:spcPct val="0"/>
              </a:spcAft>
              <a:buClr>
                <a:srgbClr val="04628C"/>
              </a:buClr>
              <a:buSzPct val="90000"/>
              <a:buFont typeface="Arial" pitchFamily="34" charset="0"/>
              <a:buChar char="•"/>
              <a:defRPr sz="2400">
                <a:solidFill>
                  <a:schemeClr val="bg1"/>
                </a:solidFill>
                <a:latin typeface="+mn-lt"/>
                <a:ea typeface="Calibri" pitchFamily="34" charset="0"/>
                <a:cs typeface="Calibri" pitchFamily="34" charset="0"/>
              </a:defRPr>
            </a:lvl1pPr>
            <a:lvl2pPr marL="628650" indent="-228600" algn="l" rtl="0" eaLnBrk="0" fontAlgn="base" hangingPunct="0">
              <a:spcBef>
                <a:spcPct val="20000"/>
              </a:spcBef>
              <a:spcAft>
                <a:spcPct val="0"/>
              </a:spcAft>
              <a:buClr>
                <a:srgbClr val="04628C"/>
              </a:buClr>
              <a:buSzPct val="90000"/>
              <a:buFont typeface="Calibri" pitchFamily="34" charset="0"/>
              <a:buChar char="-"/>
              <a:defRPr sz="2200">
                <a:solidFill>
                  <a:schemeClr val="bg1"/>
                </a:solidFill>
                <a:latin typeface="+mn-lt"/>
                <a:ea typeface="Calibri" pitchFamily="34" charset="0"/>
                <a:cs typeface="Calibri" pitchFamily="34" charset="0"/>
              </a:defRPr>
            </a:lvl2pPr>
            <a:lvl3pPr marL="969963" indent="-227013" algn="l" rtl="0" eaLnBrk="0" fontAlgn="base" hangingPunct="0">
              <a:spcBef>
                <a:spcPct val="20000"/>
              </a:spcBef>
              <a:spcAft>
                <a:spcPct val="0"/>
              </a:spcAft>
              <a:buClr>
                <a:srgbClr val="04628C"/>
              </a:buClr>
              <a:buSzPct val="85000"/>
              <a:buFont typeface="Calibri" pitchFamily="34" charset="0"/>
              <a:buChar char="-"/>
              <a:defRPr sz="2000">
                <a:solidFill>
                  <a:schemeClr val="bg1"/>
                </a:solidFill>
                <a:latin typeface="+mn-lt"/>
                <a:ea typeface="Calibri" pitchFamily="34" charset="0"/>
                <a:cs typeface="Calibri" pitchFamily="34" charset="0"/>
              </a:defRPr>
            </a:lvl3pPr>
            <a:lvl4pPr marL="1376363" indent="-292100" algn="l" rtl="0" eaLnBrk="0" fontAlgn="base" hangingPunct="0">
              <a:spcBef>
                <a:spcPct val="20000"/>
              </a:spcBef>
              <a:spcAft>
                <a:spcPct val="0"/>
              </a:spcAft>
              <a:buClr>
                <a:srgbClr val="04628C"/>
              </a:buClr>
              <a:buSzPct val="85000"/>
              <a:buFont typeface="Calibri" pitchFamily="34" charset="0"/>
              <a:buChar char="-"/>
              <a:defRPr>
                <a:solidFill>
                  <a:schemeClr val="bg1"/>
                </a:solidFill>
                <a:latin typeface="+mn-lt"/>
                <a:ea typeface="Calibri" pitchFamily="34" charset="0"/>
                <a:cs typeface="Calibri" pitchFamily="34" charset="0"/>
              </a:defRPr>
            </a:lvl4pPr>
            <a:lvl5pPr marL="1941513" indent="-225425" algn="l" rtl="0" eaLnBrk="0" fontAlgn="base" hangingPunct="0">
              <a:spcBef>
                <a:spcPct val="20000"/>
              </a:spcBef>
              <a:spcAft>
                <a:spcPct val="0"/>
              </a:spcAft>
              <a:buClr>
                <a:srgbClr val="04628C"/>
              </a:buClr>
              <a:buSzPct val="120000"/>
              <a:buFont typeface="Calibri" pitchFamily="34" charset="0"/>
              <a:buChar char="-"/>
              <a:defRPr sz="1400">
                <a:solidFill>
                  <a:schemeClr val="bg1"/>
                </a:solidFill>
                <a:latin typeface="+mn-lt"/>
                <a:ea typeface="Calibri" pitchFamily="34" charset="0"/>
                <a:cs typeface="Calibri" pitchFamily="34" charset="0"/>
              </a:defRPr>
            </a:lvl5pPr>
            <a:lvl6pPr marL="2398713" indent="-225425" algn="l" rtl="0" eaLnBrk="0" fontAlgn="base" hangingPunct="0">
              <a:spcBef>
                <a:spcPct val="20000"/>
              </a:spcBef>
              <a:spcAft>
                <a:spcPct val="0"/>
              </a:spcAft>
              <a:buClr>
                <a:srgbClr val="0146AD"/>
              </a:buClr>
              <a:buSzPct val="120000"/>
              <a:buChar char="•"/>
              <a:defRPr sz="1400">
                <a:solidFill>
                  <a:schemeClr val="bg1"/>
                </a:solidFill>
                <a:latin typeface="+mn-lt"/>
              </a:defRPr>
            </a:lvl6pPr>
            <a:lvl7pPr marL="2855913" indent="-225425" algn="l" rtl="0" eaLnBrk="0" fontAlgn="base" hangingPunct="0">
              <a:spcBef>
                <a:spcPct val="20000"/>
              </a:spcBef>
              <a:spcAft>
                <a:spcPct val="0"/>
              </a:spcAft>
              <a:buClr>
                <a:srgbClr val="0146AD"/>
              </a:buClr>
              <a:buSzPct val="120000"/>
              <a:buChar char="•"/>
              <a:defRPr sz="1400">
                <a:solidFill>
                  <a:schemeClr val="bg1"/>
                </a:solidFill>
                <a:latin typeface="+mn-lt"/>
              </a:defRPr>
            </a:lvl7pPr>
            <a:lvl8pPr marL="3313113" indent="-225425" algn="l" rtl="0" eaLnBrk="0" fontAlgn="base" hangingPunct="0">
              <a:spcBef>
                <a:spcPct val="20000"/>
              </a:spcBef>
              <a:spcAft>
                <a:spcPct val="0"/>
              </a:spcAft>
              <a:buClr>
                <a:srgbClr val="0146AD"/>
              </a:buClr>
              <a:buSzPct val="120000"/>
              <a:buChar char="•"/>
              <a:defRPr sz="1400">
                <a:solidFill>
                  <a:schemeClr val="bg1"/>
                </a:solidFill>
                <a:latin typeface="+mn-lt"/>
              </a:defRPr>
            </a:lvl8pPr>
            <a:lvl9pPr marL="3770313" indent="-225425" algn="l" rtl="0" eaLnBrk="0" fontAlgn="base" hangingPunct="0">
              <a:spcBef>
                <a:spcPct val="20000"/>
              </a:spcBef>
              <a:spcAft>
                <a:spcPct val="0"/>
              </a:spcAft>
              <a:buClr>
                <a:srgbClr val="0146AD"/>
              </a:buClr>
              <a:buSzPct val="120000"/>
              <a:buChar char="•"/>
              <a:defRPr sz="1400">
                <a:solidFill>
                  <a:schemeClr val="bg1"/>
                </a:solidFill>
                <a:latin typeface="+mn-lt"/>
              </a:defRPr>
            </a:lvl9pPr>
          </a:lstStyle>
          <a:p>
            <a:r>
              <a:rPr lang="en-US" sz="2000" b="0" kern="0" dirty="0" smtClean="0"/>
              <a:t>Vendor, attorney, auto repair, doctor, medical care organization, etc.</a:t>
            </a:r>
          </a:p>
          <a:p>
            <a:r>
              <a:rPr lang="en-US" sz="2000" b="0" kern="0" dirty="0" smtClean="0"/>
              <a:t>Are used across multiple claims (multi-use)</a:t>
            </a:r>
          </a:p>
        </p:txBody>
      </p:sp>
    </p:spTree>
    <p:extLst>
      <p:ext uri="{BB962C8B-B14F-4D97-AF65-F5344CB8AC3E}">
        <p14:creationId xmlns:p14="http://schemas.microsoft.com/office/powerpoint/2010/main" val="197662039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t>Shared contacts</a:t>
            </a:r>
          </a:p>
        </p:txBody>
      </p:sp>
      <p:grpSp>
        <p:nvGrpSpPr>
          <p:cNvPr id="14340" name="Group 4"/>
          <p:cNvGrpSpPr>
            <a:grpSpLocks/>
          </p:cNvGrpSpPr>
          <p:nvPr/>
        </p:nvGrpSpPr>
        <p:grpSpPr bwMode="auto">
          <a:xfrm>
            <a:off x="5975350" y="1212850"/>
            <a:ext cx="1109663" cy="969963"/>
            <a:chOff x="1305" y="2500"/>
            <a:chExt cx="1138" cy="995"/>
          </a:xfrm>
        </p:grpSpPr>
        <p:sp>
          <p:nvSpPr>
            <p:cNvPr id="14469" name="Freeform 5"/>
            <p:cNvSpPr>
              <a:spLocks/>
            </p:cNvSpPr>
            <p:nvPr/>
          </p:nvSpPr>
          <p:spPr bwMode="auto">
            <a:xfrm>
              <a:off x="1305" y="2500"/>
              <a:ext cx="1138" cy="995"/>
            </a:xfrm>
            <a:custGeom>
              <a:avLst/>
              <a:gdLst>
                <a:gd name="T0" fmla="*/ 444 w 1138"/>
                <a:gd name="T1" fmla="*/ 1 h 995"/>
                <a:gd name="T2" fmla="*/ 490 w 1138"/>
                <a:gd name="T3" fmla="*/ 0 h 995"/>
                <a:gd name="T4" fmla="*/ 532 w 1138"/>
                <a:gd name="T5" fmla="*/ 10 h 995"/>
                <a:gd name="T6" fmla="*/ 600 w 1138"/>
                <a:gd name="T7" fmla="*/ 40 h 995"/>
                <a:gd name="T8" fmla="*/ 668 w 1138"/>
                <a:gd name="T9" fmla="*/ 66 h 995"/>
                <a:gd name="T10" fmla="*/ 737 w 1138"/>
                <a:gd name="T11" fmla="*/ 85 h 995"/>
                <a:gd name="T12" fmla="*/ 808 w 1138"/>
                <a:gd name="T13" fmla="*/ 101 h 995"/>
                <a:gd name="T14" fmla="*/ 882 w 1138"/>
                <a:gd name="T15" fmla="*/ 111 h 995"/>
                <a:gd name="T16" fmla="*/ 953 w 1138"/>
                <a:gd name="T17" fmla="*/ 125 h 995"/>
                <a:gd name="T18" fmla="*/ 1011 w 1138"/>
                <a:gd name="T19" fmla="*/ 163 h 995"/>
                <a:gd name="T20" fmla="*/ 1036 w 1138"/>
                <a:gd name="T21" fmla="*/ 228 h 995"/>
                <a:gd name="T22" fmla="*/ 1082 w 1138"/>
                <a:gd name="T23" fmla="*/ 252 h 995"/>
                <a:gd name="T24" fmla="*/ 1120 w 1138"/>
                <a:gd name="T25" fmla="*/ 287 h 995"/>
                <a:gd name="T26" fmla="*/ 1137 w 1138"/>
                <a:gd name="T27" fmla="*/ 342 h 995"/>
                <a:gd name="T28" fmla="*/ 1134 w 1138"/>
                <a:gd name="T29" fmla="*/ 405 h 995"/>
                <a:gd name="T30" fmla="*/ 1111 w 1138"/>
                <a:gd name="T31" fmla="*/ 463 h 995"/>
                <a:gd name="T32" fmla="*/ 1068 w 1138"/>
                <a:gd name="T33" fmla="*/ 515 h 995"/>
                <a:gd name="T34" fmla="*/ 1026 w 1138"/>
                <a:gd name="T35" fmla="*/ 568 h 995"/>
                <a:gd name="T36" fmla="*/ 984 w 1138"/>
                <a:gd name="T37" fmla="*/ 627 h 995"/>
                <a:gd name="T38" fmla="*/ 965 w 1138"/>
                <a:gd name="T39" fmla="*/ 646 h 995"/>
                <a:gd name="T40" fmla="*/ 947 w 1138"/>
                <a:gd name="T41" fmla="*/ 664 h 995"/>
                <a:gd name="T42" fmla="*/ 918 w 1138"/>
                <a:gd name="T43" fmla="*/ 712 h 995"/>
                <a:gd name="T44" fmla="*/ 864 w 1138"/>
                <a:gd name="T45" fmla="*/ 796 h 995"/>
                <a:gd name="T46" fmla="*/ 802 w 1138"/>
                <a:gd name="T47" fmla="*/ 881 h 995"/>
                <a:gd name="T48" fmla="*/ 763 w 1138"/>
                <a:gd name="T49" fmla="*/ 927 h 995"/>
                <a:gd name="T50" fmla="*/ 741 w 1138"/>
                <a:gd name="T51" fmla="*/ 950 h 995"/>
                <a:gd name="T52" fmla="*/ 715 w 1138"/>
                <a:gd name="T53" fmla="*/ 963 h 995"/>
                <a:gd name="T54" fmla="*/ 670 w 1138"/>
                <a:gd name="T55" fmla="*/ 975 h 995"/>
                <a:gd name="T56" fmla="*/ 627 w 1138"/>
                <a:gd name="T57" fmla="*/ 985 h 995"/>
                <a:gd name="T58" fmla="*/ 584 w 1138"/>
                <a:gd name="T59" fmla="*/ 993 h 995"/>
                <a:gd name="T60" fmla="*/ 543 w 1138"/>
                <a:gd name="T61" fmla="*/ 995 h 995"/>
                <a:gd name="T62" fmla="*/ 500 w 1138"/>
                <a:gd name="T63" fmla="*/ 988 h 995"/>
                <a:gd name="T64" fmla="*/ 464 w 1138"/>
                <a:gd name="T65" fmla="*/ 975 h 995"/>
                <a:gd name="T66" fmla="*/ 421 w 1138"/>
                <a:gd name="T67" fmla="*/ 953 h 995"/>
                <a:gd name="T68" fmla="*/ 369 w 1138"/>
                <a:gd name="T69" fmla="*/ 925 h 995"/>
                <a:gd name="T70" fmla="*/ 317 w 1138"/>
                <a:gd name="T71" fmla="*/ 899 h 995"/>
                <a:gd name="T72" fmla="*/ 275 w 1138"/>
                <a:gd name="T73" fmla="*/ 878 h 995"/>
                <a:gd name="T74" fmla="*/ 219 w 1138"/>
                <a:gd name="T75" fmla="*/ 861 h 995"/>
                <a:gd name="T76" fmla="*/ 151 w 1138"/>
                <a:gd name="T77" fmla="*/ 851 h 995"/>
                <a:gd name="T78" fmla="*/ 86 w 1138"/>
                <a:gd name="T79" fmla="*/ 827 h 995"/>
                <a:gd name="T80" fmla="*/ 18 w 1138"/>
                <a:gd name="T81" fmla="*/ 764 h 995"/>
                <a:gd name="T82" fmla="*/ 0 w 1138"/>
                <a:gd name="T83" fmla="*/ 678 h 995"/>
                <a:gd name="T84" fmla="*/ 15 w 1138"/>
                <a:gd name="T85" fmla="*/ 590 h 995"/>
                <a:gd name="T86" fmla="*/ 52 w 1138"/>
                <a:gd name="T87" fmla="*/ 520 h 995"/>
                <a:gd name="T88" fmla="*/ 110 w 1138"/>
                <a:gd name="T89" fmla="*/ 462 h 995"/>
                <a:gd name="T90" fmla="*/ 166 w 1138"/>
                <a:gd name="T91" fmla="*/ 392 h 995"/>
                <a:gd name="T92" fmla="*/ 217 w 1138"/>
                <a:gd name="T93" fmla="*/ 316 h 995"/>
                <a:gd name="T94" fmla="*/ 263 w 1138"/>
                <a:gd name="T95" fmla="*/ 239 h 995"/>
                <a:gd name="T96" fmla="*/ 308 w 1138"/>
                <a:gd name="T97" fmla="*/ 156 h 995"/>
                <a:gd name="T98" fmla="*/ 365 w 1138"/>
                <a:gd name="T99" fmla="*/ 58 h 995"/>
                <a:gd name="T100" fmla="*/ 413 w 1138"/>
                <a:gd name="T101" fmla="*/ 5 h 9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38"/>
                <a:gd name="T154" fmla="*/ 0 h 995"/>
                <a:gd name="T155" fmla="*/ 1138 w 1138"/>
                <a:gd name="T156" fmla="*/ 995 h 9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38" h="995">
                  <a:moveTo>
                    <a:pt x="413" y="5"/>
                  </a:moveTo>
                  <a:lnTo>
                    <a:pt x="429" y="2"/>
                  </a:lnTo>
                  <a:lnTo>
                    <a:pt x="444" y="1"/>
                  </a:lnTo>
                  <a:lnTo>
                    <a:pt x="460" y="0"/>
                  </a:lnTo>
                  <a:lnTo>
                    <a:pt x="475" y="0"/>
                  </a:lnTo>
                  <a:lnTo>
                    <a:pt x="490" y="0"/>
                  </a:lnTo>
                  <a:lnTo>
                    <a:pt x="504" y="2"/>
                  </a:lnTo>
                  <a:lnTo>
                    <a:pt x="518" y="5"/>
                  </a:lnTo>
                  <a:lnTo>
                    <a:pt x="532" y="10"/>
                  </a:lnTo>
                  <a:lnTo>
                    <a:pt x="554" y="20"/>
                  </a:lnTo>
                  <a:lnTo>
                    <a:pt x="578" y="31"/>
                  </a:lnTo>
                  <a:lnTo>
                    <a:pt x="600" y="40"/>
                  </a:lnTo>
                  <a:lnTo>
                    <a:pt x="623" y="49"/>
                  </a:lnTo>
                  <a:lnTo>
                    <a:pt x="645" y="57"/>
                  </a:lnTo>
                  <a:lnTo>
                    <a:pt x="668" y="66"/>
                  </a:lnTo>
                  <a:lnTo>
                    <a:pt x="692" y="72"/>
                  </a:lnTo>
                  <a:lnTo>
                    <a:pt x="714" y="79"/>
                  </a:lnTo>
                  <a:lnTo>
                    <a:pt x="737" y="85"/>
                  </a:lnTo>
                  <a:lnTo>
                    <a:pt x="760" y="92"/>
                  </a:lnTo>
                  <a:lnTo>
                    <a:pt x="785" y="97"/>
                  </a:lnTo>
                  <a:lnTo>
                    <a:pt x="808" y="101"/>
                  </a:lnTo>
                  <a:lnTo>
                    <a:pt x="833" y="105"/>
                  </a:lnTo>
                  <a:lnTo>
                    <a:pt x="857" y="108"/>
                  </a:lnTo>
                  <a:lnTo>
                    <a:pt x="882" y="111"/>
                  </a:lnTo>
                  <a:lnTo>
                    <a:pt x="906" y="114"/>
                  </a:lnTo>
                  <a:lnTo>
                    <a:pt x="930" y="119"/>
                  </a:lnTo>
                  <a:lnTo>
                    <a:pt x="953" y="125"/>
                  </a:lnTo>
                  <a:lnTo>
                    <a:pt x="975" y="136"/>
                  </a:lnTo>
                  <a:lnTo>
                    <a:pt x="994" y="147"/>
                  </a:lnTo>
                  <a:lnTo>
                    <a:pt x="1011" y="163"/>
                  </a:lnTo>
                  <a:lnTo>
                    <a:pt x="1024" y="181"/>
                  </a:lnTo>
                  <a:lnTo>
                    <a:pt x="1033" y="202"/>
                  </a:lnTo>
                  <a:lnTo>
                    <a:pt x="1036" y="228"/>
                  </a:lnTo>
                  <a:lnTo>
                    <a:pt x="1051" y="235"/>
                  </a:lnTo>
                  <a:lnTo>
                    <a:pt x="1067" y="243"/>
                  </a:lnTo>
                  <a:lnTo>
                    <a:pt x="1082" y="252"/>
                  </a:lnTo>
                  <a:lnTo>
                    <a:pt x="1097" y="263"/>
                  </a:lnTo>
                  <a:lnTo>
                    <a:pt x="1110" y="274"/>
                  </a:lnTo>
                  <a:lnTo>
                    <a:pt x="1120" y="287"/>
                  </a:lnTo>
                  <a:lnTo>
                    <a:pt x="1129" y="303"/>
                  </a:lnTo>
                  <a:lnTo>
                    <a:pt x="1134" y="321"/>
                  </a:lnTo>
                  <a:lnTo>
                    <a:pt x="1137" y="342"/>
                  </a:lnTo>
                  <a:lnTo>
                    <a:pt x="1138" y="364"/>
                  </a:lnTo>
                  <a:lnTo>
                    <a:pt x="1137" y="384"/>
                  </a:lnTo>
                  <a:lnTo>
                    <a:pt x="1134" y="405"/>
                  </a:lnTo>
                  <a:lnTo>
                    <a:pt x="1128" y="426"/>
                  </a:lnTo>
                  <a:lnTo>
                    <a:pt x="1120" y="445"/>
                  </a:lnTo>
                  <a:lnTo>
                    <a:pt x="1111" y="463"/>
                  </a:lnTo>
                  <a:lnTo>
                    <a:pt x="1098" y="482"/>
                  </a:lnTo>
                  <a:lnTo>
                    <a:pt x="1082" y="498"/>
                  </a:lnTo>
                  <a:lnTo>
                    <a:pt x="1068" y="515"/>
                  </a:lnTo>
                  <a:lnTo>
                    <a:pt x="1053" y="533"/>
                  </a:lnTo>
                  <a:lnTo>
                    <a:pt x="1040" y="550"/>
                  </a:lnTo>
                  <a:lnTo>
                    <a:pt x="1026" y="568"/>
                  </a:lnTo>
                  <a:lnTo>
                    <a:pt x="1011" y="586"/>
                  </a:lnTo>
                  <a:lnTo>
                    <a:pt x="998" y="606"/>
                  </a:lnTo>
                  <a:lnTo>
                    <a:pt x="984" y="627"/>
                  </a:lnTo>
                  <a:lnTo>
                    <a:pt x="978" y="634"/>
                  </a:lnTo>
                  <a:lnTo>
                    <a:pt x="971" y="641"/>
                  </a:lnTo>
                  <a:lnTo>
                    <a:pt x="965" y="646"/>
                  </a:lnTo>
                  <a:lnTo>
                    <a:pt x="960" y="653"/>
                  </a:lnTo>
                  <a:lnTo>
                    <a:pt x="953" y="659"/>
                  </a:lnTo>
                  <a:lnTo>
                    <a:pt x="947" y="664"/>
                  </a:lnTo>
                  <a:lnTo>
                    <a:pt x="941" y="671"/>
                  </a:lnTo>
                  <a:lnTo>
                    <a:pt x="938" y="678"/>
                  </a:lnTo>
                  <a:lnTo>
                    <a:pt x="918" y="712"/>
                  </a:lnTo>
                  <a:lnTo>
                    <a:pt x="900" y="742"/>
                  </a:lnTo>
                  <a:lnTo>
                    <a:pt x="882" y="770"/>
                  </a:lnTo>
                  <a:lnTo>
                    <a:pt x="864" y="796"/>
                  </a:lnTo>
                  <a:lnTo>
                    <a:pt x="844" y="824"/>
                  </a:lnTo>
                  <a:lnTo>
                    <a:pt x="824" y="851"/>
                  </a:lnTo>
                  <a:lnTo>
                    <a:pt x="802" y="881"/>
                  </a:lnTo>
                  <a:lnTo>
                    <a:pt x="777" y="912"/>
                  </a:lnTo>
                  <a:lnTo>
                    <a:pt x="769" y="919"/>
                  </a:lnTo>
                  <a:lnTo>
                    <a:pt x="763" y="927"/>
                  </a:lnTo>
                  <a:lnTo>
                    <a:pt x="755" y="936"/>
                  </a:lnTo>
                  <a:lnTo>
                    <a:pt x="749" y="943"/>
                  </a:lnTo>
                  <a:lnTo>
                    <a:pt x="741" y="950"/>
                  </a:lnTo>
                  <a:lnTo>
                    <a:pt x="733" y="956"/>
                  </a:lnTo>
                  <a:lnTo>
                    <a:pt x="724" y="961"/>
                  </a:lnTo>
                  <a:lnTo>
                    <a:pt x="715" y="963"/>
                  </a:lnTo>
                  <a:lnTo>
                    <a:pt x="699" y="967"/>
                  </a:lnTo>
                  <a:lnTo>
                    <a:pt x="684" y="971"/>
                  </a:lnTo>
                  <a:lnTo>
                    <a:pt x="670" y="975"/>
                  </a:lnTo>
                  <a:lnTo>
                    <a:pt x="655" y="979"/>
                  </a:lnTo>
                  <a:lnTo>
                    <a:pt x="641" y="983"/>
                  </a:lnTo>
                  <a:lnTo>
                    <a:pt x="627" y="985"/>
                  </a:lnTo>
                  <a:lnTo>
                    <a:pt x="613" y="989"/>
                  </a:lnTo>
                  <a:lnTo>
                    <a:pt x="598" y="991"/>
                  </a:lnTo>
                  <a:lnTo>
                    <a:pt x="584" y="993"/>
                  </a:lnTo>
                  <a:lnTo>
                    <a:pt x="570" y="995"/>
                  </a:lnTo>
                  <a:lnTo>
                    <a:pt x="557" y="995"/>
                  </a:lnTo>
                  <a:lnTo>
                    <a:pt x="543" y="995"/>
                  </a:lnTo>
                  <a:lnTo>
                    <a:pt x="528" y="993"/>
                  </a:lnTo>
                  <a:lnTo>
                    <a:pt x="514" y="992"/>
                  </a:lnTo>
                  <a:lnTo>
                    <a:pt x="500" y="988"/>
                  </a:lnTo>
                  <a:lnTo>
                    <a:pt x="486" y="984"/>
                  </a:lnTo>
                  <a:lnTo>
                    <a:pt x="475" y="980"/>
                  </a:lnTo>
                  <a:lnTo>
                    <a:pt x="464" y="975"/>
                  </a:lnTo>
                  <a:lnTo>
                    <a:pt x="451" y="969"/>
                  </a:lnTo>
                  <a:lnTo>
                    <a:pt x="437" y="961"/>
                  </a:lnTo>
                  <a:lnTo>
                    <a:pt x="421" y="953"/>
                  </a:lnTo>
                  <a:lnTo>
                    <a:pt x="404" y="944"/>
                  </a:lnTo>
                  <a:lnTo>
                    <a:pt x="386" y="935"/>
                  </a:lnTo>
                  <a:lnTo>
                    <a:pt x="369" y="925"/>
                  </a:lnTo>
                  <a:lnTo>
                    <a:pt x="352" y="915"/>
                  </a:lnTo>
                  <a:lnTo>
                    <a:pt x="334" y="906"/>
                  </a:lnTo>
                  <a:lnTo>
                    <a:pt x="317" y="899"/>
                  </a:lnTo>
                  <a:lnTo>
                    <a:pt x="302" y="890"/>
                  </a:lnTo>
                  <a:lnTo>
                    <a:pt x="288" y="883"/>
                  </a:lnTo>
                  <a:lnTo>
                    <a:pt x="275" y="878"/>
                  </a:lnTo>
                  <a:lnTo>
                    <a:pt x="263" y="873"/>
                  </a:lnTo>
                  <a:lnTo>
                    <a:pt x="253" y="870"/>
                  </a:lnTo>
                  <a:lnTo>
                    <a:pt x="219" y="861"/>
                  </a:lnTo>
                  <a:lnTo>
                    <a:pt x="193" y="856"/>
                  </a:lnTo>
                  <a:lnTo>
                    <a:pt x="170" y="853"/>
                  </a:lnTo>
                  <a:lnTo>
                    <a:pt x="151" y="851"/>
                  </a:lnTo>
                  <a:lnTo>
                    <a:pt x="131" y="847"/>
                  </a:lnTo>
                  <a:lnTo>
                    <a:pt x="110" y="839"/>
                  </a:lnTo>
                  <a:lnTo>
                    <a:pt x="86" y="827"/>
                  </a:lnTo>
                  <a:lnTo>
                    <a:pt x="56" y="808"/>
                  </a:lnTo>
                  <a:lnTo>
                    <a:pt x="34" y="789"/>
                  </a:lnTo>
                  <a:lnTo>
                    <a:pt x="18" y="764"/>
                  </a:lnTo>
                  <a:lnTo>
                    <a:pt x="8" y="738"/>
                  </a:lnTo>
                  <a:lnTo>
                    <a:pt x="3" y="708"/>
                  </a:lnTo>
                  <a:lnTo>
                    <a:pt x="0" y="678"/>
                  </a:lnTo>
                  <a:lnTo>
                    <a:pt x="3" y="649"/>
                  </a:lnTo>
                  <a:lnTo>
                    <a:pt x="8" y="619"/>
                  </a:lnTo>
                  <a:lnTo>
                    <a:pt x="15" y="590"/>
                  </a:lnTo>
                  <a:lnTo>
                    <a:pt x="22" y="564"/>
                  </a:lnTo>
                  <a:lnTo>
                    <a:pt x="35" y="541"/>
                  </a:lnTo>
                  <a:lnTo>
                    <a:pt x="52" y="520"/>
                  </a:lnTo>
                  <a:lnTo>
                    <a:pt x="70" y="501"/>
                  </a:lnTo>
                  <a:lnTo>
                    <a:pt x="90" y="482"/>
                  </a:lnTo>
                  <a:lnTo>
                    <a:pt x="110" y="462"/>
                  </a:lnTo>
                  <a:lnTo>
                    <a:pt x="131" y="441"/>
                  </a:lnTo>
                  <a:lnTo>
                    <a:pt x="149" y="419"/>
                  </a:lnTo>
                  <a:lnTo>
                    <a:pt x="166" y="392"/>
                  </a:lnTo>
                  <a:lnTo>
                    <a:pt x="183" y="366"/>
                  </a:lnTo>
                  <a:lnTo>
                    <a:pt x="200" y="342"/>
                  </a:lnTo>
                  <a:lnTo>
                    <a:pt x="217" y="316"/>
                  </a:lnTo>
                  <a:lnTo>
                    <a:pt x="232" y="290"/>
                  </a:lnTo>
                  <a:lnTo>
                    <a:pt x="248" y="265"/>
                  </a:lnTo>
                  <a:lnTo>
                    <a:pt x="263" y="239"/>
                  </a:lnTo>
                  <a:lnTo>
                    <a:pt x="279" y="212"/>
                  </a:lnTo>
                  <a:lnTo>
                    <a:pt x="292" y="187"/>
                  </a:lnTo>
                  <a:lnTo>
                    <a:pt x="308" y="156"/>
                  </a:lnTo>
                  <a:lnTo>
                    <a:pt x="327" y="123"/>
                  </a:lnTo>
                  <a:lnTo>
                    <a:pt x="346" y="89"/>
                  </a:lnTo>
                  <a:lnTo>
                    <a:pt x="365" y="58"/>
                  </a:lnTo>
                  <a:lnTo>
                    <a:pt x="384" y="31"/>
                  </a:lnTo>
                  <a:lnTo>
                    <a:pt x="400" y="13"/>
                  </a:lnTo>
                  <a:lnTo>
                    <a:pt x="413" y="5"/>
                  </a:lnTo>
                  <a:close/>
                </a:path>
              </a:pathLst>
            </a:custGeom>
            <a:solidFill>
              <a:srgbClr val="FFFF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0" name="Freeform 6"/>
            <p:cNvSpPr>
              <a:spLocks/>
            </p:cNvSpPr>
            <p:nvPr/>
          </p:nvSpPr>
          <p:spPr bwMode="auto">
            <a:xfrm>
              <a:off x="1356" y="2554"/>
              <a:ext cx="1055" cy="891"/>
            </a:xfrm>
            <a:custGeom>
              <a:avLst/>
              <a:gdLst>
                <a:gd name="T0" fmla="*/ 1013 w 1055"/>
                <a:gd name="T1" fmla="*/ 247 h 891"/>
                <a:gd name="T2" fmla="*/ 1007 w 1055"/>
                <a:gd name="T3" fmla="*/ 242 h 891"/>
                <a:gd name="T4" fmla="*/ 986 w 1055"/>
                <a:gd name="T5" fmla="*/ 227 h 891"/>
                <a:gd name="T6" fmla="*/ 963 w 1055"/>
                <a:gd name="T7" fmla="*/ 215 h 891"/>
                <a:gd name="T8" fmla="*/ 962 w 1055"/>
                <a:gd name="T9" fmla="*/ 189 h 891"/>
                <a:gd name="T10" fmla="*/ 947 w 1055"/>
                <a:gd name="T11" fmla="*/ 157 h 891"/>
                <a:gd name="T12" fmla="*/ 918 w 1055"/>
                <a:gd name="T13" fmla="*/ 145 h 891"/>
                <a:gd name="T14" fmla="*/ 861 w 1055"/>
                <a:gd name="T15" fmla="*/ 131 h 891"/>
                <a:gd name="T16" fmla="*/ 804 w 1055"/>
                <a:gd name="T17" fmla="*/ 118 h 891"/>
                <a:gd name="T18" fmla="*/ 749 w 1055"/>
                <a:gd name="T19" fmla="*/ 105 h 891"/>
                <a:gd name="T20" fmla="*/ 707 w 1055"/>
                <a:gd name="T21" fmla="*/ 95 h 891"/>
                <a:gd name="T22" fmla="*/ 665 w 1055"/>
                <a:gd name="T23" fmla="*/ 82 h 891"/>
                <a:gd name="T24" fmla="*/ 622 w 1055"/>
                <a:gd name="T25" fmla="*/ 65 h 891"/>
                <a:gd name="T26" fmla="*/ 572 w 1055"/>
                <a:gd name="T27" fmla="*/ 43 h 891"/>
                <a:gd name="T28" fmla="*/ 516 w 1055"/>
                <a:gd name="T29" fmla="*/ 21 h 891"/>
                <a:gd name="T30" fmla="*/ 465 w 1055"/>
                <a:gd name="T31" fmla="*/ 5 h 891"/>
                <a:gd name="T32" fmla="*/ 423 w 1055"/>
                <a:gd name="T33" fmla="*/ 0 h 891"/>
                <a:gd name="T34" fmla="*/ 387 w 1055"/>
                <a:gd name="T35" fmla="*/ 18 h 891"/>
                <a:gd name="T36" fmla="*/ 343 w 1055"/>
                <a:gd name="T37" fmla="*/ 69 h 891"/>
                <a:gd name="T38" fmla="*/ 304 w 1055"/>
                <a:gd name="T39" fmla="*/ 124 h 891"/>
                <a:gd name="T40" fmla="*/ 266 w 1055"/>
                <a:gd name="T41" fmla="*/ 175 h 891"/>
                <a:gd name="T42" fmla="*/ 230 w 1055"/>
                <a:gd name="T43" fmla="*/ 223 h 891"/>
                <a:gd name="T44" fmla="*/ 198 w 1055"/>
                <a:gd name="T45" fmla="*/ 273 h 891"/>
                <a:gd name="T46" fmla="*/ 127 w 1055"/>
                <a:gd name="T47" fmla="*/ 384 h 891"/>
                <a:gd name="T48" fmla="*/ 36 w 1055"/>
                <a:gd name="T49" fmla="*/ 513 h 891"/>
                <a:gd name="T50" fmla="*/ 0 w 1055"/>
                <a:gd name="T51" fmla="*/ 578 h 891"/>
                <a:gd name="T52" fmla="*/ 9 w 1055"/>
                <a:gd name="T53" fmla="*/ 624 h 891"/>
                <a:gd name="T54" fmla="*/ 17 w 1055"/>
                <a:gd name="T55" fmla="*/ 648 h 891"/>
                <a:gd name="T56" fmla="*/ 33 w 1055"/>
                <a:gd name="T57" fmla="*/ 688 h 891"/>
                <a:gd name="T58" fmla="*/ 53 w 1055"/>
                <a:gd name="T59" fmla="*/ 709 h 891"/>
                <a:gd name="T60" fmla="*/ 101 w 1055"/>
                <a:gd name="T61" fmla="*/ 729 h 891"/>
                <a:gd name="T62" fmla="*/ 149 w 1055"/>
                <a:gd name="T63" fmla="*/ 749 h 891"/>
                <a:gd name="T64" fmla="*/ 198 w 1055"/>
                <a:gd name="T65" fmla="*/ 767 h 891"/>
                <a:gd name="T66" fmla="*/ 247 w 1055"/>
                <a:gd name="T67" fmla="*/ 785 h 891"/>
                <a:gd name="T68" fmla="*/ 295 w 1055"/>
                <a:gd name="T69" fmla="*/ 803 h 891"/>
                <a:gd name="T70" fmla="*/ 347 w 1055"/>
                <a:gd name="T71" fmla="*/ 825 h 891"/>
                <a:gd name="T72" fmla="*/ 400 w 1055"/>
                <a:gd name="T73" fmla="*/ 847 h 891"/>
                <a:gd name="T74" fmla="*/ 453 w 1055"/>
                <a:gd name="T75" fmla="*/ 867 h 891"/>
                <a:gd name="T76" fmla="*/ 531 w 1055"/>
                <a:gd name="T77" fmla="*/ 887 h 891"/>
                <a:gd name="T78" fmla="*/ 610 w 1055"/>
                <a:gd name="T79" fmla="*/ 887 h 891"/>
                <a:gd name="T80" fmla="*/ 669 w 1055"/>
                <a:gd name="T81" fmla="*/ 851 h 891"/>
                <a:gd name="T82" fmla="*/ 721 w 1055"/>
                <a:gd name="T83" fmla="*/ 790 h 891"/>
                <a:gd name="T84" fmla="*/ 780 w 1055"/>
                <a:gd name="T85" fmla="*/ 707 h 891"/>
                <a:gd name="T86" fmla="*/ 839 w 1055"/>
                <a:gd name="T87" fmla="*/ 622 h 891"/>
                <a:gd name="T88" fmla="*/ 887 w 1055"/>
                <a:gd name="T89" fmla="*/ 549 h 891"/>
                <a:gd name="T90" fmla="*/ 915 w 1055"/>
                <a:gd name="T91" fmla="*/ 508 h 891"/>
                <a:gd name="T92" fmla="*/ 978 w 1055"/>
                <a:gd name="T93" fmla="*/ 426 h 891"/>
                <a:gd name="T94" fmla="*/ 1038 w 1055"/>
                <a:gd name="T95" fmla="*/ 349 h 891"/>
                <a:gd name="T96" fmla="*/ 1055 w 1055"/>
                <a:gd name="T97" fmla="*/ 312 h 891"/>
                <a:gd name="T98" fmla="*/ 1048 w 1055"/>
                <a:gd name="T99" fmla="*/ 277 h 891"/>
                <a:gd name="T100" fmla="*/ 1025 w 1055"/>
                <a:gd name="T101" fmla="*/ 254 h 8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55"/>
                <a:gd name="T154" fmla="*/ 0 h 891"/>
                <a:gd name="T155" fmla="*/ 1055 w 1055"/>
                <a:gd name="T156" fmla="*/ 891 h 8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55" h="891">
                  <a:moveTo>
                    <a:pt x="1013" y="249"/>
                  </a:moveTo>
                  <a:lnTo>
                    <a:pt x="1013" y="247"/>
                  </a:lnTo>
                  <a:lnTo>
                    <a:pt x="1007" y="242"/>
                  </a:lnTo>
                  <a:lnTo>
                    <a:pt x="1000" y="237"/>
                  </a:lnTo>
                  <a:lnTo>
                    <a:pt x="993" y="232"/>
                  </a:lnTo>
                  <a:lnTo>
                    <a:pt x="986" y="227"/>
                  </a:lnTo>
                  <a:lnTo>
                    <a:pt x="978" y="223"/>
                  </a:lnTo>
                  <a:lnTo>
                    <a:pt x="971" y="219"/>
                  </a:lnTo>
                  <a:lnTo>
                    <a:pt x="963" y="215"/>
                  </a:lnTo>
                  <a:lnTo>
                    <a:pt x="955" y="213"/>
                  </a:lnTo>
                  <a:lnTo>
                    <a:pt x="960" y="201"/>
                  </a:lnTo>
                  <a:lnTo>
                    <a:pt x="962" y="189"/>
                  </a:lnTo>
                  <a:lnTo>
                    <a:pt x="960" y="176"/>
                  </a:lnTo>
                  <a:lnTo>
                    <a:pt x="955" y="165"/>
                  </a:lnTo>
                  <a:lnTo>
                    <a:pt x="947" y="157"/>
                  </a:lnTo>
                  <a:lnTo>
                    <a:pt x="938" y="152"/>
                  </a:lnTo>
                  <a:lnTo>
                    <a:pt x="928" y="148"/>
                  </a:lnTo>
                  <a:lnTo>
                    <a:pt x="918" y="145"/>
                  </a:lnTo>
                  <a:lnTo>
                    <a:pt x="898" y="140"/>
                  </a:lnTo>
                  <a:lnTo>
                    <a:pt x="879" y="135"/>
                  </a:lnTo>
                  <a:lnTo>
                    <a:pt x="861" y="131"/>
                  </a:lnTo>
                  <a:lnTo>
                    <a:pt x="841" y="127"/>
                  </a:lnTo>
                  <a:lnTo>
                    <a:pt x="823" y="122"/>
                  </a:lnTo>
                  <a:lnTo>
                    <a:pt x="804" y="118"/>
                  </a:lnTo>
                  <a:lnTo>
                    <a:pt x="784" y="114"/>
                  </a:lnTo>
                  <a:lnTo>
                    <a:pt x="765" y="109"/>
                  </a:lnTo>
                  <a:lnTo>
                    <a:pt x="749" y="105"/>
                  </a:lnTo>
                  <a:lnTo>
                    <a:pt x="735" y="102"/>
                  </a:lnTo>
                  <a:lnTo>
                    <a:pt x="721" y="99"/>
                  </a:lnTo>
                  <a:lnTo>
                    <a:pt x="707" y="95"/>
                  </a:lnTo>
                  <a:lnTo>
                    <a:pt x="692" y="91"/>
                  </a:lnTo>
                  <a:lnTo>
                    <a:pt x="678" y="87"/>
                  </a:lnTo>
                  <a:lnTo>
                    <a:pt x="665" y="82"/>
                  </a:lnTo>
                  <a:lnTo>
                    <a:pt x="651" y="77"/>
                  </a:lnTo>
                  <a:lnTo>
                    <a:pt x="638" y="71"/>
                  </a:lnTo>
                  <a:lnTo>
                    <a:pt x="622" y="65"/>
                  </a:lnTo>
                  <a:lnTo>
                    <a:pt x="607" y="57"/>
                  </a:lnTo>
                  <a:lnTo>
                    <a:pt x="589" y="51"/>
                  </a:lnTo>
                  <a:lnTo>
                    <a:pt x="572" y="43"/>
                  </a:lnTo>
                  <a:lnTo>
                    <a:pt x="553" y="35"/>
                  </a:lnTo>
                  <a:lnTo>
                    <a:pt x="534" y="29"/>
                  </a:lnTo>
                  <a:lnTo>
                    <a:pt x="516" y="21"/>
                  </a:lnTo>
                  <a:lnTo>
                    <a:pt x="498" y="16"/>
                  </a:lnTo>
                  <a:lnTo>
                    <a:pt x="481" y="10"/>
                  </a:lnTo>
                  <a:lnTo>
                    <a:pt x="465" y="5"/>
                  </a:lnTo>
                  <a:lnTo>
                    <a:pt x="449" y="3"/>
                  </a:lnTo>
                  <a:lnTo>
                    <a:pt x="435" y="0"/>
                  </a:lnTo>
                  <a:lnTo>
                    <a:pt x="423" y="0"/>
                  </a:lnTo>
                  <a:lnTo>
                    <a:pt x="413" y="1"/>
                  </a:lnTo>
                  <a:lnTo>
                    <a:pt x="405" y="5"/>
                  </a:lnTo>
                  <a:lnTo>
                    <a:pt x="387" y="18"/>
                  </a:lnTo>
                  <a:lnTo>
                    <a:pt x="371" y="34"/>
                  </a:lnTo>
                  <a:lnTo>
                    <a:pt x="357" y="51"/>
                  </a:lnTo>
                  <a:lnTo>
                    <a:pt x="343" y="69"/>
                  </a:lnTo>
                  <a:lnTo>
                    <a:pt x="330" y="88"/>
                  </a:lnTo>
                  <a:lnTo>
                    <a:pt x="317" y="106"/>
                  </a:lnTo>
                  <a:lnTo>
                    <a:pt x="304" y="124"/>
                  </a:lnTo>
                  <a:lnTo>
                    <a:pt x="291" y="143"/>
                  </a:lnTo>
                  <a:lnTo>
                    <a:pt x="278" y="159"/>
                  </a:lnTo>
                  <a:lnTo>
                    <a:pt x="266" y="175"/>
                  </a:lnTo>
                  <a:lnTo>
                    <a:pt x="254" y="190"/>
                  </a:lnTo>
                  <a:lnTo>
                    <a:pt x="242" y="206"/>
                  </a:lnTo>
                  <a:lnTo>
                    <a:pt x="230" y="223"/>
                  </a:lnTo>
                  <a:lnTo>
                    <a:pt x="219" y="238"/>
                  </a:lnTo>
                  <a:lnTo>
                    <a:pt x="208" y="255"/>
                  </a:lnTo>
                  <a:lnTo>
                    <a:pt x="198" y="273"/>
                  </a:lnTo>
                  <a:lnTo>
                    <a:pt x="181" y="303"/>
                  </a:lnTo>
                  <a:lnTo>
                    <a:pt x="156" y="341"/>
                  </a:lnTo>
                  <a:lnTo>
                    <a:pt x="127" y="384"/>
                  </a:lnTo>
                  <a:lnTo>
                    <a:pt x="96" y="429"/>
                  </a:lnTo>
                  <a:lnTo>
                    <a:pt x="65" y="473"/>
                  </a:lnTo>
                  <a:lnTo>
                    <a:pt x="36" y="513"/>
                  </a:lnTo>
                  <a:lnTo>
                    <a:pt x="14" y="545"/>
                  </a:lnTo>
                  <a:lnTo>
                    <a:pt x="0" y="567"/>
                  </a:lnTo>
                  <a:lnTo>
                    <a:pt x="0" y="578"/>
                  </a:lnTo>
                  <a:lnTo>
                    <a:pt x="4" y="597"/>
                  </a:lnTo>
                  <a:lnTo>
                    <a:pt x="8" y="615"/>
                  </a:lnTo>
                  <a:lnTo>
                    <a:pt x="9" y="624"/>
                  </a:lnTo>
                  <a:lnTo>
                    <a:pt x="10" y="628"/>
                  </a:lnTo>
                  <a:lnTo>
                    <a:pt x="13" y="637"/>
                  </a:lnTo>
                  <a:lnTo>
                    <a:pt x="17" y="648"/>
                  </a:lnTo>
                  <a:lnTo>
                    <a:pt x="22" y="661"/>
                  </a:lnTo>
                  <a:lnTo>
                    <a:pt x="27" y="675"/>
                  </a:lnTo>
                  <a:lnTo>
                    <a:pt x="33" y="688"/>
                  </a:lnTo>
                  <a:lnTo>
                    <a:pt x="40" y="698"/>
                  </a:lnTo>
                  <a:lnTo>
                    <a:pt x="48" y="706"/>
                  </a:lnTo>
                  <a:lnTo>
                    <a:pt x="53" y="709"/>
                  </a:lnTo>
                  <a:lnTo>
                    <a:pt x="68" y="716"/>
                  </a:lnTo>
                  <a:lnTo>
                    <a:pt x="85" y="723"/>
                  </a:lnTo>
                  <a:lnTo>
                    <a:pt x="101" y="729"/>
                  </a:lnTo>
                  <a:lnTo>
                    <a:pt x="116" y="737"/>
                  </a:lnTo>
                  <a:lnTo>
                    <a:pt x="133" y="744"/>
                  </a:lnTo>
                  <a:lnTo>
                    <a:pt x="149" y="749"/>
                  </a:lnTo>
                  <a:lnTo>
                    <a:pt x="166" y="755"/>
                  </a:lnTo>
                  <a:lnTo>
                    <a:pt x="181" y="762"/>
                  </a:lnTo>
                  <a:lnTo>
                    <a:pt x="198" y="767"/>
                  </a:lnTo>
                  <a:lnTo>
                    <a:pt x="213" y="773"/>
                  </a:lnTo>
                  <a:lnTo>
                    <a:pt x="230" y="780"/>
                  </a:lnTo>
                  <a:lnTo>
                    <a:pt x="247" y="785"/>
                  </a:lnTo>
                  <a:lnTo>
                    <a:pt x="263" y="792"/>
                  </a:lnTo>
                  <a:lnTo>
                    <a:pt x="279" y="797"/>
                  </a:lnTo>
                  <a:lnTo>
                    <a:pt x="295" y="803"/>
                  </a:lnTo>
                  <a:lnTo>
                    <a:pt x="312" y="810"/>
                  </a:lnTo>
                  <a:lnTo>
                    <a:pt x="330" y="817"/>
                  </a:lnTo>
                  <a:lnTo>
                    <a:pt x="347" y="825"/>
                  </a:lnTo>
                  <a:lnTo>
                    <a:pt x="365" y="833"/>
                  </a:lnTo>
                  <a:lnTo>
                    <a:pt x="382" y="839"/>
                  </a:lnTo>
                  <a:lnTo>
                    <a:pt x="400" y="847"/>
                  </a:lnTo>
                  <a:lnTo>
                    <a:pt x="417" y="855"/>
                  </a:lnTo>
                  <a:lnTo>
                    <a:pt x="435" y="861"/>
                  </a:lnTo>
                  <a:lnTo>
                    <a:pt x="453" y="867"/>
                  </a:lnTo>
                  <a:lnTo>
                    <a:pt x="479" y="874"/>
                  </a:lnTo>
                  <a:lnTo>
                    <a:pt x="505" y="881"/>
                  </a:lnTo>
                  <a:lnTo>
                    <a:pt x="531" y="887"/>
                  </a:lnTo>
                  <a:lnTo>
                    <a:pt x="558" y="891"/>
                  </a:lnTo>
                  <a:lnTo>
                    <a:pt x="584" y="891"/>
                  </a:lnTo>
                  <a:lnTo>
                    <a:pt x="610" y="887"/>
                  </a:lnTo>
                  <a:lnTo>
                    <a:pt x="633" y="880"/>
                  </a:lnTo>
                  <a:lnTo>
                    <a:pt x="656" y="864"/>
                  </a:lnTo>
                  <a:lnTo>
                    <a:pt x="669" y="851"/>
                  </a:lnTo>
                  <a:lnTo>
                    <a:pt x="685" y="834"/>
                  </a:lnTo>
                  <a:lnTo>
                    <a:pt x="701" y="814"/>
                  </a:lnTo>
                  <a:lnTo>
                    <a:pt x="721" y="790"/>
                  </a:lnTo>
                  <a:lnTo>
                    <a:pt x="740" y="764"/>
                  </a:lnTo>
                  <a:lnTo>
                    <a:pt x="760" y="736"/>
                  </a:lnTo>
                  <a:lnTo>
                    <a:pt x="780" y="707"/>
                  </a:lnTo>
                  <a:lnTo>
                    <a:pt x="800" y="678"/>
                  </a:lnTo>
                  <a:lnTo>
                    <a:pt x="819" y="649"/>
                  </a:lnTo>
                  <a:lnTo>
                    <a:pt x="839" y="622"/>
                  </a:lnTo>
                  <a:lnTo>
                    <a:pt x="857" y="595"/>
                  </a:lnTo>
                  <a:lnTo>
                    <a:pt x="872" y="570"/>
                  </a:lnTo>
                  <a:lnTo>
                    <a:pt x="887" y="549"/>
                  </a:lnTo>
                  <a:lnTo>
                    <a:pt x="899" y="531"/>
                  </a:lnTo>
                  <a:lnTo>
                    <a:pt x="909" y="517"/>
                  </a:lnTo>
                  <a:lnTo>
                    <a:pt x="915" y="508"/>
                  </a:lnTo>
                  <a:lnTo>
                    <a:pt x="933" y="483"/>
                  </a:lnTo>
                  <a:lnTo>
                    <a:pt x="955" y="456"/>
                  </a:lnTo>
                  <a:lnTo>
                    <a:pt x="978" y="426"/>
                  </a:lnTo>
                  <a:lnTo>
                    <a:pt x="1000" y="396"/>
                  </a:lnTo>
                  <a:lnTo>
                    <a:pt x="1021" y="371"/>
                  </a:lnTo>
                  <a:lnTo>
                    <a:pt x="1038" y="349"/>
                  </a:lnTo>
                  <a:lnTo>
                    <a:pt x="1050" y="333"/>
                  </a:lnTo>
                  <a:lnTo>
                    <a:pt x="1053" y="325"/>
                  </a:lnTo>
                  <a:lnTo>
                    <a:pt x="1055" y="312"/>
                  </a:lnTo>
                  <a:lnTo>
                    <a:pt x="1055" y="301"/>
                  </a:lnTo>
                  <a:lnTo>
                    <a:pt x="1052" y="289"/>
                  </a:lnTo>
                  <a:lnTo>
                    <a:pt x="1048" y="277"/>
                  </a:lnTo>
                  <a:lnTo>
                    <a:pt x="1042" y="268"/>
                  </a:lnTo>
                  <a:lnTo>
                    <a:pt x="1034" y="260"/>
                  </a:lnTo>
                  <a:lnTo>
                    <a:pt x="1025" y="254"/>
                  </a:lnTo>
                  <a:lnTo>
                    <a:pt x="1013"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1" name="Freeform 7"/>
            <p:cNvSpPr>
              <a:spLocks/>
            </p:cNvSpPr>
            <p:nvPr/>
          </p:nvSpPr>
          <p:spPr bwMode="auto">
            <a:xfrm>
              <a:off x="2158" y="2782"/>
              <a:ext cx="151" cy="211"/>
            </a:xfrm>
            <a:custGeom>
              <a:avLst/>
              <a:gdLst>
                <a:gd name="T0" fmla="*/ 151 w 151"/>
                <a:gd name="T1" fmla="*/ 27 h 211"/>
                <a:gd name="T2" fmla="*/ 148 w 151"/>
                <a:gd name="T3" fmla="*/ 32 h 211"/>
                <a:gd name="T4" fmla="*/ 141 w 151"/>
                <a:gd name="T5" fmla="*/ 42 h 211"/>
                <a:gd name="T6" fmla="*/ 131 w 151"/>
                <a:gd name="T7" fmla="*/ 54 h 211"/>
                <a:gd name="T8" fmla="*/ 118 w 151"/>
                <a:gd name="T9" fmla="*/ 69 h 211"/>
                <a:gd name="T10" fmla="*/ 105 w 151"/>
                <a:gd name="T11" fmla="*/ 83 h 211"/>
                <a:gd name="T12" fmla="*/ 95 w 151"/>
                <a:gd name="T13" fmla="*/ 96 h 211"/>
                <a:gd name="T14" fmla="*/ 88 w 151"/>
                <a:gd name="T15" fmla="*/ 105 h 211"/>
                <a:gd name="T16" fmla="*/ 86 w 151"/>
                <a:gd name="T17" fmla="*/ 109 h 211"/>
                <a:gd name="T18" fmla="*/ 87 w 151"/>
                <a:gd name="T19" fmla="*/ 110 h 211"/>
                <a:gd name="T20" fmla="*/ 91 w 151"/>
                <a:gd name="T21" fmla="*/ 113 h 211"/>
                <a:gd name="T22" fmla="*/ 96 w 151"/>
                <a:gd name="T23" fmla="*/ 117 h 211"/>
                <a:gd name="T24" fmla="*/ 104 w 151"/>
                <a:gd name="T25" fmla="*/ 121 h 211"/>
                <a:gd name="T26" fmla="*/ 113 w 151"/>
                <a:gd name="T27" fmla="*/ 126 h 211"/>
                <a:gd name="T28" fmla="*/ 122 w 151"/>
                <a:gd name="T29" fmla="*/ 130 h 211"/>
                <a:gd name="T30" fmla="*/ 131 w 151"/>
                <a:gd name="T31" fmla="*/ 132 h 211"/>
                <a:gd name="T32" fmla="*/ 141 w 151"/>
                <a:gd name="T33" fmla="*/ 132 h 211"/>
                <a:gd name="T34" fmla="*/ 134 w 151"/>
                <a:gd name="T35" fmla="*/ 137 h 211"/>
                <a:gd name="T36" fmla="*/ 126 w 151"/>
                <a:gd name="T37" fmla="*/ 144 h 211"/>
                <a:gd name="T38" fmla="*/ 119 w 151"/>
                <a:gd name="T39" fmla="*/ 152 h 211"/>
                <a:gd name="T40" fmla="*/ 113 w 151"/>
                <a:gd name="T41" fmla="*/ 159 h 211"/>
                <a:gd name="T42" fmla="*/ 109 w 151"/>
                <a:gd name="T43" fmla="*/ 154 h 211"/>
                <a:gd name="T44" fmla="*/ 105 w 151"/>
                <a:gd name="T45" fmla="*/ 145 h 211"/>
                <a:gd name="T46" fmla="*/ 100 w 151"/>
                <a:gd name="T47" fmla="*/ 136 h 211"/>
                <a:gd name="T48" fmla="*/ 99 w 151"/>
                <a:gd name="T49" fmla="*/ 132 h 211"/>
                <a:gd name="T50" fmla="*/ 95 w 151"/>
                <a:gd name="T51" fmla="*/ 135 h 211"/>
                <a:gd name="T52" fmla="*/ 87 w 151"/>
                <a:gd name="T53" fmla="*/ 144 h 211"/>
                <a:gd name="T54" fmla="*/ 75 w 151"/>
                <a:gd name="T55" fmla="*/ 157 h 211"/>
                <a:gd name="T56" fmla="*/ 64 w 151"/>
                <a:gd name="T57" fmla="*/ 171 h 211"/>
                <a:gd name="T58" fmla="*/ 51 w 151"/>
                <a:gd name="T59" fmla="*/ 185 h 211"/>
                <a:gd name="T60" fmla="*/ 41 w 151"/>
                <a:gd name="T61" fmla="*/ 198 h 211"/>
                <a:gd name="T62" fmla="*/ 33 w 151"/>
                <a:gd name="T63" fmla="*/ 207 h 211"/>
                <a:gd name="T64" fmla="*/ 30 w 151"/>
                <a:gd name="T65" fmla="*/ 211 h 211"/>
                <a:gd name="T66" fmla="*/ 20 w 151"/>
                <a:gd name="T67" fmla="*/ 201 h 211"/>
                <a:gd name="T68" fmla="*/ 11 w 151"/>
                <a:gd name="T69" fmla="*/ 192 h 211"/>
                <a:gd name="T70" fmla="*/ 3 w 151"/>
                <a:gd name="T71" fmla="*/ 184 h 211"/>
                <a:gd name="T72" fmla="*/ 0 w 151"/>
                <a:gd name="T73" fmla="*/ 180 h 211"/>
                <a:gd name="T74" fmla="*/ 17 w 151"/>
                <a:gd name="T75" fmla="*/ 163 h 211"/>
                <a:gd name="T76" fmla="*/ 37 w 151"/>
                <a:gd name="T77" fmla="*/ 139 h 211"/>
                <a:gd name="T78" fmla="*/ 57 w 151"/>
                <a:gd name="T79" fmla="*/ 111 h 211"/>
                <a:gd name="T80" fmla="*/ 79 w 151"/>
                <a:gd name="T81" fmla="*/ 83 h 211"/>
                <a:gd name="T82" fmla="*/ 100 w 151"/>
                <a:gd name="T83" fmla="*/ 56 h 211"/>
                <a:gd name="T84" fmla="*/ 118 w 151"/>
                <a:gd name="T85" fmla="*/ 31 h 211"/>
                <a:gd name="T86" fmla="*/ 132 w 151"/>
                <a:gd name="T87" fmla="*/ 12 h 211"/>
                <a:gd name="T88" fmla="*/ 141 w 151"/>
                <a:gd name="T89" fmla="*/ 0 h 211"/>
                <a:gd name="T90" fmla="*/ 144 w 151"/>
                <a:gd name="T91" fmla="*/ 7 h 211"/>
                <a:gd name="T92" fmla="*/ 145 w 151"/>
                <a:gd name="T93" fmla="*/ 13 h 211"/>
                <a:gd name="T94" fmla="*/ 148 w 151"/>
                <a:gd name="T95" fmla="*/ 21 h 211"/>
                <a:gd name="T96" fmla="*/ 151 w 151"/>
                <a:gd name="T97" fmla="*/ 27 h 2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1"/>
                <a:gd name="T148" fmla="*/ 0 h 211"/>
                <a:gd name="T149" fmla="*/ 151 w 151"/>
                <a:gd name="T150" fmla="*/ 211 h 2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1" h="211">
                  <a:moveTo>
                    <a:pt x="151" y="27"/>
                  </a:moveTo>
                  <a:lnTo>
                    <a:pt x="148" y="32"/>
                  </a:lnTo>
                  <a:lnTo>
                    <a:pt x="141" y="42"/>
                  </a:lnTo>
                  <a:lnTo>
                    <a:pt x="131" y="54"/>
                  </a:lnTo>
                  <a:lnTo>
                    <a:pt x="118" y="69"/>
                  </a:lnTo>
                  <a:lnTo>
                    <a:pt x="105" y="83"/>
                  </a:lnTo>
                  <a:lnTo>
                    <a:pt x="95" y="96"/>
                  </a:lnTo>
                  <a:lnTo>
                    <a:pt x="88" y="105"/>
                  </a:lnTo>
                  <a:lnTo>
                    <a:pt x="86" y="109"/>
                  </a:lnTo>
                  <a:lnTo>
                    <a:pt x="87" y="110"/>
                  </a:lnTo>
                  <a:lnTo>
                    <a:pt x="91" y="113"/>
                  </a:lnTo>
                  <a:lnTo>
                    <a:pt x="96" y="117"/>
                  </a:lnTo>
                  <a:lnTo>
                    <a:pt x="104" y="121"/>
                  </a:lnTo>
                  <a:lnTo>
                    <a:pt x="113" y="126"/>
                  </a:lnTo>
                  <a:lnTo>
                    <a:pt x="122" y="130"/>
                  </a:lnTo>
                  <a:lnTo>
                    <a:pt x="131" y="132"/>
                  </a:lnTo>
                  <a:lnTo>
                    <a:pt x="141" y="132"/>
                  </a:lnTo>
                  <a:lnTo>
                    <a:pt x="134" y="137"/>
                  </a:lnTo>
                  <a:lnTo>
                    <a:pt x="126" y="144"/>
                  </a:lnTo>
                  <a:lnTo>
                    <a:pt x="119" y="152"/>
                  </a:lnTo>
                  <a:lnTo>
                    <a:pt x="113" y="159"/>
                  </a:lnTo>
                  <a:lnTo>
                    <a:pt x="109" y="154"/>
                  </a:lnTo>
                  <a:lnTo>
                    <a:pt x="105" y="145"/>
                  </a:lnTo>
                  <a:lnTo>
                    <a:pt x="100" y="136"/>
                  </a:lnTo>
                  <a:lnTo>
                    <a:pt x="99" y="132"/>
                  </a:lnTo>
                  <a:lnTo>
                    <a:pt x="95" y="135"/>
                  </a:lnTo>
                  <a:lnTo>
                    <a:pt x="87" y="144"/>
                  </a:lnTo>
                  <a:lnTo>
                    <a:pt x="75" y="157"/>
                  </a:lnTo>
                  <a:lnTo>
                    <a:pt x="64" y="171"/>
                  </a:lnTo>
                  <a:lnTo>
                    <a:pt x="51" y="185"/>
                  </a:lnTo>
                  <a:lnTo>
                    <a:pt x="41" y="198"/>
                  </a:lnTo>
                  <a:lnTo>
                    <a:pt x="33" y="207"/>
                  </a:lnTo>
                  <a:lnTo>
                    <a:pt x="30" y="211"/>
                  </a:lnTo>
                  <a:lnTo>
                    <a:pt x="20" y="201"/>
                  </a:lnTo>
                  <a:lnTo>
                    <a:pt x="11" y="192"/>
                  </a:lnTo>
                  <a:lnTo>
                    <a:pt x="3" y="184"/>
                  </a:lnTo>
                  <a:lnTo>
                    <a:pt x="0" y="180"/>
                  </a:lnTo>
                  <a:lnTo>
                    <a:pt x="17" y="163"/>
                  </a:lnTo>
                  <a:lnTo>
                    <a:pt x="37" y="139"/>
                  </a:lnTo>
                  <a:lnTo>
                    <a:pt x="57" y="111"/>
                  </a:lnTo>
                  <a:lnTo>
                    <a:pt x="79" y="83"/>
                  </a:lnTo>
                  <a:lnTo>
                    <a:pt x="100" y="56"/>
                  </a:lnTo>
                  <a:lnTo>
                    <a:pt x="118" y="31"/>
                  </a:lnTo>
                  <a:lnTo>
                    <a:pt x="132" y="12"/>
                  </a:lnTo>
                  <a:lnTo>
                    <a:pt x="141" y="0"/>
                  </a:lnTo>
                  <a:lnTo>
                    <a:pt x="144" y="7"/>
                  </a:lnTo>
                  <a:lnTo>
                    <a:pt x="145" y="13"/>
                  </a:lnTo>
                  <a:lnTo>
                    <a:pt x="148" y="21"/>
                  </a:lnTo>
                  <a:lnTo>
                    <a:pt x="151" y="27"/>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2" name="Freeform 8"/>
            <p:cNvSpPr>
              <a:spLocks/>
            </p:cNvSpPr>
            <p:nvPr/>
          </p:nvSpPr>
          <p:spPr bwMode="auto">
            <a:xfrm>
              <a:off x="2271" y="2834"/>
              <a:ext cx="58" cy="65"/>
            </a:xfrm>
            <a:custGeom>
              <a:avLst/>
              <a:gdLst>
                <a:gd name="T0" fmla="*/ 44 w 58"/>
                <a:gd name="T1" fmla="*/ 0 h 65"/>
                <a:gd name="T2" fmla="*/ 53 w 58"/>
                <a:gd name="T3" fmla="*/ 17 h 65"/>
                <a:gd name="T4" fmla="*/ 57 w 58"/>
                <a:gd name="T5" fmla="*/ 31 h 65"/>
                <a:gd name="T6" fmla="*/ 57 w 58"/>
                <a:gd name="T7" fmla="*/ 41 h 65"/>
                <a:gd name="T8" fmla="*/ 58 w 58"/>
                <a:gd name="T9" fmla="*/ 47 h 65"/>
                <a:gd name="T10" fmla="*/ 56 w 58"/>
                <a:gd name="T11" fmla="*/ 52 h 65"/>
                <a:gd name="T12" fmla="*/ 54 w 58"/>
                <a:gd name="T13" fmla="*/ 56 h 65"/>
                <a:gd name="T14" fmla="*/ 52 w 58"/>
                <a:gd name="T15" fmla="*/ 58 h 65"/>
                <a:gd name="T16" fmla="*/ 45 w 58"/>
                <a:gd name="T17" fmla="*/ 61 h 65"/>
                <a:gd name="T18" fmla="*/ 39 w 58"/>
                <a:gd name="T19" fmla="*/ 63 h 65"/>
                <a:gd name="T20" fmla="*/ 34 w 58"/>
                <a:gd name="T21" fmla="*/ 65 h 65"/>
                <a:gd name="T22" fmla="*/ 30 w 58"/>
                <a:gd name="T23" fmla="*/ 65 h 65"/>
                <a:gd name="T24" fmla="*/ 25 w 58"/>
                <a:gd name="T25" fmla="*/ 63 h 65"/>
                <a:gd name="T26" fmla="*/ 19 w 58"/>
                <a:gd name="T27" fmla="*/ 61 h 65"/>
                <a:gd name="T28" fmla="*/ 14 w 58"/>
                <a:gd name="T29" fmla="*/ 58 h 65"/>
                <a:gd name="T30" fmla="*/ 8 w 58"/>
                <a:gd name="T31" fmla="*/ 56 h 65"/>
                <a:gd name="T32" fmla="*/ 0 w 58"/>
                <a:gd name="T33" fmla="*/ 52 h 65"/>
                <a:gd name="T34" fmla="*/ 3 w 58"/>
                <a:gd name="T35" fmla="*/ 48 h 65"/>
                <a:gd name="T36" fmla="*/ 8 w 58"/>
                <a:gd name="T37" fmla="*/ 40 h 65"/>
                <a:gd name="T38" fmla="*/ 14 w 58"/>
                <a:gd name="T39" fmla="*/ 32 h 65"/>
                <a:gd name="T40" fmla="*/ 22 w 58"/>
                <a:gd name="T41" fmla="*/ 22 h 65"/>
                <a:gd name="T42" fmla="*/ 30 w 58"/>
                <a:gd name="T43" fmla="*/ 13 h 65"/>
                <a:gd name="T44" fmla="*/ 36 w 58"/>
                <a:gd name="T45" fmla="*/ 6 h 65"/>
                <a:gd name="T46" fmla="*/ 41 w 58"/>
                <a:gd name="T47" fmla="*/ 1 h 65"/>
                <a:gd name="T48" fmla="*/ 44 w 58"/>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
                <a:gd name="T76" fmla="*/ 0 h 65"/>
                <a:gd name="T77" fmla="*/ 58 w 58"/>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 h="65">
                  <a:moveTo>
                    <a:pt x="44" y="0"/>
                  </a:moveTo>
                  <a:lnTo>
                    <a:pt x="53" y="17"/>
                  </a:lnTo>
                  <a:lnTo>
                    <a:pt x="57" y="31"/>
                  </a:lnTo>
                  <a:lnTo>
                    <a:pt x="57" y="41"/>
                  </a:lnTo>
                  <a:lnTo>
                    <a:pt x="58" y="47"/>
                  </a:lnTo>
                  <a:lnTo>
                    <a:pt x="56" y="52"/>
                  </a:lnTo>
                  <a:lnTo>
                    <a:pt x="54" y="56"/>
                  </a:lnTo>
                  <a:lnTo>
                    <a:pt x="52" y="58"/>
                  </a:lnTo>
                  <a:lnTo>
                    <a:pt x="45" y="61"/>
                  </a:lnTo>
                  <a:lnTo>
                    <a:pt x="39" y="63"/>
                  </a:lnTo>
                  <a:lnTo>
                    <a:pt x="34" y="65"/>
                  </a:lnTo>
                  <a:lnTo>
                    <a:pt x="30" y="65"/>
                  </a:lnTo>
                  <a:lnTo>
                    <a:pt x="25" y="63"/>
                  </a:lnTo>
                  <a:lnTo>
                    <a:pt x="19" y="61"/>
                  </a:lnTo>
                  <a:lnTo>
                    <a:pt x="14" y="58"/>
                  </a:lnTo>
                  <a:lnTo>
                    <a:pt x="8" y="56"/>
                  </a:lnTo>
                  <a:lnTo>
                    <a:pt x="0" y="52"/>
                  </a:lnTo>
                  <a:lnTo>
                    <a:pt x="3" y="48"/>
                  </a:lnTo>
                  <a:lnTo>
                    <a:pt x="8" y="40"/>
                  </a:lnTo>
                  <a:lnTo>
                    <a:pt x="14" y="32"/>
                  </a:lnTo>
                  <a:lnTo>
                    <a:pt x="22" y="22"/>
                  </a:lnTo>
                  <a:lnTo>
                    <a:pt x="30" y="13"/>
                  </a:lnTo>
                  <a:lnTo>
                    <a:pt x="36" y="6"/>
                  </a:lnTo>
                  <a:lnTo>
                    <a:pt x="41" y="1"/>
                  </a:lnTo>
                  <a:lnTo>
                    <a:pt x="44" y="0"/>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3" name="Freeform 9"/>
            <p:cNvSpPr>
              <a:spLocks/>
            </p:cNvSpPr>
            <p:nvPr/>
          </p:nvSpPr>
          <p:spPr bwMode="auto">
            <a:xfrm>
              <a:off x="2201" y="3015"/>
              <a:ext cx="34" cy="24"/>
            </a:xfrm>
            <a:custGeom>
              <a:avLst/>
              <a:gdLst>
                <a:gd name="T0" fmla="*/ 34 w 34"/>
                <a:gd name="T1" fmla="*/ 3 h 24"/>
                <a:gd name="T2" fmla="*/ 29 w 34"/>
                <a:gd name="T3" fmla="*/ 7 h 24"/>
                <a:gd name="T4" fmla="*/ 23 w 34"/>
                <a:gd name="T5" fmla="*/ 12 h 24"/>
                <a:gd name="T6" fmla="*/ 20 w 34"/>
                <a:gd name="T7" fmla="*/ 18 h 24"/>
                <a:gd name="T8" fmla="*/ 16 w 34"/>
                <a:gd name="T9" fmla="*/ 24 h 24"/>
                <a:gd name="T10" fmla="*/ 12 w 34"/>
                <a:gd name="T11" fmla="*/ 17 h 24"/>
                <a:gd name="T12" fmla="*/ 8 w 34"/>
                <a:gd name="T13" fmla="*/ 12 h 24"/>
                <a:gd name="T14" fmla="*/ 4 w 34"/>
                <a:gd name="T15" fmla="*/ 5 h 24"/>
                <a:gd name="T16" fmla="*/ 0 w 34"/>
                <a:gd name="T17" fmla="*/ 0 h 24"/>
                <a:gd name="T18" fmla="*/ 8 w 34"/>
                <a:gd name="T19" fmla="*/ 3 h 24"/>
                <a:gd name="T20" fmla="*/ 17 w 34"/>
                <a:gd name="T21" fmla="*/ 3 h 24"/>
                <a:gd name="T22" fmla="*/ 25 w 34"/>
                <a:gd name="T23" fmla="*/ 4 h 24"/>
                <a:gd name="T24" fmla="*/ 34 w 34"/>
                <a:gd name="T25" fmla="*/ 3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4"/>
                <a:gd name="T41" fmla="*/ 34 w 3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4">
                  <a:moveTo>
                    <a:pt x="34" y="3"/>
                  </a:moveTo>
                  <a:lnTo>
                    <a:pt x="29" y="7"/>
                  </a:lnTo>
                  <a:lnTo>
                    <a:pt x="23" y="12"/>
                  </a:lnTo>
                  <a:lnTo>
                    <a:pt x="20" y="18"/>
                  </a:lnTo>
                  <a:lnTo>
                    <a:pt x="16" y="24"/>
                  </a:lnTo>
                  <a:lnTo>
                    <a:pt x="12" y="17"/>
                  </a:lnTo>
                  <a:lnTo>
                    <a:pt x="8" y="12"/>
                  </a:lnTo>
                  <a:lnTo>
                    <a:pt x="4" y="5"/>
                  </a:lnTo>
                  <a:lnTo>
                    <a:pt x="0" y="0"/>
                  </a:lnTo>
                  <a:lnTo>
                    <a:pt x="8" y="3"/>
                  </a:lnTo>
                  <a:lnTo>
                    <a:pt x="17" y="3"/>
                  </a:lnTo>
                  <a:lnTo>
                    <a:pt x="25" y="4"/>
                  </a:lnTo>
                  <a:lnTo>
                    <a:pt x="34" y="3"/>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4" name="Freeform 10"/>
            <p:cNvSpPr>
              <a:spLocks/>
            </p:cNvSpPr>
            <p:nvPr/>
          </p:nvSpPr>
          <p:spPr bwMode="auto">
            <a:xfrm>
              <a:off x="1392" y="2572"/>
              <a:ext cx="892" cy="726"/>
            </a:xfrm>
            <a:custGeom>
              <a:avLst/>
              <a:gdLst>
                <a:gd name="T0" fmla="*/ 199 w 892"/>
                <a:gd name="T1" fmla="*/ 233 h 726"/>
                <a:gd name="T2" fmla="*/ 232 w 892"/>
                <a:gd name="T3" fmla="*/ 192 h 726"/>
                <a:gd name="T4" fmla="*/ 265 w 892"/>
                <a:gd name="T5" fmla="*/ 150 h 726"/>
                <a:gd name="T6" fmla="*/ 303 w 892"/>
                <a:gd name="T7" fmla="*/ 95 h 726"/>
                <a:gd name="T8" fmla="*/ 338 w 892"/>
                <a:gd name="T9" fmla="*/ 44 h 726"/>
                <a:gd name="T10" fmla="*/ 379 w 892"/>
                <a:gd name="T11" fmla="*/ 7 h 726"/>
                <a:gd name="T12" fmla="*/ 403 w 892"/>
                <a:gd name="T13" fmla="*/ 0 h 726"/>
                <a:gd name="T14" fmla="*/ 482 w 892"/>
                <a:gd name="T15" fmla="*/ 29 h 726"/>
                <a:gd name="T16" fmla="*/ 555 w 892"/>
                <a:gd name="T17" fmla="*/ 55 h 726"/>
                <a:gd name="T18" fmla="*/ 624 w 892"/>
                <a:gd name="T19" fmla="*/ 82 h 726"/>
                <a:gd name="T20" fmla="*/ 673 w 892"/>
                <a:gd name="T21" fmla="*/ 99 h 726"/>
                <a:gd name="T22" fmla="*/ 721 w 892"/>
                <a:gd name="T23" fmla="*/ 112 h 726"/>
                <a:gd name="T24" fmla="*/ 770 w 892"/>
                <a:gd name="T25" fmla="*/ 122 h 726"/>
                <a:gd name="T26" fmla="*/ 819 w 892"/>
                <a:gd name="T27" fmla="*/ 132 h 726"/>
                <a:gd name="T28" fmla="*/ 873 w 892"/>
                <a:gd name="T29" fmla="*/ 145 h 726"/>
                <a:gd name="T30" fmla="*/ 892 w 892"/>
                <a:gd name="T31" fmla="*/ 179 h 726"/>
                <a:gd name="T32" fmla="*/ 874 w 892"/>
                <a:gd name="T33" fmla="*/ 207 h 726"/>
                <a:gd name="T34" fmla="*/ 860 w 892"/>
                <a:gd name="T35" fmla="*/ 228 h 726"/>
                <a:gd name="T36" fmla="*/ 843 w 892"/>
                <a:gd name="T37" fmla="*/ 250 h 726"/>
                <a:gd name="T38" fmla="*/ 799 w 892"/>
                <a:gd name="T39" fmla="*/ 310 h 726"/>
                <a:gd name="T40" fmla="*/ 755 w 892"/>
                <a:gd name="T41" fmla="*/ 367 h 726"/>
                <a:gd name="T42" fmla="*/ 729 w 892"/>
                <a:gd name="T43" fmla="*/ 372 h 726"/>
                <a:gd name="T44" fmla="*/ 687 w 892"/>
                <a:gd name="T45" fmla="*/ 359 h 726"/>
                <a:gd name="T46" fmla="*/ 645 w 892"/>
                <a:gd name="T47" fmla="*/ 356 h 726"/>
                <a:gd name="T48" fmla="*/ 610 w 892"/>
                <a:gd name="T49" fmla="*/ 363 h 726"/>
                <a:gd name="T50" fmla="*/ 586 w 892"/>
                <a:gd name="T51" fmla="*/ 384 h 726"/>
                <a:gd name="T52" fmla="*/ 577 w 892"/>
                <a:gd name="T53" fmla="*/ 411 h 726"/>
                <a:gd name="T54" fmla="*/ 598 w 892"/>
                <a:gd name="T55" fmla="*/ 451 h 726"/>
                <a:gd name="T56" fmla="*/ 646 w 892"/>
                <a:gd name="T57" fmla="*/ 469 h 726"/>
                <a:gd name="T58" fmla="*/ 674 w 892"/>
                <a:gd name="T59" fmla="*/ 487 h 726"/>
                <a:gd name="T60" fmla="*/ 619 w 892"/>
                <a:gd name="T61" fmla="*/ 573 h 726"/>
                <a:gd name="T62" fmla="*/ 533 w 892"/>
                <a:gd name="T63" fmla="*/ 687 h 726"/>
                <a:gd name="T64" fmla="*/ 492 w 892"/>
                <a:gd name="T65" fmla="*/ 723 h 726"/>
                <a:gd name="T66" fmla="*/ 466 w 892"/>
                <a:gd name="T67" fmla="*/ 726 h 726"/>
                <a:gd name="T68" fmla="*/ 443 w 892"/>
                <a:gd name="T69" fmla="*/ 723 h 726"/>
                <a:gd name="T70" fmla="*/ 370 w 892"/>
                <a:gd name="T71" fmla="*/ 702 h 726"/>
                <a:gd name="T72" fmla="*/ 304 w 892"/>
                <a:gd name="T73" fmla="*/ 678 h 726"/>
                <a:gd name="T74" fmla="*/ 268 w 892"/>
                <a:gd name="T75" fmla="*/ 663 h 726"/>
                <a:gd name="T76" fmla="*/ 216 w 892"/>
                <a:gd name="T77" fmla="*/ 645 h 726"/>
                <a:gd name="T78" fmla="*/ 163 w 892"/>
                <a:gd name="T79" fmla="*/ 626 h 726"/>
                <a:gd name="T80" fmla="*/ 111 w 892"/>
                <a:gd name="T81" fmla="*/ 608 h 726"/>
                <a:gd name="T82" fmla="*/ 58 w 892"/>
                <a:gd name="T83" fmla="*/ 588 h 726"/>
                <a:gd name="T84" fmla="*/ 7 w 892"/>
                <a:gd name="T85" fmla="*/ 568 h 726"/>
                <a:gd name="T86" fmla="*/ 1 w 892"/>
                <a:gd name="T87" fmla="*/ 560 h 726"/>
                <a:gd name="T88" fmla="*/ 44 w 892"/>
                <a:gd name="T89" fmla="*/ 483 h 726"/>
                <a:gd name="T90" fmla="*/ 115 w 892"/>
                <a:gd name="T91" fmla="*/ 376 h 726"/>
                <a:gd name="T92" fmla="*/ 181 w 892"/>
                <a:gd name="T93" fmla="*/ 263 h 7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2"/>
                <a:gd name="T142" fmla="*/ 0 h 726"/>
                <a:gd name="T143" fmla="*/ 892 w 892"/>
                <a:gd name="T144" fmla="*/ 726 h 72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2" h="726">
                  <a:moveTo>
                    <a:pt x="181" y="263"/>
                  </a:moveTo>
                  <a:lnTo>
                    <a:pt x="189" y="248"/>
                  </a:lnTo>
                  <a:lnTo>
                    <a:pt x="199" y="233"/>
                  </a:lnTo>
                  <a:lnTo>
                    <a:pt x="210" y="219"/>
                  </a:lnTo>
                  <a:lnTo>
                    <a:pt x="220" y="205"/>
                  </a:lnTo>
                  <a:lnTo>
                    <a:pt x="232" y="192"/>
                  </a:lnTo>
                  <a:lnTo>
                    <a:pt x="242" y="178"/>
                  </a:lnTo>
                  <a:lnTo>
                    <a:pt x="254" y="165"/>
                  </a:lnTo>
                  <a:lnTo>
                    <a:pt x="265" y="150"/>
                  </a:lnTo>
                  <a:lnTo>
                    <a:pt x="280" y="132"/>
                  </a:lnTo>
                  <a:lnTo>
                    <a:pt x="291" y="113"/>
                  </a:lnTo>
                  <a:lnTo>
                    <a:pt x="303" y="95"/>
                  </a:lnTo>
                  <a:lnTo>
                    <a:pt x="315" y="78"/>
                  </a:lnTo>
                  <a:lnTo>
                    <a:pt x="325" y="61"/>
                  </a:lnTo>
                  <a:lnTo>
                    <a:pt x="338" y="44"/>
                  </a:lnTo>
                  <a:lnTo>
                    <a:pt x="353" y="27"/>
                  </a:lnTo>
                  <a:lnTo>
                    <a:pt x="370" y="12"/>
                  </a:lnTo>
                  <a:lnTo>
                    <a:pt x="379" y="7"/>
                  </a:lnTo>
                  <a:lnTo>
                    <a:pt x="391" y="3"/>
                  </a:lnTo>
                  <a:lnTo>
                    <a:pt x="399" y="0"/>
                  </a:lnTo>
                  <a:lnTo>
                    <a:pt x="403" y="0"/>
                  </a:lnTo>
                  <a:lnTo>
                    <a:pt x="430" y="11"/>
                  </a:lnTo>
                  <a:lnTo>
                    <a:pt x="456" y="21"/>
                  </a:lnTo>
                  <a:lnTo>
                    <a:pt x="482" y="29"/>
                  </a:lnTo>
                  <a:lnTo>
                    <a:pt x="506" y="38"/>
                  </a:lnTo>
                  <a:lnTo>
                    <a:pt x="531" y="47"/>
                  </a:lnTo>
                  <a:lnTo>
                    <a:pt x="555" y="55"/>
                  </a:lnTo>
                  <a:lnTo>
                    <a:pt x="581" y="65"/>
                  </a:lnTo>
                  <a:lnTo>
                    <a:pt x="607" y="75"/>
                  </a:lnTo>
                  <a:lnTo>
                    <a:pt x="624" y="82"/>
                  </a:lnTo>
                  <a:lnTo>
                    <a:pt x="641" y="88"/>
                  </a:lnTo>
                  <a:lnTo>
                    <a:pt x="656" y="93"/>
                  </a:lnTo>
                  <a:lnTo>
                    <a:pt x="673" y="99"/>
                  </a:lnTo>
                  <a:lnTo>
                    <a:pt x="689" y="104"/>
                  </a:lnTo>
                  <a:lnTo>
                    <a:pt x="706" y="108"/>
                  </a:lnTo>
                  <a:lnTo>
                    <a:pt x="721" y="112"/>
                  </a:lnTo>
                  <a:lnTo>
                    <a:pt x="738" y="115"/>
                  </a:lnTo>
                  <a:lnTo>
                    <a:pt x="753" y="119"/>
                  </a:lnTo>
                  <a:lnTo>
                    <a:pt x="770" y="122"/>
                  </a:lnTo>
                  <a:lnTo>
                    <a:pt x="786" y="126"/>
                  </a:lnTo>
                  <a:lnTo>
                    <a:pt x="803" y="130"/>
                  </a:lnTo>
                  <a:lnTo>
                    <a:pt x="819" y="132"/>
                  </a:lnTo>
                  <a:lnTo>
                    <a:pt x="838" y="136"/>
                  </a:lnTo>
                  <a:lnTo>
                    <a:pt x="854" y="141"/>
                  </a:lnTo>
                  <a:lnTo>
                    <a:pt x="873" y="145"/>
                  </a:lnTo>
                  <a:lnTo>
                    <a:pt x="885" y="153"/>
                  </a:lnTo>
                  <a:lnTo>
                    <a:pt x="892" y="165"/>
                  </a:lnTo>
                  <a:lnTo>
                    <a:pt x="892" y="179"/>
                  </a:lnTo>
                  <a:lnTo>
                    <a:pt x="885" y="192"/>
                  </a:lnTo>
                  <a:lnTo>
                    <a:pt x="879" y="200"/>
                  </a:lnTo>
                  <a:lnTo>
                    <a:pt x="874" y="207"/>
                  </a:lnTo>
                  <a:lnTo>
                    <a:pt x="870" y="214"/>
                  </a:lnTo>
                  <a:lnTo>
                    <a:pt x="865" y="220"/>
                  </a:lnTo>
                  <a:lnTo>
                    <a:pt x="860" y="228"/>
                  </a:lnTo>
                  <a:lnTo>
                    <a:pt x="854" y="235"/>
                  </a:lnTo>
                  <a:lnTo>
                    <a:pt x="849" y="242"/>
                  </a:lnTo>
                  <a:lnTo>
                    <a:pt x="843" y="250"/>
                  </a:lnTo>
                  <a:lnTo>
                    <a:pt x="830" y="267"/>
                  </a:lnTo>
                  <a:lnTo>
                    <a:pt x="814" y="288"/>
                  </a:lnTo>
                  <a:lnTo>
                    <a:pt x="799" y="310"/>
                  </a:lnTo>
                  <a:lnTo>
                    <a:pt x="782" y="331"/>
                  </a:lnTo>
                  <a:lnTo>
                    <a:pt x="768" y="350"/>
                  </a:lnTo>
                  <a:lnTo>
                    <a:pt x="755" y="367"/>
                  </a:lnTo>
                  <a:lnTo>
                    <a:pt x="746" y="377"/>
                  </a:lnTo>
                  <a:lnTo>
                    <a:pt x="742" y="380"/>
                  </a:lnTo>
                  <a:lnTo>
                    <a:pt x="729" y="372"/>
                  </a:lnTo>
                  <a:lnTo>
                    <a:pt x="716" y="367"/>
                  </a:lnTo>
                  <a:lnTo>
                    <a:pt x="702" y="363"/>
                  </a:lnTo>
                  <a:lnTo>
                    <a:pt x="687" y="359"/>
                  </a:lnTo>
                  <a:lnTo>
                    <a:pt x="673" y="358"/>
                  </a:lnTo>
                  <a:lnTo>
                    <a:pt x="659" y="356"/>
                  </a:lnTo>
                  <a:lnTo>
                    <a:pt x="645" y="356"/>
                  </a:lnTo>
                  <a:lnTo>
                    <a:pt x="630" y="358"/>
                  </a:lnTo>
                  <a:lnTo>
                    <a:pt x="620" y="359"/>
                  </a:lnTo>
                  <a:lnTo>
                    <a:pt x="610" y="363"/>
                  </a:lnTo>
                  <a:lnTo>
                    <a:pt x="601" y="368"/>
                  </a:lnTo>
                  <a:lnTo>
                    <a:pt x="593" y="375"/>
                  </a:lnTo>
                  <a:lnTo>
                    <a:pt x="586" y="384"/>
                  </a:lnTo>
                  <a:lnTo>
                    <a:pt x="583" y="391"/>
                  </a:lnTo>
                  <a:lnTo>
                    <a:pt x="579" y="402"/>
                  </a:lnTo>
                  <a:lnTo>
                    <a:pt x="577" y="411"/>
                  </a:lnTo>
                  <a:lnTo>
                    <a:pt x="580" y="428"/>
                  </a:lnTo>
                  <a:lnTo>
                    <a:pt x="586" y="441"/>
                  </a:lnTo>
                  <a:lnTo>
                    <a:pt x="598" y="451"/>
                  </a:lnTo>
                  <a:lnTo>
                    <a:pt x="612" y="459"/>
                  </a:lnTo>
                  <a:lnTo>
                    <a:pt x="629" y="464"/>
                  </a:lnTo>
                  <a:lnTo>
                    <a:pt x="646" y="469"/>
                  </a:lnTo>
                  <a:lnTo>
                    <a:pt x="663" y="474"/>
                  </a:lnTo>
                  <a:lnTo>
                    <a:pt x="677" y="479"/>
                  </a:lnTo>
                  <a:lnTo>
                    <a:pt x="674" y="487"/>
                  </a:lnTo>
                  <a:lnTo>
                    <a:pt x="663" y="508"/>
                  </a:lnTo>
                  <a:lnTo>
                    <a:pt x="643" y="538"/>
                  </a:lnTo>
                  <a:lnTo>
                    <a:pt x="619" y="573"/>
                  </a:lnTo>
                  <a:lnTo>
                    <a:pt x="592" y="612"/>
                  </a:lnTo>
                  <a:lnTo>
                    <a:pt x="562" y="650"/>
                  </a:lnTo>
                  <a:lnTo>
                    <a:pt x="533" y="687"/>
                  </a:lnTo>
                  <a:lnTo>
                    <a:pt x="506" y="718"/>
                  </a:lnTo>
                  <a:lnTo>
                    <a:pt x="498" y="720"/>
                  </a:lnTo>
                  <a:lnTo>
                    <a:pt x="492" y="723"/>
                  </a:lnTo>
                  <a:lnTo>
                    <a:pt x="483" y="724"/>
                  </a:lnTo>
                  <a:lnTo>
                    <a:pt x="475" y="724"/>
                  </a:lnTo>
                  <a:lnTo>
                    <a:pt x="466" y="726"/>
                  </a:lnTo>
                  <a:lnTo>
                    <a:pt x="458" y="724"/>
                  </a:lnTo>
                  <a:lnTo>
                    <a:pt x="451" y="724"/>
                  </a:lnTo>
                  <a:lnTo>
                    <a:pt x="443" y="723"/>
                  </a:lnTo>
                  <a:lnTo>
                    <a:pt x="421" y="718"/>
                  </a:lnTo>
                  <a:lnTo>
                    <a:pt x="396" y="710"/>
                  </a:lnTo>
                  <a:lnTo>
                    <a:pt x="370" y="702"/>
                  </a:lnTo>
                  <a:lnTo>
                    <a:pt x="346" y="693"/>
                  </a:lnTo>
                  <a:lnTo>
                    <a:pt x="324" y="684"/>
                  </a:lnTo>
                  <a:lnTo>
                    <a:pt x="304" y="678"/>
                  </a:lnTo>
                  <a:lnTo>
                    <a:pt x="291" y="672"/>
                  </a:lnTo>
                  <a:lnTo>
                    <a:pt x="286" y="670"/>
                  </a:lnTo>
                  <a:lnTo>
                    <a:pt x="268" y="663"/>
                  </a:lnTo>
                  <a:lnTo>
                    <a:pt x="251" y="657"/>
                  </a:lnTo>
                  <a:lnTo>
                    <a:pt x="233" y="652"/>
                  </a:lnTo>
                  <a:lnTo>
                    <a:pt x="216" y="645"/>
                  </a:lnTo>
                  <a:lnTo>
                    <a:pt x="198" y="639"/>
                  </a:lnTo>
                  <a:lnTo>
                    <a:pt x="181" y="632"/>
                  </a:lnTo>
                  <a:lnTo>
                    <a:pt x="163" y="626"/>
                  </a:lnTo>
                  <a:lnTo>
                    <a:pt x="146" y="621"/>
                  </a:lnTo>
                  <a:lnTo>
                    <a:pt x="128" y="614"/>
                  </a:lnTo>
                  <a:lnTo>
                    <a:pt x="111" y="608"/>
                  </a:lnTo>
                  <a:lnTo>
                    <a:pt x="93" y="601"/>
                  </a:lnTo>
                  <a:lnTo>
                    <a:pt x="76" y="595"/>
                  </a:lnTo>
                  <a:lnTo>
                    <a:pt x="58" y="588"/>
                  </a:lnTo>
                  <a:lnTo>
                    <a:pt x="42" y="582"/>
                  </a:lnTo>
                  <a:lnTo>
                    <a:pt x="23" y="574"/>
                  </a:lnTo>
                  <a:lnTo>
                    <a:pt x="7" y="568"/>
                  </a:lnTo>
                  <a:lnTo>
                    <a:pt x="5" y="565"/>
                  </a:lnTo>
                  <a:lnTo>
                    <a:pt x="3" y="562"/>
                  </a:lnTo>
                  <a:lnTo>
                    <a:pt x="1" y="560"/>
                  </a:lnTo>
                  <a:lnTo>
                    <a:pt x="0" y="557"/>
                  </a:lnTo>
                  <a:lnTo>
                    <a:pt x="21" y="520"/>
                  </a:lnTo>
                  <a:lnTo>
                    <a:pt x="44" y="483"/>
                  </a:lnTo>
                  <a:lnTo>
                    <a:pt x="67" y="447"/>
                  </a:lnTo>
                  <a:lnTo>
                    <a:pt x="92" y="412"/>
                  </a:lnTo>
                  <a:lnTo>
                    <a:pt x="115" y="376"/>
                  </a:lnTo>
                  <a:lnTo>
                    <a:pt x="139" y="338"/>
                  </a:lnTo>
                  <a:lnTo>
                    <a:pt x="161" y="302"/>
                  </a:lnTo>
                  <a:lnTo>
                    <a:pt x="181" y="263"/>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5" name="Freeform 11"/>
            <p:cNvSpPr>
              <a:spLocks/>
            </p:cNvSpPr>
            <p:nvPr/>
          </p:nvSpPr>
          <p:spPr bwMode="auto">
            <a:xfrm>
              <a:off x="1387" y="3070"/>
              <a:ext cx="762" cy="308"/>
            </a:xfrm>
            <a:custGeom>
              <a:avLst/>
              <a:gdLst>
                <a:gd name="T0" fmla="*/ 39 w 762"/>
                <a:gd name="T1" fmla="*/ 99 h 308"/>
                <a:gd name="T2" fmla="*/ 103 w 762"/>
                <a:gd name="T3" fmla="*/ 128 h 308"/>
                <a:gd name="T4" fmla="*/ 164 w 762"/>
                <a:gd name="T5" fmla="*/ 152 h 308"/>
                <a:gd name="T6" fmla="*/ 195 w 762"/>
                <a:gd name="T7" fmla="*/ 164 h 308"/>
                <a:gd name="T8" fmla="*/ 250 w 762"/>
                <a:gd name="T9" fmla="*/ 184 h 308"/>
                <a:gd name="T10" fmla="*/ 316 w 762"/>
                <a:gd name="T11" fmla="*/ 208 h 308"/>
                <a:gd name="T12" fmla="*/ 382 w 762"/>
                <a:gd name="T13" fmla="*/ 230 h 308"/>
                <a:gd name="T14" fmla="*/ 435 w 762"/>
                <a:gd name="T15" fmla="*/ 244 h 308"/>
                <a:gd name="T16" fmla="*/ 467 w 762"/>
                <a:gd name="T17" fmla="*/ 251 h 308"/>
                <a:gd name="T18" fmla="*/ 494 w 762"/>
                <a:gd name="T19" fmla="*/ 256 h 308"/>
                <a:gd name="T20" fmla="*/ 520 w 762"/>
                <a:gd name="T21" fmla="*/ 252 h 308"/>
                <a:gd name="T22" fmla="*/ 569 w 762"/>
                <a:gd name="T23" fmla="*/ 190 h 308"/>
                <a:gd name="T24" fmla="*/ 616 w 762"/>
                <a:gd name="T25" fmla="*/ 121 h 308"/>
                <a:gd name="T26" fmla="*/ 656 w 762"/>
                <a:gd name="T27" fmla="*/ 66 h 308"/>
                <a:gd name="T28" fmla="*/ 689 w 762"/>
                <a:gd name="T29" fmla="*/ 26 h 308"/>
                <a:gd name="T30" fmla="*/ 714 w 762"/>
                <a:gd name="T31" fmla="*/ 0 h 308"/>
                <a:gd name="T32" fmla="*/ 729 w 762"/>
                <a:gd name="T33" fmla="*/ 11 h 308"/>
                <a:gd name="T34" fmla="*/ 747 w 762"/>
                <a:gd name="T35" fmla="*/ 32 h 308"/>
                <a:gd name="T36" fmla="*/ 762 w 762"/>
                <a:gd name="T37" fmla="*/ 50 h 308"/>
                <a:gd name="T38" fmla="*/ 745 w 762"/>
                <a:gd name="T39" fmla="*/ 73 h 308"/>
                <a:gd name="T40" fmla="*/ 726 w 762"/>
                <a:gd name="T41" fmla="*/ 64 h 308"/>
                <a:gd name="T42" fmla="*/ 712 w 762"/>
                <a:gd name="T43" fmla="*/ 54 h 308"/>
                <a:gd name="T44" fmla="*/ 685 w 762"/>
                <a:gd name="T45" fmla="*/ 89 h 308"/>
                <a:gd name="T46" fmla="*/ 656 w 762"/>
                <a:gd name="T47" fmla="*/ 130 h 308"/>
                <a:gd name="T48" fmla="*/ 656 w 762"/>
                <a:gd name="T49" fmla="*/ 140 h 308"/>
                <a:gd name="T50" fmla="*/ 677 w 762"/>
                <a:gd name="T51" fmla="*/ 147 h 308"/>
                <a:gd name="T52" fmla="*/ 701 w 762"/>
                <a:gd name="T53" fmla="*/ 147 h 308"/>
                <a:gd name="T54" fmla="*/ 686 w 762"/>
                <a:gd name="T55" fmla="*/ 169 h 308"/>
                <a:gd name="T56" fmla="*/ 669 w 762"/>
                <a:gd name="T57" fmla="*/ 190 h 308"/>
                <a:gd name="T58" fmla="*/ 652 w 762"/>
                <a:gd name="T59" fmla="*/ 191 h 308"/>
                <a:gd name="T60" fmla="*/ 633 w 762"/>
                <a:gd name="T61" fmla="*/ 154 h 308"/>
                <a:gd name="T62" fmla="*/ 610 w 762"/>
                <a:gd name="T63" fmla="*/ 180 h 308"/>
                <a:gd name="T64" fmla="*/ 572 w 762"/>
                <a:gd name="T65" fmla="*/ 225 h 308"/>
                <a:gd name="T66" fmla="*/ 562 w 762"/>
                <a:gd name="T67" fmla="*/ 243 h 308"/>
                <a:gd name="T68" fmla="*/ 579 w 762"/>
                <a:gd name="T69" fmla="*/ 251 h 308"/>
                <a:gd name="T70" fmla="*/ 602 w 762"/>
                <a:gd name="T71" fmla="*/ 256 h 308"/>
                <a:gd name="T72" fmla="*/ 590 w 762"/>
                <a:gd name="T73" fmla="*/ 276 h 308"/>
                <a:gd name="T74" fmla="*/ 568 w 762"/>
                <a:gd name="T75" fmla="*/ 296 h 308"/>
                <a:gd name="T76" fmla="*/ 558 w 762"/>
                <a:gd name="T77" fmla="*/ 308 h 308"/>
                <a:gd name="T78" fmla="*/ 479 w 762"/>
                <a:gd name="T79" fmla="*/ 294 h 308"/>
                <a:gd name="T80" fmla="*/ 375 w 762"/>
                <a:gd name="T81" fmla="*/ 265 h 308"/>
                <a:gd name="T82" fmla="*/ 264 w 762"/>
                <a:gd name="T83" fmla="*/ 228 h 308"/>
                <a:gd name="T84" fmla="*/ 163 w 762"/>
                <a:gd name="T85" fmla="*/ 189 h 308"/>
                <a:gd name="T86" fmla="*/ 88 w 762"/>
                <a:gd name="T87" fmla="*/ 155 h 308"/>
                <a:gd name="T88" fmla="*/ 57 w 762"/>
                <a:gd name="T89" fmla="*/ 140 h 308"/>
                <a:gd name="T90" fmla="*/ 26 w 762"/>
                <a:gd name="T91" fmla="*/ 128 h 308"/>
                <a:gd name="T92" fmla="*/ 9 w 762"/>
                <a:gd name="T93" fmla="*/ 123 h 308"/>
                <a:gd name="T94" fmla="*/ 2 w 762"/>
                <a:gd name="T95" fmla="*/ 90 h 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62"/>
                <a:gd name="T145" fmla="*/ 0 h 308"/>
                <a:gd name="T146" fmla="*/ 762 w 762"/>
                <a:gd name="T147" fmla="*/ 308 h 3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62" h="308">
                  <a:moveTo>
                    <a:pt x="0" y="84"/>
                  </a:moveTo>
                  <a:lnTo>
                    <a:pt x="18" y="92"/>
                  </a:lnTo>
                  <a:lnTo>
                    <a:pt x="39" y="99"/>
                  </a:lnTo>
                  <a:lnTo>
                    <a:pt x="61" y="108"/>
                  </a:lnTo>
                  <a:lnTo>
                    <a:pt x="83" y="118"/>
                  </a:lnTo>
                  <a:lnTo>
                    <a:pt x="103" y="128"/>
                  </a:lnTo>
                  <a:lnTo>
                    <a:pt x="125" y="136"/>
                  </a:lnTo>
                  <a:lnTo>
                    <a:pt x="146" y="145"/>
                  </a:lnTo>
                  <a:lnTo>
                    <a:pt x="164" y="152"/>
                  </a:lnTo>
                  <a:lnTo>
                    <a:pt x="171" y="155"/>
                  </a:lnTo>
                  <a:lnTo>
                    <a:pt x="181" y="159"/>
                  </a:lnTo>
                  <a:lnTo>
                    <a:pt x="195" y="164"/>
                  </a:lnTo>
                  <a:lnTo>
                    <a:pt x="211" y="169"/>
                  </a:lnTo>
                  <a:lnTo>
                    <a:pt x="229" y="177"/>
                  </a:lnTo>
                  <a:lnTo>
                    <a:pt x="250" y="184"/>
                  </a:lnTo>
                  <a:lnTo>
                    <a:pt x="272" y="191"/>
                  </a:lnTo>
                  <a:lnTo>
                    <a:pt x="294" y="199"/>
                  </a:lnTo>
                  <a:lnTo>
                    <a:pt x="316" y="208"/>
                  </a:lnTo>
                  <a:lnTo>
                    <a:pt x="339" y="216"/>
                  </a:lnTo>
                  <a:lnTo>
                    <a:pt x="361" y="222"/>
                  </a:lnTo>
                  <a:lnTo>
                    <a:pt x="382" y="230"/>
                  </a:lnTo>
                  <a:lnTo>
                    <a:pt x="401" y="235"/>
                  </a:lnTo>
                  <a:lnTo>
                    <a:pt x="419" y="241"/>
                  </a:lnTo>
                  <a:lnTo>
                    <a:pt x="435" y="244"/>
                  </a:lnTo>
                  <a:lnTo>
                    <a:pt x="448" y="247"/>
                  </a:lnTo>
                  <a:lnTo>
                    <a:pt x="457" y="248"/>
                  </a:lnTo>
                  <a:lnTo>
                    <a:pt x="467" y="251"/>
                  </a:lnTo>
                  <a:lnTo>
                    <a:pt x="476" y="252"/>
                  </a:lnTo>
                  <a:lnTo>
                    <a:pt x="485" y="255"/>
                  </a:lnTo>
                  <a:lnTo>
                    <a:pt x="494" y="256"/>
                  </a:lnTo>
                  <a:lnTo>
                    <a:pt x="503" y="256"/>
                  </a:lnTo>
                  <a:lnTo>
                    <a:pt x="512" y="255"/>
                  </a:lnTo>
                  <a:lnTo>
                    <a:pt x="520" y="252"/>
                  </a:lnTo>
                  <a:lnTo>
                    <a:pt x="537" y="233"/>
                  </a:lnTo>
                  <a:lnTo>
                    <a:pt x="554" y="212"/>
                  </a:lnTo>
                  <a:lnTo>
                    <a:pt x="569" y="190"/>
                  </a:lnTo>
                  <a:lnTo>
                    <a:pt x="585" y="167"/>
                  </a:lnTo>
                  <a:lnTo>
                    <a:pt x="601" y="143"/>
                  </a:lnTo>
                  <a:lnTo>
                    <a:pt x="616" y="121"/>
                  </a:lnTo>
                  <a:lnTo>
                    <a:pt x="632" y="98"/>
                  </a:lnTo>
                  <a:lnTo>
                    <a:pt x="647" y="77"/>
                  </a:lnTo>
                  <a:lnTo>
                    <a:pt x="656" y="66"/>
                  </a:lnTo>
                  <a:lnTo>
                    <a:pt x="667" y="53"/>
                  </a:lnTo>
                  <a:lnTo>
                    <a:pt x="678" y="38"/>
                  </a:lnTo>
                  <a:lnTo>
                    <a:pt x="689" y="26"/>
                  </a:lnTo>
                  <a:lnTo>
                    <a:pt x="699" y="14"/>
                  </a:lnTo>
                  <a:lnTo>
                    <a:pt x="708" y="5"/>
                  </a:lnTo>
                  <a:lnTo>
                    <a:pt x="714" y="0"/>
                  </a:lnTo>
                  <a:lnTo>
                    <a:pt x="718" y="0"/>
                  </a:lnTo>
                  <a:lnTo>
                    <a:pt x="723" y="5"/>
                  </a:lnTo>
                  <a:lnTo>
                    <a:pt x="729" y="11"/>
                  </a:lnTo>
                  <a:lnTo>
                    <a:pt x="735" y="18"/>
                  </a:lnTo>
                  <a:lnTo>
                    <a:pt x="740" y="24"/>
                  </a:lnTo>
                  <a:lnTo>
                    <a:pt x="747" y="32"/>
                  </a:lnTo>
                  <a:lnTo>
                    <a:pt x="752" y="38"/>
                  </a:lnTo>
                  <a:lnTo>
                    <a:pt x="757" y="45"/>
                  </a:lnTo>
                  <a:lnTo>
                    <a:pt x="762" y="50"/>
                  </a:lnTo>
                  <a:lnTo>
                    <a:pt x="756" y="58"/>
                  </a:lnTo>
                  <a:lnTo>
                    <a:pt x="751" y="66"/>
                  </a:lnTo>
                  <a:lnTo>
                    <a:pt x="745" y="73"/>
                  </a:lnTo>
                  <a:lnTo>
                    <a:pt x="740" y="83"/>
                  </a:lnTo>
                  <a:lnTo>
                    <a:pt x="734" y="75"/>
                  </a:lnTo>
                  <a:lnTo>
                    <a:pt x="726" y="64"/>
                  </a:lnTo>
                  <a:lnTo>
                    <a:pt x="718" y="55"/>
                  </a:lnTo>
                  <a:lnTo>
                    <a:pt x="714" y="51"/>
                  </a:lnTo>
                  <a:lnTo>
                    <a:pt x="712" y="54"/>
                  </a:lnTo>
                  <a:lnTo>
                    <a:pt x="705" y="63"/>
                  </a:lnTo>
                  <a:lnTo>
                    <a:pt x="695" y="75"/>
                  </a:lnTo>
                  <a:lnTo>
                    <a:pt x="685" y="89"/>
                  </a:lnTo>
                  <a:lnTo>
                    <a:pt x="673" y="105"/>
                  </a:lnTo>
                  <a:lnTo>
                    <a:pt x="663" y="119"/>
                  </a:lnTo>
                  <a:lnTo>
                    <a:pt x="656" y="130"/>
                  </a:lnTo>
                  <a:lnTo>
                    <a:pt x="652" y="137"/>
                  </a:lnTo>
                  <a:lnTo>
                    <a:pt x="652" y="138"/>
                  </a:lnTo>
                  <a:lnTo>
                    <a:pt x="656" y="140"/>
                  </a:lnTo>
                  <a:lnTo>
                    <a:pt x="661" y="142"/>
                  </a:lnTo>
                  <a:lnTo>
                    <a:pt x="669" y="145"/>
                  </a:lnTo>
                  <a:lnTo>
                    <a:pt x="677" y="147"/>
                  </a:lnTo>
                  <a:lnTo>
                    <a:pt x="686" y="149"/>
                  </a:lnTo>
                  <a:lnTo>
                    <a:pt x="694" y="149"/>
                  </a:lnTo>
                  <a:lnTo>
                    <a:pt x="701" y="147"/>
                  </a:lnTo>
                  <a:lnTo>
                    <a:pt x="696" y="155"/>
                  </a:lnTo>
                  <a:lnTo>
                    <a:pt x="691" y="162"/>
                  </a:lnTo>
                  <a:lnTo>
                    <a:pt x="686" y="169"/>
                  </a:lnTo>
                  <a:lnTo>
                    <a:pt x="681" y="176"/>
                  </a:lnTo>
                  <a:lnTo>
                    <a:pt x="674" y="182"/>
                  </a:lnTo>
                  <a:lnTo>
                    <a:pt x="669" y="190"/>
                  </a:lnTo>
                  <a:lnTo>
                    <a:pt x="663" y="197"/>
                  </a:lnTo>
                  <a:lnTo>
                    <a:pt x="657" y="203"/>
                  </a:lnTo>
                  <a:lnTo>
                    <a:pt x="652" y="191"/>
                  </a:lnTo>
                  <a:lnTo>
                    <a:pt x="645" y="174"/>
                  </a:lnTo>
                  <a:lnTo>
                    <a:pt x="637" y="160"/>
                  </a:lnTo>
                  <a:lnTo>
                    <a:pt x="633" y="154"/>
                  </a:lnTo>
                  <a:lnTo>
                    <a:pt x="629" y="158"/>
                  </a:lnTo>
                  <a:lnTo>
                    <a:pt x="621" y="167"/>
                  </a:lnTo>
                  <a:lnTo>
                    <a:pt x="610" y="180"/>
                  </a:lnTo>
                  <a:lnTo>
                    <a:pt x="597" y="195"/>
                  </a:lnTo>
                  <a:lnTo>
                    <a:pt x="584" y="211"/>
                  </a:lnTo>
                  <a:lnTo>
                    <a:pt x="572" y="225"/>
                  </a:lnTo>
                  <a:lnTo>
                    <a:pt x="564" y="235"/>
                  </a:lnTo>
                  <a:lnTo>
                    <a:pt x="560" y="241"/>
                  </a:lnTo>
                  <a:lnTo>
                    <a:pt x="562" y="243"/>
                  </a:lnTo>
                  <a:lnTo>
                    <a:pt x="564" y="246"/>
                  </a:lnTo>
                  <a:lnTo>
                    <a:pt x="571" y="248"/>
                  </a:lnTo>
                  <a:lnTo>
                    <a:pt x="579" y="251"/>
                  </a:lnTo>
                  <a:lnTo>
                    <a:pt x="586" y="254"/>
                  </a:lnTo>
                  <a:lnTo>
                    <a:pt x="594" y="255"/>
                  </a:lnTo>
                  <a:lnTo>
                    <a:pt x="602" y="256"/>
                  </a:lnTo>
                  <a:lnTo>
                    <a:pt x="607" y="256"/>
                  </a:lnTo>
                  <a:lnTo>
                    <a:pt x="598" y="266"/>
                  </a:lnTo>
                  <a:lnTo>
                    <a:pt x="590" y="276"/>
                  </a:lnTo>
                  <a:lnTo>
                    <a:pt x="582" y="283"/>
                  </a:lnTo>
                  <a:lnTo>
                    <a:pt x="575" y="290"/>
                  </a:lnTo>
                  <a:lnTo>
                    <a:pt x="568" y="296"/>
                  </a:lnTo>
                  <a:lnTo>
                    <a:pt x="563" y="301"/>
                  </a:lnTo>
                  <a:lnTo>
                    <a:pt x="559" y="305"/>
                  </a:lnTo>
                  <a:lnTo>
                    <a:pt x="558" y="308"/>
                  </a:lnTo>
                  <a:lnTo>
                    <a:pt x="536" y="305"/>
                  </a:lnTo>
                  <a:lnTo>
                    <a:pt x="509" y="301"/>
                  </a:lnTo>
                  <a:lnTo>
                    <a:pt x="479" y="294"/>
                  </a:lnTo>
                  <a:lnTo>
                    <a:pt x="446" y="286"/>
                  </a:lnTo>
                  <a:lnTo>
                    <a:pt x="412" y="276"/>
                  </a:lnTo>
                  <a:lnTo>
                    <a:pt x="375" y="265"/>
                  </a:lnTo>
                  <a:lnTo>
                    <a:pt x="338" y="254"/>
                  </a:lnTo>
                  <a:lnTo>
                    <a:pt x="302" y="241"/>
                  </a:lnTo>
                  <a:lnTo>
                    <a:pt x="264" y="228"/>
                  </a:lnTo>
                  <a:lnTo>
                    <a:pt x="228" y="215"/>
                  </a:lnTo>
                  <a:lnTo>
                    <a:pt x="194" y="202"/>
                  </a:lnTo>
                  <a:lnTo>
                    <a:pt x="163" y="189"/>
                  </a:lnTo>
                  <a:lnTo>
                    <a:pt x="133" y="176"/>
                  </a:lnTo>
                  <a:lnTo>
                    <a:pt x="109" y="165"/>
                  </a:lnTo>
                  <a:lnTo>
                    <a:pt x="88" y="155"/>
                  </a:lnTo>
                  <a:lnTo>
                    <a:pt x="71" y="146"/>
                  </a:lnTo>
                  <a:lnTo>
                    <a:pt x="65" y="143"/>
                  </a:lnTo>
                  <a:lnTo>
                    <a:pt x="57" y="140"/>
                  </a:lnTo>
                  <a:lnTo>
                    <a:pt x="47" y="136"/>
                  </a:lnTo>
                  <a:lnTo>
                    <a:pt x="36" y="132"/>
                  </a:lnTo>
                  <a:lnTo>
                    <a:pt x="26" y="128"/>
                  </a:lnTo>
                  <a:lnTo>
                    <a:pt x="17" y="125"/>
                  </a:lnTo>
                  <a:lnTo>
                    <a:pt x="12" y="124"/>
                  </a:lnTo>
                  <a:lnTo>
                    <a:pt x="9" y="123"/>
                  </a:lnTo>
                  <a:lnTo>
                    <a:pt x="8" y="115"/>
                  </a:lnTo>
                  <a:lnTo>
                    <a:pt x="5" y="103"/>
                  </a:lnTo>
                  <a:lnTo>
                    <a:pt x="2" y="90"/>
                  </a:lnTo>
                  <a:lnTo>
                    <a:pt x="0" y="84"/>
                  </a:lnTo>
                  <a:close/>
                </a:path>
              </a:pathLst>
            </a:custGeom>
            <a:solidFill>
              <a:srgbClr val="FFF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6" name="Freeform 12"/>
            <p:cNvSpPr>
              <a:spLocks/>
            </p:cNvSpPr>
            <p:nvPr/>
          </p:nvSpPr>
          <p:spPr bwMode="auto">
            <a:xfrm>
              <a:off x="2050" y="3142"/>
              <a:ext cx="68" cy="64"/>
            </a:xfrm>
            <a:custGeom>
              <a:avLst/>
              <a:gdLst>
                <a:gd name="T0" fmla="*/ 68 w 68"/>
                <a:gd name="T1" fmla="*/ 30 h 64"/>
                <a:gd name="T2" fmla="*/ 68 w 68"/>
                <a:gd name="T3" fmla="*/ 30 h 64"/>
                <a:gd name="T4" fmla="*/ 64 w 68"/>
                <a:gd name="T5" fmla="*/ 39 h 64"/>
                <a:gd name="T6" fmla="*/ 58 w 68"/>
                <a:gd name="T7" fmla="*/ 46 h 64"/>
                <a:gd name="T8" fmla="*/ 51 w 68"/>
                <a:gd name="T9" fmla="*/ 51 h 64"/>
                <a:gd name="T10" fmla="*/ 44 w 68"/>
                <a:gd name="T11" fmla="*/ 56 h 64"/>
                <a:gd name="T12" fmla="*/ 36 w 68"/>
                <a:gd name="T13" fmla="*/ 58 h 64"/>
                <a:gd name="T14" fmla="*/ 27 w 68"/>
                <a:gd name="T15" fmla="*/ 61 h 64"/>
                <a:gd name="T16" fmla="*/ 18 w 68"/>
                <a:gd name="T17" fmla="*/ 62 h 64"/>
                <a:gd name="T18" fmla="*/ 9 w 68"/>
                <a:gd name="T19" fmla="*/ 64 h 64"/>
                <a:gd name="T20" fmla="*/ 0 w 68"/>
                <a:gd name="T21" fmla="*/ 64 h 64"/>
                <a:gd name="T22" fmla="*/ 1 w 68"/>
                <a:gd name="T23" fmla="*/ 61 h 64"/>
                <a:gd name="T24" fmla="*/ 4 w 68"/>
                <a:gd name="T25" fmla="*/ 60 h 64"/>
                <a:gd name="T26" fmla="*/ 5 w 68"/>
                <a:gd name="T27" fmla="*/ 57 h 64"/>
                <a:gd name="T28" fmla="*/ 6 w 68"/>
                <a:gd name="T29" fmla="*/ 56 h 64"/>
                <a:gd name="T30" fmla="*/ 7 w 68"/>
                <a:gd name="T31" fmla="*/ 56 h 64"/>
                <a:gd name="T32" fmla="*/ 7 w 68"/>
                <a:gd name="T33" fmla="*/ 56 h 64"/>
                <a:gd name="T34" fmla="*/ 7 w 68"/>
                <a:gd name="T35" fmla="*/ 56 h 64"/>
                <a:gd name="T36" fmla="*/ 9 w 68"/>
                <a:gd name="T37" fmla="*/ 55 h 64"/>
                <a:gd name="T38" fmla="*/ 14 w 68"/>
                <a:gd name="T39" fmla="*/ 48 h 64"/>
                <a:gd name="T40" fmla="*/ 20 w 68"/>
                <a:gd name="T41" fmla="*/ 43 h 64"/>
                <a:gd name="T42" fmla="*/ 26 w 68"/>
                <a:gd name="T43" fmla="*/ 36 h 64"/>
                <a:gd name="T44" fmla="*/ 32 w 68"/>
                <a:gd name="T45" fmla="*/ 29 h 64"/>
                <a:gd name="T46" fmla="*/ 37 w 68"/>
                <a:gd name="T47" fmla="*/ 22 h 64"/>
                <a:gd name="T48" fmla="*/ 42 w 68"/>
                <a:gd name="T49" fmla="*/ 16 h 64"/>
                <a:gd name="T50" fmla="*/ 46 w 68"/>
                <a:gd name="T51" fmla="*/ 8 h 64"/>
                <a:gd name="T52" fmla="*/ 51 w 68"/>
                <a:gd name="T53" fmla="*/ 0 h 64"/>
                <a:gd name="T54" fmla="*/ 57 w 68"/>
                <a:gd name="T55" fmla="*/ 7 h 64"/>
                <a:gd name="T56" fmla="*/ 60 w 68"/>
                <a:gd name="T57" fmla="*/ 12 h 64"/>
                <a:gd name="T58" fmla="*/ 64 w 68"/>
                <a:gd name="T59" fmla="*/ 18 h 64"/>
                <a:gd name="T60" fmla="*/ 67 w 68"/>
                <a:gd name="T61" fmla="*/ 25 h 64"/>
                <a:gd name="T62" fmla="*/ 68 w 68"/>
                <a:gd name="T63" fmla="*/ 25 h 64"/>
                <a:gd name="T64" fmla="*/ 67 w 68"/>
                <a:gd name="T65" fmla="*/ 26 h 64"/>
                <a:gd name="T66" fmla="*/ 67 w 68"/>
                <a:gd name="T67" fmla="*/ 27 h 64"/>
                <a:gd name="T68" fmla="*/ 67 w 68"/>
                <a:gd name="T69" fmla="*/ 29 h 64"/>
                <a:gd name="T70" fmla="*/ 68 w 68"/>
                <a:gd name="T71" fmla="*/ 30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64"/>
                <a:gd name="T110" fmla="*/ 68 w 68"/>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64">
                  <a:moveTo>
                    <a:pt x="68" y="30"/>
                  </a:moveTo>
                  <a:lnTo>
                    <a:pt x="68" y="30"/>
                  </a:lnTo>
                  <a:lnTo>
                    <a:pt x="64" y="39"/>
                  </a:lnTo>
                  <a:lnTo>
                    <a:pt x="58" y="46"/>
                  </a:lnTo>
                  <a:lnTo>
                    <a:pt x="51" y="51"/>
                  </a:lnTo>
                  <a:lnTo>
                    <a:pt x="44" y="56"/>
                  </a:lnTo>
                  <a:lnTo>
                    <a:pt x="36" y="58"/>
                  </a:lnTo>
                  <a:lnTo>
                    <a:pt x="27" y="61"/>
                  </a:lnTo>
                  <a:lnTo>
                    <a:pt x="18" y="62"/>
                  </a:lnTo>
                  <a:lnTo>
                    <a:pt x="9" y="64"/>
                  </a:lnTo>
                  <a:lnTo>
                    <a:pt x="0" y="64"/>
                  </a:lnTo>
                  <a:lnTo>
                    <a:pt x="1" y="61"/>
                  </a:lnTo>
                  <a:lnTo>
                    <a:pt x="4" y="60"/>
                  </a:lnTo>
                  <a:lnTo>
                    <a:pt x="5" y="57"/>
                  </a:lnTo>
                  <a:lnTo>
                    <a:pt x="6" y="56"/>
                  </a:lnTo>
                  <a:lnTo>
                    <a:pt x="7" y="56"/>
                  </a:lnTo>
                  <a:lnTo>
                    <a:pt x="9" y="55"/>
                  </a:lnTo>
                  <a:lnTo>
                    <a:pt x="14" y="48"/>
                  </a:lnTo>
                  <a:lnTo>
                    <a:pt x="20" y="43"/>
                  </a:lnTo>
                  <a:lnTo>
                    <a:pt x="26" y="36"/>
                  </a:lnTo>
                  <a:lnTo>
                    <a:pt x="32" y="29"/>
                  </a:lnTo>
                  <a:lnTo>
                    <a:pt x="37" y="22"/>
                  </a:lnTo>
                  <a:lnTo>
                    <a:pt x="42" y="16"/>
                  </a:lnTo>
                  <a:lnTo>
                    <a:pt x="46" y="8"/>
                  </a:lnTo>
                  <a:lnTo>
                    <a:pt x="51" y="0"/>
                  </a:lnTo>
                  <a:lnTo>
                    <a:pt x="57" y="7"/>
                  </a:lnTo>
                  <a:lnTo>
                    <a:pt x="60" y="12"/>
                  </a:lnTo>
                  <a:lnTo>
                    <a:pt x="64" y="18"/>
                  </a:lnTo>
                  <a:lnTo>
                    <a:pt x="67" y="25"/>
                  </a:lnTo>
                  <a:lnTo>
                    <a:pt x="68" y="25"/>
                  </a:lnTo>
                  <a:lnTo>
                    <a:pt x="67" y="26"/>
                  </a:lnTo>
                  <a:lnTo>
                    <a:pt x="67" y="27"/>
                  </a:lnTo>
                  <a:lnTo>
                    <a:pt x="67" y="29"/>
                  </a:lnTo>
                  <a:lnTo>
                    <a:pt x="68" y="30"/>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7" name="Freeform 13"/>
            <p:cNvSpPr>
              <a:spLocks/>
            </p:cNvSpPr>
            <p:nvPr/>
          </p:nvSpPr>
          <p:spPr bwMode="auto">
            <a:xfrm>
              <a:off x="1973" y="3255"/>
              <a:ext cx="52" cy="49"/>
            </a:xfrm>
            <a:custGeom>
              <a:avLst/>
              <a:gdLst>
                <a:gd name="T0" fmla="*/ 51 w 52"/>
                <a:gd name="T1" fmla="*/ 32 h 49"/>
                <a:gd name="T2" fmla="*/ 47 w 52"/>
                <a:gd name="T3" fmla="*/ 40 h 49"/>
                <a:gd name="T4" fmla="*/ 42 w 52"/>
                <a:gd name="T5" fmla="*/ 45 h 49"/>
                <a:gd name="T6" fmla="*/ 37 w 52"/>
                <a:gd name="T7" fmla="*/ 48 h 49"/>
                <a:gd name="T8" fmla="*/ 30 w 52"/>
                <a:gd name="T9" fmla="*/ 49 h 49"/>
                <a:gd name="T10" fmla="*/ 22 w 52"/>
                <a:gd name="T11" fmla="*/ 49 h 49"/>
                <a:gd name="T12" fmla="*/ 16 w 52"/>
                <a:gd name="T13" fmla="*/ 48 h 49"/>
                <a:gd name="T14" fmla="*/ 8 w 52"/>
                <a:gd name="T15" fmla="*/ 45 h 49"/>
                <a:gd name="T16" fmla="*/ 0 w 52"/>
                <a:gd name="T17" fmla="*/ 43 h 49"/>
                <a:gd name="T18" fmla="*/ 2 w 52"/>
                <a:gd name="T19" fmla="*/ 41 h 49"/>
                <a:gd name="T20" fmla="*/ 5 w 52"/>
                <a:gd name="T21" fmla="*/ 39 h 49"/>
                <a:gd name="T22" fmla="*/ 11 w 52"/>
                <a:gd name="T23" fmla="*/ 34 h 49"/>
                <a:gd name="T24" fmla="*/ 17 w 52"/>
                <a:gd name="T25" fmla="*/ 27 h 49"/>
                <a:gd name="T26" fmla="*/ 24 w 52"/>
                <a:gd name="T27" fmla="*/ 21 h 49"/>
                <a:gd name="T28" fmla="*/ 30 w 52"/>
                <a:gd name="T29" fmla="*/ 14 h 49"/>
                <a:gd name="T30" fmla="*/ 37 w 52"/>
                <a:gd name="T31" fmla="*/ 6 h 49"/>
                <a:gd name="T32" fmla="*/ 42 w 52"/>
                <a:gd name="T33" fmla="*/ 0 h 49"/>
                <a:gd name="T34" fmla="*/ 46 w 52"/>
                <a:gd name="T35" fmla="*/ 9 h 49"/>
                <a:gd name="T36" fmla="*/ 49 w 52"/>
                <a:gd name="T37" fmla="*/ 17 h 49"/>
                <a:gd name="T38" fmla="*/ 52 w 52"/>
                <a:gd name="T39" fmla="*/ 24 h 49"/>
                <a:gd name="T40" fmla="*/ 51 w 52"/>
                <a:gd name="T41" fmla="*/ 32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9"/>
                <a:gd name="T65" fmla="*/ 52 w 52"/>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9">
                  <a:moveTo>
                    <a:pt x="51" y="32"/>
                  </a:moveTo>
                  <a:lnTo>
                    <a:pt x="47" y="40"/>
                  </a:lnTo>
                  <a:lnTo>
                    <a:pt x="42" y="45"/>
                  </a:lnTo>
                  <a:lnTo>
                    <a:pt x="37" y="48"/>
                  </a:lnTo>
                  <a:lnTo>
                    <a:pt x="30" y="49"/>
                  </a:lnTo>
                  <a:lnTo>
                    <a:pt x="22" y="49"/>
                  </a:lnTo>
                  <a:lnTo>
                    <a:pt x="16" y="48"/>
                  </a:lnTo>
                  <a:lnTo>
                    <a:pt x="8" y="45"/>
                  </a:lnTo>
                  <a:lnTo>
                    <a:pt x="0" y="43"/>
                  </a:lnTo>
                  <a:lnTo>
                    <a:pt x="2" y="41"/>
                  </a:lnTo>
                  <a:lnTo>
                    <a:pt x="5" y="39"/>
                  </a:lnTo>
                  <a:lnTo>
                    <a:pt x="11" y="34"/>
                  </a:lnTo>
                  <a:lnTo>
                    <a:pt x="17" y="27"/>
                  </a:lnTo>
                  <a:lnTo>
                    <a:pt x="24" y="21"/>
                  </a:lnTo>
                  <a:lnTo>
                    <a:pt x="30" y="14"/>
                  </a:lnTo>
                  <a:lnTo>
                    <a:pt x="37" y="6"/>
                  </a:lnTo>
                  <a:lnTo>
                    <a:pt x="42" y="0"/>
                  </a:lnTo>
                  <a:lnTo>
                    <a:pt x="46" y="9"/>
                  </a:lnTo>
                  <a:lnTo>
                    <a:pt x="49" y="17"/>
                  </a:lnTo>
                  <a:lnTo>
                    <a:pt x="52" y="24"/>
                  </a:lnTo>
                  <a:lnTo>
                    <a:pt x="51" y="32"/>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8" name="Freeform 14"/>
            <p:cNvSpPr>
              <a:spLocks/>
            </p:cNvSpPr>
            <p:nvPr/>
          </p:nvSpPr>
          <p:spPr bwMode="auto">
            <a:xfrm>
              <a:off x="1400" y="3136"/>
              <a:ext cx="775" cy="285"/>
            </a:xfrm>
            <a:custGeom>
              <a:avLst/>
              <a:gdLst>
                <a:gd name="T0" fmla="*/ 652 w 775"/>
                <a:gd name="T1" fmla="*/ 190 h 285"/>
                <a:gd name="T2" fmla="*/ 630 w 775"/>
                <a:gd name="T3" fmla="*/ 221 h 285"/>
                <a:gd name="T4" fmla="*/ 606 w 775"/>
                <a:gd name="T5" fmla="*/ 251 h 285"/>
                <a:gd name="T6" fmla="*/ 577 w 775"/>
                <a:gd name="T7" fmla="*/ 273 h 285"/>
                <a:gd name="T8" fmla="*/ 542 w 775"/>
                <a:gd name="T9" fmla="*/ 283 h 285"/>
                <a:gd name="T10" fmla="*/ 503 w 775"/>
                <a:gd name="T11" fmla="*/ 285 h 285"/>
                <a:gd name="T12" fmla="*/ 466 w 775"/>
                <a:gd name="T13" fmla="*/ 278 h 285"/>
                <a:gd name="T14" fmla="*/ 428 w 775"/>
                <a:gd name="T15" fmla="*/ 267 h 285"/>
                <a:gd name="T16" fmla="*/ 386 w 775"/>
                <a:gd name="T17" fmla="*/ 251 h 285"/>
                <a:gd name="T18" fmla="*/ 335 w 775"/>
                <a:gd name="T19" fmla="*/ 232 h 285"/>
                <a:gd name="T20" fmla="*/ 286 w 775"/>
                <a:gd name="T21" fmla="*/ 212 h 285"/>
                <a:gd name="T22" fmla="*/ 234 w 775"/>
                <a:gd name="T23" fmla="*/ 193 h 285"/>
                <a:gd name="T24" fmla="*/ 184 w 775"/>
                <a:gd name="T25" fmla="*/ 172 h 285"/>
                <a:gd name="T26" fmla="*/ 133 w 775"/>
                <a:gd name="T27" fmla="*/ 153 h 285"/>
                <a:gd name="T28" fmla="*/ 84 w 775"/>
                <a:gd name="T29" fmla="*/ 132 h 285"/>
                <a:gd name="T30" fmla="*/ 35 w 775"/>
                <a:gd name="T31" fmla="*/ 111 h 285"/>
                <a:gd name="T32" fmla="*/ 9 w 775"/>
                <a:gd name="T33" fmla="*/ 98 h 285"/>
                <a:gd name="T34" fmla="*/ 1 w 775"/>
                <a:gd name="T35" fmla="*/ 84 h 285"/>
                <a:gd name="T36" fmla="*/ 9 w 775"/>
                <a:gd name="T37" fmla="*/ 83 h 285"/>
                <a:gd name="T38" fmla="*/ 31 w 775"/>
                <a:gd name="T39" fmla="*/ 92 h 285"/>
                <a:gd name="T40" fmla="*/ 54 w 775"/>
                <a:gd name="T41" fmla="*/ 101 h 285"/>
                <a:gd name="T42" fmla="*/ 76 w 775"/>
                <a:gd name="T43" fmla="*/ 110 h 285"/>
                <a:gd name="T44" fmla="*/ 111 w 775"/>
                <a:gd name="T45" fmla="*/ 127 h 285"/>
                <a:gd name="T46" fmla="*/ 158 w 775"/>
                <a:gd name="T47" fmla="*/ 146 h 285"/>
                <a:gd name="T48" fmla="*/ 198 w 775"/>
                <a:gd name="T49" fmla="*/ 160 h 285"/>
                <a:gd name="T50" fmla="*/ 232 w 775"/>
                <a:gd name="T51" fmla="*/ 172 h 285"/>
                <a:gd name="T52" fmla="*/ 264 w 775"/>
                <a:gd name="T53" fmla="*/ 184 h 285"/>
                <a:gd name="T54" fmla="*/ 296 w 775"/>
                <a:gd name="T55" fmla="*/ 195 h 285"/>
                <a:gd name="T56" fmla="*/ 329 w 775"/>
                <a:gd name="T57" fmla="*/ 207 h 285"/>
                <a:gd name="T58" fmla="*/ 361 w 775"/>
                <a:gd name="T59" fmla="*/ 219 h 285"/>
                <a:gd name="T60" fmla="*/ 393 w 775"/>
                <a:gd name="T61" fmla="*/ 230 h 285"/>
                <a:gd name="T62" fmla="*/ 426 w 775"/>
                <a:gd name="T63" fmla="*/ 241 h 285"/>
                <a:gd name="T64" fmla="*/ 458 w 775"/>
                <a:gd name="T65" fmla="*/ 251 h 285"/>
                <a:gd name="T66" fmla="*/ 492 w 775"/>
                <a:gd name="T67" fmla="*/ 260 h 285"/>
                <a:gd name="T68" fmla="*/ 514 w 775"/>
                <a:gd name="T69" fmla="*/ 265 h 285"/>
                <a:gd name="T70" fmla="*/ 531 w 775"/>
                <a:gd name="T71" fmla="*/ 267 h 285"/>
                <a:gd name="T72" fmla="*/ 549 w 775"/>
                <a:gd name="T73" fmla="*/ 264 h 285"/>
                <a:gd name="T74" fmla="*/ 573 w 775"/>
                <a:gd name="T75" fmla="*/ 247 h 285"/>
                <a:gd name="T76" fmla="*/ 597 w 775"/>
                <a:gd name="T77" fmla="*/ 220 h 285"/>
                <a:gd name="T78" fmla="*/ 616 w 775"/>
                <a:gd name="T79" fmla="*/ 194 h 285"/>
                <a:gd name="T80" fmla="*/ 629 w 775"/>
                <a:gd name="T81" fmla="*/ 176 h 285"/>
                <a:gd name="T82" fmla="*/ 638 w 775"/>
                <a:gd name="T83" fmla="*/ 167 h 285"/>
                <a:gd name="T84" fmla="*/ 643 w 775"/>
                <a:gd name="T85" fmla="*/ 162 h 285"/>
                <a:gd name="T86" fmla="*/ 659 w 775"/>
                <a:gd name="T87" fmla="*/ 145 h 285"/>
                <a:gd name="T88" fmla="*/ 676 w 775"/>
                <a:gd name="T89" fmla="*/ 125 h 285"/>
                <a:gd name="T90" fmla="*/ 692 w 775"/>
                <a:gd name="T91" fmla="*/ 101 h 285"/>
                <a:gd name="T92" fmla="*/ 707 w 775"/>
                <a:gd name="T93" fmla="*/ 79 h 285"/>
                <a:gd name="T94" fmla="*/ 720 w 775"/>
                <a:gd name="T95" fmla="*/ 66 h 285"/>
                <a:gd name="T96" fmla="*/ 726 w 775"/>
                <a:gd name="T97" fmla="*/ 58 h 285"/>
                <a:gd name="T98" fmla="*/ 734 w 775"/>
                <a:gd name="T99" fmla="*/ 44 h 285"/>
                <a:gd name="T100" fmla="*/ 738 w 775"/>
                <a:gd name="T101" fmla="*/ 36 h 285"/>
                <a:gd name="T102" fmla="*/ 752 w 775"/>
                <a:gd name="T103" fmla="*/ 11 h 285"/>
                <a:gd name="T104" fmla="*/ 762 w 775"/>
                <a:gd name="T105" fmla="*/ 5 h 285"/>
                <a:gd name="T106" fmla="*/ 773 w 775"/>
                <a:gd name="T107" fmla="*/ 17 h 285"/>
                <a:gd name="T108" fmla="*/ 762 w 775"/>
                <a:gd name="T109" fmla="*/ 40 h 285"/>
                <a:gd name="T110" fmla="*/ 735 w 775"/>
                <a:gd name="T111" fmla="*/ 79 h 285"/>
                <a:gd name="T112" fmla="*/ 707 w 775"/>
                <a:gd name="T113" fmla="*/ 118 h 285"/>
                <a:gd name="T114" fmla="*/ 678 w 775"/>
                <a:gd name="T115" fmla="*/ 156 h 2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75"/>
                <a:gd name="T175" fmla="*/ 0 h 285"/>
                <a:gd name="T176" fmla="*/ 775 w 775"/>
                <a:gd name="T177" fmla="*/ 285 h 2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75" h="285">
                  <a:moveTo>
                    <a:pt x="663" y="176"/>
                  </a:moveTo>
                  <a:lnTo>
                    <a:pt x="652" y="190"/>
                  </a:lnTo>
                  <a:lnTo>
                    <a:pt x="641" y="206"/>
                  </a:lnTo>
                  <a:lnTo>
                    <a:pt x="630" y="221"/>
                  </a:lnTo>
                  <a:lnTo>
                    <a:pt x="619" y="237"/>
                  </a:lnTo>
                  <a:lnTo>
                    <a:pt x="606" y="251"/>
                  </a:lnTo>
                  <a:lnTo>
                    <a:pt x="591" y="264"/>
                  </a:lnTo>
                  <a:lnTo>
                    <a:pt x="577" y="273"/>
                  </a:lnTo>
                  <a:lnTo>
                    <a:pt x="560" y="279"/>
                  </a:lnTo>
                  <a:lnTo>
                    <a:pt x="542" y="283"/>
                  </a:lnTo>
                  <a:lnTo>
                    <a:pt x="523" y="285"/>
                  </a:lnTo>
                  <a:lnTo>
                    <a:pt x="503" y="285"/>
                  </a:lnTo>
                  <a:lnTo>
                    <a:pt x="484" y="282"/>
                  </a:lnTo>
                  <a:lnTo>
                    <a:pt x="466" y="278"/>
                  </a:lnTo>
                  <a:lnTo>
                    <a:pt x="446" y="273"/>
                  </a:lnTo>
                  <a:lnTo>
                    <a:pt x="428" y="267"/>
                  </a:lnTo>
                  <a:lnTo>
                    <a:pt x="410" y="260"/>
                  </a:lnTo>
                  <a:lnTo>
                    <a:pt x="386" y="251"/>
                  </a:lnTo>
                  <a:lnTo>
                    <a:pt x="361" y="241"/>
                  </a:lnTo>
                  <a:lnTo>
                    <a:pt x="335" y="232"/>
                  </a:lnTo>
                  <a:lnTo>
                    <a:pt x="311" y="221"/>
                  </a:lnTo>
                  <a:lnTo>
                    <a:pt x="286" y="212"/>
                  </a:lnTo>
                  <a:lnTo>
                    <a:pt x="260" y="202"/>
                  </a:lnTo>
                  <a:lnTo>
                    <a:pt x="234" y="193"/>
                  </a:lnTo>
                  <a:lnTo>
                    <a:pt x="210" y="182"/>
                  </a:lnTo>
                  <a:lnTo>
                    <a:pt x="184" y="172"/>
                  </a:lnTo>
                  <a:lnTo>
                    <a:pt x="159" y="163"/>
                  </a:lnTo>
                  <a:lnTo>
                    <a:pt x="133" y="153"/>
                  </a:lnTo>
                  <a:lnTo>
                    <a:pt x="109" y="142"/>
                  </a:lnTo>
                  <a:lnTo>
                    <a:pt x="84" y="132"/>
                  </a:lnTo>
                  <a:lnTo>
                    <a:pt x="59" y="121"/>
                  </a:lnTo>
                  <a:lnTo>
                    <a:pt x="35" y="111"/>
                  </a:lnTo>
                  <a:lnTo>
                    <a:pt x="10" y="101"/>
                  </a:lnTo>
                  <a:lnTo>
                    <a:pt x="9" y="98"/>
                  </a:lnTo>
                  <a:lnTo>
                    <a:pt x="5" y="92"/>
                  </a:lnTo>
                  <a:lnTo>
                    <a:pt x="1" y="84"/>
                  </a:lnTo>
                  <a:lnTo>
                    <a:pt x="0" y="79"/>
                  </a:lnTo>
                  <a:lnTo>
                    <a:pt x="9" y="83"/>
                  </a:lnTo>
                  <a:lnTo>
                    <a:pt x="19" y="86"/>
                  </a:lnTo>
                  <a:lnTo>
                    <a:pt x="31" y="92"/>
                  </a:lnTo>
                  <a:lnTo>
                    <a:pt x="43" y="96"/>
                  </a:lnTo>
                  <a:lnTo>
                    <a:pt x="54" y="101"/>
                  </a:lnTo>
                  <a:lnTo>
                    <a:pt x="66" y="105"/>
                  </a:lnTo>
                  <a:lnTo>
                    <a:pt x="76" y="110"/>
                  </a:lnTo>
                  <a:lnTo>
                    <a:pt x="85" y="114"/>
                  </a:lnTo>
                  <a:lnTo>
                    <a:pt x="111" y="127"/>
                  </a:lnTo>
                  <a:lnTo>
                    <a:pt x="136" y="137"/>
                  </a:lnTo>
                  <a:lnTo>
                    <a:pt x="158" y="146"/>
                  </a:lnTo>
                  <a:lnTo>
                    <a:pt x="178" y="154"/>
                  </a:lnTo>
                  <a:lnTo>
                    <a:pt x="198" y="160"/>
                  </a:lnTo>
                  <a:lnTo>
                    <a:pt x="215" y="167"/>
                  </a:lnTo>
                  <a:lnTo>
                    <a:pt x="232" y="172"/>
                  </a:lnTo>
                  <a:lnTo>
                    <a:pt x="247" y="177"/>
                  </a:lnTo>
                  <a:lnTo>
                    <a:pt x="264" y="184"/>
                  </a:lnTo>
                  <a:lnTo>
                    <a:pt x="281" y="189"/>
                  </a:lnTo>
                  <a:lnTo>
                    <a:pt x="296" y="195"/>
                  </a:lnTo>
                  <a:lnTo>
                    <a:pt x="313" y="200"/>
                  </a:lnTo>
                  <a:lnTo>
                    <a:pt x="329" y="207"/>
                  </a:lnTo>
                  <a:lnTo>
                    <a:pt x="345" y="213"/>
                  </a:lnTo>
                  <a:lnTo>
                    <a:pt x="361" y="219"/>
                  </a:lnTo>
                  <a:lnTo>
                    <a:pt x="378" y="224"/>
                  </a:lnTo>
                  <a:lnTo>
                    <a:pt x="393" y="230"/>
                  </a:lnTo>
                  <a:lnTo>
                    <a:pt x="410" y="235"/>
                  </a:lnTo>
                  <a:lnTo>
                    <a:pt x="426" y="241"/>
                  </a:lnTo>
                  <a:lnTo>
                    <a:pt x="443" y="246"/>
                  </a:lnTo>
                  <a:lnTo>
                    <a:pt x="458" y="251"/>
                  </a:lnTo>
                  <a:lnTo>
                    <a:pt x="475" y="256"/>
                  </a:lnTo>
                  <a:lnTo>
                    <a:pt x="492" y="260"/>
                  </a:lnTo>
                  <a:lnTo>
                    <a:pt x="509" y="264"/>
                  </a:lnTo>
                  <a:lnTo>
                    <a:pt x="514" y="265"/>
                  </a:lnTo>
                  <a:lnTo>
                    <a:pt x="522" y="267"/>
                  </a:lnTo>
                  <a:lnTo>
                    <a:pt x="531" y="267"/>
                  </a:lnTo>
                  <a:lnTo>
                    <a:pt x="536" y="267"/>
                  </a:lnTo>
                  <a:lnTo>
                    <a:pt x="549" y="264"/>
                  </a:lnTo>
                  <a:lnTo>
                    <a:pt x="560" y="257"/>
                  </a:lnTo>
                  <a:lnTo>
                    <a:pt x="573" y="247"/>
                  </a:lnTo>
                  <a:lnTo>
                    <a:pt x="585" y="234"/>
                  </a:lnTo>
                  <a:lnTo>
                    <a:pt x="597" y="220"/>
                  </a:lnTo>
                  <a:lnTo>
                    <a:pt x="607" y="206"/>
                  </a:lnTo>
                  <a:lnTo>
                    <a:pt x="616" y="194"/>
                  </a:lnTo>
                  <a:lnTo>
                    <a:pt x="622" y="185"/>
                  </a:lnTo>
                  <a:lnTo>
                    <a:pt x="629" y="176"/>
                  </a:lnTo>
                  <a:lnTo>
                    <a:pt x="635" y="171"/>
                  </a:lnTo>
                  <a:lnTo>
                    <a:pt x="638" y="167"/>
                  </a:lnTo>
                  <a:lnTo>
                    <a:pt x="639" y="165"/>
                  </a:lnTo>
                  <a:lnTo>
                    <a:pt x="643" y="162"/>
                  </a:lnTo>
                  <a:lnTo>
                    <a:pt x="651" y="153"/>
                  </a:lnTo>
                  <a:lnTo>
                    <a:pt x="659" y="145"/>
                  </a:lnTo>
                  <a:lnTo>
                    <a:pt x="663" y="141"/>
                  </a:lnTo>
                  <a:lnTo>
                    <a:pt x="676" y="125"/>
                  </a:lnTo>
                  <a:lnTo>
                    <a:pt x="685" y="114"/>
                  </a:lnTo>
                  <a:lnTo>
                    <a:pt x="692" y="101"/>
                  </a:lnTo>
                  <a:lnTo>
                    <a:pt x="700" y="83"/>
                  </a:lnTo>
                  <a:lnTo>
                    <a:pt x="707" y="79"/>
                  </a:lnTo>
                  <a:lnTo>
                    <a:pt x="713" y="72"/>
                  </a:lnTo>
                  <a:lnTo>
                    <a:pt x="720" y="66"/>
                  </a:lnTo>
                  <a:lnTo>
                    <a:pt x="725" y="61"/>
                  </a:lnTo>
                  <a:lnTo>
                    <a:pt x="726" y="58"/>
                  </a:lnTo>
                  <a:lnTo>
                    <a:pt x="730" y="52"/>
                  </a:lnTo>
                  <a:lnTo>
                    <a:pt x="734" y="44"/>
                  </a:lnTo>
                  <a:lnTo>
                    <a:pt x="735" y="40"/>
                  </a:lnTo>
                  <a:lnTo>
                    <a:pt x="738" y="36"/>
                  </a:lnTo>
                  <a:lnTo>
                    <a:pt x="744" y="26"/>
                  </a:lnTo>
                  <a:lnTo>
                    <a:pt x="752" y="11"/>
                  </a:lnTo>
                  <a:lnTo>
                    <a:pt x="758" y="0"/>
                  </a:lnTo>
                  <a:lnTo>
                    <a:pt x="762" y="5"/>
                  </a:lnTo>
                  <a:lnTo>
                    <a:pt x="767" y="11"/>
                  </a:lnTo>
                  <a:lnTo>
                    <a:pt x="773" y="17"/>
                  </a:lnTo>
                  <a:lnTo>
                    <a:pt x="775" y="20"/>
                  </a:lnTo>
                  <a:lnTo>
                    <a:pt x="762" y="40"/>
                  </a:lnTo>
                  <a:lnTo>
                    <a:pt x="749" y="59"/>
                  </a:lnTo>
                  <a:lnTo>
                    <a:pt x="735" y="79"/>
                  </a:lnTo>
                  <a:lnTo>
                    <a:pt x="721" y="98"/>
                  </a:lnTo>
                  <a:lnTo>
                    <a:pt x="707" y="118"/>
                  </a:lnTo>
                  <a:lnTo>
                    <a:pt x="692" y="137"/>
                  </a:lnTo>
                  <a:lnTo>
                    <a:pt x="678" y="156"/>
                  </a:lnTo>
                  <a:lnTo>
                    <a:pt x="663" y="176"/>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9" name="Freeform 15"/>
            <p:cNvSpPr>
              <a:spLocks/>
            </p:cNvSpPr>
            <p:nvPr/>
          </p:nvSpPr>
          <p:spPr bwMode="auto">
            <a:xfrm>
              <a:off x="1991" y="2949"/>
              <a:ext cx="237" cy="188"/>
            </a:xfrm>
            <a:custGeom>
              <a:avLst/>
              <a:gdLst>
                <a:gd name="T0" fmla="*/ 197 w 237"/>
                <a:gd name="T1" fmla="*/ 188 h 188"/>
                <a:gd name="T2" fmla="*/ 191 w 237"/>
                <a:gd name="T3" fmla="*/ 179 h 188"/>
                <a:gd name="T4" fmla="*/ 183 w 237"/>
                <a:gd name="T5" fmla="*/ 170 h 188"/>
                <a:gd name="T6" fmla="*/ 175 w 237"/>
                <a:gd name="T7" fmla="*/ 162 h 188"/>
                <a:gd name="T8" fmla="*/ 167 w 237"/>
                <a:gd name="T9" fmla="*/ 153 h 188"/>
                <a:gd name="T10" fmla="*/ 160 w 237"/>
                <a:gd name="T11" fmla="*/ 145 h 188"/>
                <a:gd name="T12" fmla="*/ 152 w 237"/>
                <a:gd name="T13" fmla="*/ 136 h 188"/>
                <a:gd name="T14" fmla="*/ 144 w 237"/>
                <a:gd name="T15" fmla="*/ 128 h 188"/>
                <a:gd name="T16" fmla="*/ 136 w 237"/>
                <a:gd name="T17" fmla="*/ 119 h 188"/>
                <a:gd name="T18" fmla="*/ 123 w 237"/>
                <a:gd name="T19" fmla="*/ 105 h 188"/>
                <a:gd name="T20" fmla="*/ 110 w 237"/>
                <a:gd name="T21" fmla="*/ 95 h 188"/>
                <a:gd name="T22" fmla="*/ 95 w 237"/>
                <a:gd name="T23" fmla="*/ 86 h 188"/>
                <a:gd name="T24" fmla="*/ 78 w 237"/>
                <a:gd name="T25" fmla="*/ 78 h 188"/>
                <a:gd name="T26" fmla="*/ 61 w 237"/>
                <a:gd name="T27" fmla="*/ 73 h 188"/>
                <a:gd name="T28" fmla="*/ 44 w 237"/>
                <a:gd name="T29" fmla="*/ 66 h 188"/>
                <a:gd name="T30" fmla="*/ 28 w 237"/>
                <a:gd name="T31" fmla="*/ 60 h 188"/>
                <a:gd name="T32" fmla="*/ 11 w 237"/>
                <a:gd name="T33" fmla="*/ 53 h 188"/>
                <a:gd name="T34" fmla="*/ 7 w 237"/>
                <a:gd name="T35" fmla="*/ 51 h 188"/>
                <a:gd name="T36" fmla="*/ 4 w 237"/>
                <a:gd name="T37" fmla="*/ 48 h 188"/>
                <a:gd name="T38" fmla="*/ 2 w 237"/>
                <a:gd name="T39" fmla="*/ 45 h 188"/>
                <a:gd name="T40" fmla="*/ 0 w 237"/>
                <a:gd name="T41" fmla="*/ 42 h 188"/>
                <a:gd name="T42" fmla="*/ 0 w 237"/>
                <a:gd name="T43" fmla="*/ 31 h 188"/>
                <a:gd name="T44" fmla="*/ 4 w 237"/>
                <a:gd name="T45" fmla="*/ 21 h 188"/>
                <a:gd name="T46" fmla="*/ 9 w 237"/>
                <a:gd name="T47" fmla="*/ 13 h 188"/>
                <a:gd name="T48" fmla="*/ 20 w 237"/>
                <a:gd name="T49" fmla="*/ 8 h 188"/>
                <a:gd name="T50" fmla="*/ 33 w 237"/>
                <a:gd name="T51" fmla="*/ 4 h 188"/>
                <a:gd name="T52" fmla="*/ 47 w 237"/>
                <a:gd name="T53" fmla="*/ 1 h 188"/>
                <a:gd name="T54" fmla="*/ 61 w 237"/>
                <a:gd name="T55" fmla="*/ 0 h 188"/>
                <a:gd name="T56" fmla="*/ 75 w 237"/>
                <a:gd name="T57" fmla="*/ 1 h 188"/>
                <a:gd name="T58" fmla="*/ 90 w 237"/>
                <a:gd name="T59" fmla="*/ 4 h 188"/>
                <a:gd name="T60" fmla="*/ 103 w 237"/>
                <a:gd name="T61" fmla="*/ 8 h 188"/>
                <a:gd name="T62" fmla="*/ 116 w 237"/>
                <a:gd name="T63" fmla="*/ 13 h 188"/>
                <a:gd name="T64" fmla="*/ 129 w 237"/>
                <a:gd name="T65" fmla="*/ 20 h 188"/>
                <a:gd name="T66" fmla="*/ 145 w 237"/>
                <a:gd name="T67" fmla="*/ 30 h 188"/>
                <a:gd name="T68" fmla="*/ 161 w 237"/>
                <a:gd name="T69" fmla="*/ 42 h 188"/>
                <a:gd name="T70" fmla="*/ 175 w 237"/>
                <a:gd name="T71" fmla="*/ 53 h 188"/>
                <a:gd name="T72" fmla="*/ 188 w 237"/>
                <a:gd name="T73" fmla="*/ 68 h 188"/>
                <a:gd name="T74" fmla="*/ 201 w 237"/>
                <a:gd name="T75" fmla="*/ 82 h 188"/>
                <a:gd name="T76" fmla="*/ 213 w 237"/>
                <a:gd name="T77" fmla="*/ 97 h 188"/>
                <a:gd name="T78" fmla="*/ 226 w 237"/>
                <a:gd name="T79" fmla="*/ 112 h 188"/>
                <a:gd name="T80" fmla="*/ 237 w 237"/>
                <a:gd name="T81" fmla="*/ 127 h 188"/>
                <a:gd name="T82" fmla="*/ 232 w 237"/>
                <a:gd name="T83" fmla="*/ 135 h 188"/>
                <a:gd name="T84" fmla="*/ 227 w 237"/>
                <a:gd name="T85" fmla="*/ 143 h 188"/>
                <a:gd name="T86" fmla="*/ 222 w 237"/>
                <a:gd name="T87" fmla="*/ 150 h 188"/>
                <a:gd name="T88" fmla="*/ 218 w 237"/>
                <a:gd name="T89" fmla="*/ 158 h 188"/>
                <a:gd name="T90" fmla="*/ 213 w 237"/>
                <a:gd name="T91" fmla="*/ 166 h 188"/>
                <a:gd name="T92" fmla="*/ 208 w 237"/>
                <a:gd name="T93" fmla="*/ 174 h 188"/>
                <a:gd name="T94" fmla="*/ 202 w 237"/>
                <a:gd name="T95" fmla="*/ 180 h 188"/>
                <a:gd name="T96" fmla="*/ 197 w 237"/>
                <a:gd name="T97" fmla="*/ 188 h 1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7"/>
                <a:gd name="T148" fmla="*/ 0 h 188"/>
                <a:gd name="T149" fmla="*/ 237 w 237"/>
                <a:gd name="T150" fmla="*/ 188 h 1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7" h="188">
                  <a:moveTo>
                    <a:pt x="197" y="188"/>
                  </a:moveTo>
                  <a:lnTo>
                    <a:pt x="191" y="179"/>
                  </a:lnTo>
                  <a:lnTo>
                    <a:pt x="183" y="170"/>
                  </a:lnTo>
                  <a:lnTo>
                    <a:pt x="175" y="162"/>
                  </a:lnTo>
                  <a:lnTo>
                    <a:pt x="167" y="153"/>
                  </a:lnTo>
                  <a:lnTo>
                    <a:pt x="160" y="145"/>
                  </a:lnTo>
                  <a:lnTo>
                    <a:pt x="152" y="136"/>
                  </a:lnTo>
                  <a:lnTo>
                    <a:pt x="144" y="128"/>
                  </a:lnTo>
                  <a:lnTo>
                    <a:pt x="136" y="119"/>
                  </a:lnTo>
                  <a:lnTo>
                    <a:pt x="123" y="105"/>
                  </a:lnTo>
                  <a:lnTo>
                    <a:pt x="110" y="95"/>
                  </a:lnTo>
                  <a:lnTo>
                    <a:pt x="95" y="86"/>
                  </a:lnTo>
                  <a:lnTo>
                    <a:pt x="78" y="78"/>
                  </a:lnTo>
                  <a:lnTo>
                    <a:pt x="61" y="73"/>
                  </a:lnTo>
                  <a:lnTo>
                    <a:pt x="44" y="66"/>
                  </a:lnTo>
                  <a:lnTo>
                    <a:pt x="28" y="60"/>
                  </a:lnTo>
                  <a:lnTo>
                    <a:pt x="11" y="53"/>
                  </a:lnTo>
                  <a:lnTo>
                    <a:pt x="7" y="51"/>
                  </a:lnTo>
                  <a:lnTo>
                    <a:pt x="4" y="48"/>
                  </a:lnTo>
                  <a:lnTo>
                    <a:pt x="2" y="45"/>
                  </a:lnTo>
                  <a:lnTo>
                    <a:pt x="0" y="42"/>
                  </a:lnTo>
                  <a:lnTo>
                    <a:pt x="0" y="31"/>
                  </a:lnTo>
                  <a:lnTo>
                    <a:pt x="4" y="21"/>
                  </a:lnTo>
                  <a:lnTo>
                    <a:pt x="9" y="13"/>
                  </a:lnTo>
                  <a:lnTo>
                    <a:pt x="20" y="8"/>
                  </a:lnTo>
                  <a:lnTo>
                    <a:pt x="33" y="4"/>
                  </a:lnTo>
                  <a:lnTo>
                    <a:pt x="47" y="1"/>
                  </a:lnTo>
                  <a:lnTo>
                    <a:pt x="61" y="0"/>
                  </a:lnTo>
                  <a:lnTo>
                    <a:pt x="75" y="1"/>
                  </a:lnTo>
                  <a:lnTo>
                    <a:pt x="90" y="4"/>
                  </a:lnTo>
                  <a:lnTo>
                    <a:pt x="103" y="8"/>
                  </a:lnTo>
                  <a:lnTo>
                    <a:pt x="116" y="13"/>
                  </a:lnTo>
                  <a:lnTo>
                    <a:pt x="129" y="20"/>
                  </a:lnTo>
                  <a:lnTo>
                    <a:pt x="145" y="30"/>
                  </a:lnTo>
                  <a:lnTo>
                    <a:pt x="161" y="42"/>
                  </a:lnTo>
                  <a:lnTo>
                    <a:pt x="175" y="53"/>
                  </a:lnTo>
                  <a:lnTo>
                    <a:pt x="188" y="68"/>
                  </a:lnTo>
                  <a:lnTo>
                    <a:pt x="201" y="82"/>
                  </a:lnTo>
                  <a:lnTo>
                    <a:pt x="213" y="97"/>
                  </a:lnTo>
                  <a:lnTo>
                    <a:pt x="226" y="112"/>
                  </a:lnTo>
                  <a:lnTo>
                    <a:pt x="237" y="127"/>
                  </a:lnTo>
                  <a:lnTo>
                    <a:pt x="232" y="135"/>
                  </a:lnTo>
                  <a:lnTo>
                    <a:pt x="227" y="143"/>
                  </a:lnTo>
                  <a:lnTo>
                    <a:pt x="222" y="150"/>
                  </a:lnTo>
                  <a:lnTo>
                    <a:pt x="218" y="158"/>
                  </a:lnTo>
                  <a:lnTo>
                    <a:pt x="213" y="166"/>
                  </a:lnTo>
                  <a:lnTo>
                    <a:pt x="208" y="174"/>
                  </a:lnTo>
                  <a:lnTo>
                    <a:pt x="202" y="180"/>
                  </a:lnTo>
                  <a:lnTo>
                    <a:pt x="197" y="188"/>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0" name="Freeform 16"/>
            <p:cNvSpPr>
              <a:spLocks/>
            </p:cNvSpPr>
            <p:nvPr/>
          </p:nvSpPr>
          <p:spPr bwMode="auto">
            <a:xfrm>
              <a:off x="2226" y="2783"/>
              <a:ext cx="164" cy="275"/>
            </a:xfrm>
            <a:custGeom>
              <a:avLst/>
              <a:gdLst>
                <a:gd name="T0" fmla="*/ 160 w 164"/>
                <a:gd name="T1" fmla="*/ 91 h 275"/>
                <a:gd name="T2" fmla="*/ 142 w 164"/>
                <a:gd name="T3" fmla="*/ 112 h 275"/>
                <a:gd name="T4" fmla="*/ 125 w 164"/>
                <a:gd name="T5" fmla="*/ 132 h 275"/>
                <a:gd name="T6" fmla="*/ 108 w 164"/>
                <a:gd name="T7" fmla="*/ 155 h 275"/>
                <a:gd name="T8" fmla="*/ 92 w 164"/>
                <a:gd name="T9" fmla="*/ 175 h 275"/>
                <a:gd name="T10" fmla="*/ 75 w 164"/>
                <a:gd name="T11" fmla="*/ 197 h 275"/>
                <a:gd name="T12" fmla="*/ 58 w 164"/>
                <a:gd name="T13" fmla="*/ 218 h 275"/>
                <a:gd name="T14" fmla="*/ 41 w 164"/>
                <a:gd name="T15" fmla="*/ 240 h 275"/>
                <a:gd name="T16" fmla="*/ 23 w 164"/>
                <a:gd name="T17" fmla="*/ 261 h 275"/>
                <a:gd name="T18" fmla="*/ 19 w 164"/>
                <a:gd name="T19" fmla="*/ 266 h 275"/>
                <a:gd name="T20" fmla="*/ 17 w 164"/>
                <a:gd name="T21" fmla="*/ 267 h 275"/>
                <a:gd name="T22" fmla="*/ 14 w 164"/>
                <a:gd name="T23" fmla="*/ 270 h 275"/>
                <a:gd name="T24" fmla="*/ 10 w 164"/>
                <a:gd name="T25" fmla="*/ 275 h 275"/>
                <a:gd name="T26" fmla="*/ 7 w 164"/>
                <a:gd name="T27" fmla="*/ 270 h 275"/>
                <a:gd name="T28" fmla="*/ 4 w 164"/>
                <a:gd name="T29" fmla="*/ 266 h 275"/>
                <a:gd name="T30" fmla="*/ 1 w 164"/>
                <a:gd name="T31" fmla="*/ 262 h 275"/>
                <a:gd name="T32" fmla="*/ 0 w 164"/>
                <a:gd name="T33" fmla="*/ 261 h 275"/>
                <a:gd name="T34" fmla="*/ 5 w 164"/>
                <a:gd name="T35" fmla="*/ 253 h 275"/>
                <a:gd name="T36" fmla="*/ 10 w 164"/>
                <a:gd name="T37" fmla="*/ 248 h 275"/>
                <a:gd name="T38" fmla="*/ 15 w 164"/>
                <a:gd name="T39" fmla="*/ 241 h 275"/>
                <a:gd name="T40" fmla="*/ 22 w 164"/>
                <a:gd name="T41" fmla="*/ 234 h 275"/>
                <a:gd name="T42" fmla="*/ 23 w 164"/>
                <a:gd name="T43" fmla="*/ 232 h 275"/>
                <a:gd name="T44" fmla="*/ 28 w 164"/>
                <a:gd name="T45" fmla="*/ 230 h 275"/>
                <a:gd name="T46" fmla="*/ 33 w 164"/>
                <a:gd name="T47" fmla="*/ 227 h 275"/>
                <a:gd name="T48" fmla="*/ 40 w 164"/>
                <a:gd name="T49" fmla="*/ 222 h 275"/>
                <a:gd name="T50" fmla="*/ 46 w 164"/>
                <a:gd name="T51" fmla="*/ 215 h 275"/>
                <a:gd name="T52" fmla="*/ 50 w 164"/>
                <a:gd name="T53" fmla="*/ 208 h 275"/>
                <a:gd name="T54" fmla="*/ 53 w 164"/>
                <a:gd name="T55" fmla="*/ 199 h 275"/>
                <a:gd name="T56" fmla="*/ 51 w 164"/>
                <a:gd name="T57" fmla="*/ 188 h 275"/>
                <a:gd name="T58" fmla="*/ 55 w 164"/>
                <a:gd name="T59" fmla="*/ 179 h 275"/>
                <a:gd name="T60" fmla="*/ 66 w 164"/>
                <a:gd name="T61" fmla="*/ 165 h 275"/>
                <a:gd name="T62" fmla="*/ 77 w 164"/>
                <a:gd name="T63" fmla="*/ 149 h 275"/>
                <a:gd name="T64" fmla="*/ 88 w 164"/>
                <a:gd name="T65" fmla="*/ 135 h 275"/>
                <a:gd name="T66" fmla="*/ 92 w 164"/>
                <a:gd name="T67" fmla="*/ 132 h 275"/>
                <a:gd name="T68" fmla="*/ 95 w 164"/>
                <a:gd name="T69" fmla="*/ 130 h 275"/>
                <a:gd name="T70" fmla="*/ 99 w 164"/>
                <a:gd name="T71" fmla="*/ 127 h 275"/>
                <a:gd name="T72" fmla="*/ 102 w 164"/>
                <a:gd name="T73" fmla="*/ 125 h 275"/>
                <a:gd name="T74" fmla="*/ 114 w 164"/>
                <a:gd name="T75" fmla="*/ 112 h 275"/>
                <a:gd name="T76" fmla="*/ 120 w 164"/>
                <a:gd name="T77" fmla="*/ 95 h 275"/>
                <a:gd name="T78" fmla="*/ 120 w 164"/>
                <a:gd name="T79" fmla="*/ 79 h 275"/>
                <a:gd name="T80" fmla="*/ 115 w 164"/>
                <a:gd name="T81" fmla="*/ 63 h 275"/>
                <a:gd name="T82" fmla="*/ 110 w 164"/>
                <a:gd name="T83" fmla="*/ 53 h 275"/>
                <a:gd name="T84" fmla="*/ 102 w 164"/>
                <a:gd name="T85" fmla="*/ 35 h 275"/>
                <a:gd name="T86" fmla="*/ 92 w 164"/>
                <a:gd name="T87" fmla="*/ 16 h 275"/>
                <a:gd name="T88" fmla="*/ 83 w 164"/>
                <a:gd name="T89" fmla="*/ 0 h 275"/>
                <a:gd name="T90" fmla="*/ 90 w 164"/>
                <a:gd name="T91" fmla="*/ 4 h 275"/>
                <a:gd name="T92" fmla="*/ 103 w 164"/>
                <a:gd name="T93" fmla="*/ 11 h 275"/>
                <a:gd name="T94" fmla="*/ 119 w 164"/>
                <a:gd name="T95" fmla="*/ 20 h 275"/>
                <a:gd name="T96" fmla="*/ 134 w 164"/>
                <a:gd name="T97" fmla="*/ 31 h 275"/>
                <a:gd name="T98" fmla="*/ 149 w 164"/>
                <a:gd name="T99" fmla="*/ 44 h 275"/>
                <a:gd name="T100" fmla="*/ 159 w 164"/>
                <a:gd name="T101" fmla="*/ 59 h 275"/>
                <a:gd name="T102" fmla="*/ 164 w 164"/>
                <a:gd name="T103" fmla="*/ 74 h 275"/>
                <a:gd name="T104" fmla="*/ 160 w 164"/>
                <a:gd name="T105" fmla="*/ 91 h 2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4"/>
                <a:gd name="T160" fmla="*/ 0 h 275"/>
                <a:gd name="T161" fmla="*/ 164 w 164"/>
                <a:gd name="T162" fmla="*/ 275 h 2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4" h="275">
                  <a:moveTo>
                    <a:pt x="160" y="91"/>
                  </a:moveTo>
                  <a:lnTo>
                    <a:pt x="142" y="112"/>
                  </a:lnTo>
                  <a:lnTo>
                    <a:pt x="125" y="132"/>
                  </a:lnTo>
                  <a:lnTo>
                    <a:pt x="108" y="155"/>
                  </a:lnTo>
                  <a:lnTo>
                    <a:pt x="92" y="175"/>
                  </a:lnTo>
                  <a:lnTo>
                    <a:pt x="75" y="197"/>
                  </a:lnTo>
                  <a:lnTo>
                    <a:pt x="58" y="218"/>
                  </a:lnTo>
                  <a:lnTo>
                    <a:pt x="41" y="240"/>
                  </a:lnTo>
                  <a:lnTo>
                    <a:pt x="23" y="261"/>
                  </a:lnTo>
                  <a:lnTo>
                    <a:pt x="19" y="266"/>
                  </a:lnTo>
                  <a:lnTo>
                    <a:pt x="17" y="267"/>
                  </a:lnTo>
                  <a:lnTo>
                    <a:pt x="14" y="270"/>
                  </a:lnTo>
                  <a:lnTo>
                    <a:pt x="10" y="275"/>
                  </a:lnTo>
                  <a:lnTo>
                    <a:pt x="7" y="270"/>
                  </a:lnTo>
                  <a:lnTo>
                    <a:pt x="4" y="266"/>
                  </a:lnTo>
                  <a:lnTo>
                    <a:pt x="1" y="262"/>
                  </a:lnTo>
                  <a:lnTo>
                    <a:pt x="0" y="261"/>
                  </a:lnTo>
                  <a:lnTo>
                    <a:pt x="5" y="253"/>
                  </a:lnTo>
                  <a:lnTo>
                    <a:pt x="10" y="248"/>
                  </a:lnTo>
                  <a:lnTo>
                    <a:pt x="15" y="241"/>
                  </a:lnTo>
                  <a:lnTo>
                    <a:pt x="22" y="234"/>
                  </a:lnTo>
                  <a:lnTo>
                    <a:pt x="23" y="232"/>
                  </a:lnTo>
                  <a:lnTo>
                    <a:pt x="28" y="230"/>
                  </a:lnTo>
                  <a:lnTo>
                    <a:pt x="33" y="227"/>
                  </a:lnTo>
                  <a:lnTo>
                    <a:pt x="40" y="222"/>
                  </a:lnTo>
                  <a:lnTo>
                    <a:pt x="46" y="215"/>
                  </a:lnTo>
                  <a:lnTo>
                    <a:pt x="50" y="208"/>
                  </a:lnTo>
                  <a:lnTo>
                    <a:pt x="53" y="199"/>
                  </a:lnTo>
                  <a:lnTo>
                    <a:pt x="51" y="188"/>
                  </a:lnTo>
                  <a:lnTo>
                    <a:pt x="55" y="179"/>
                  </a:lnTo>
                  <a:lnTo>
                    <a:pt x="66" y="165"/>
                  </a:lnTo>
                  <a:lnTo>
                    <a:pt x="77" y="149"/>
                  </a:lnTo>
                  <a:lnTo>
                    <a:pt x="88" y="135"/>
                  </a:lnTo>
                  <a:lnTo>
                    <a:pt x="92" y="132"/>
                  </a:lnTo>
                  <a:lnTo>
                    <a:pt x="95" y="130"/>
                  </a:lnTo>
                  <a:lnTo>
                    <a:pt x="99" y="127"/>
                  </a:lnTo>
                  <a:lnTo>
                    <a:pt x="102" y="125"/>
                  </a:lnTo>
                  <a:lnTo>
                    <a:pt x="114" y="112"/>
                  </a:lnTo>
                  <a:lnTo>
                    <a:pt x="120" y="95"/>
                  </a:lnTo>
                  <a:lnTo>
                    <a:pt x="120" y="79"/>
                  </a:lnTo>
                  <a:lnTo>
                    <a:pt x="115" y="63"/>
                  </a:lnTo>
                  <a:lnTo>
                    <a:pt x="110" y="53"/>
                  </a:lnTo>
                  <a:lnTo>
                    <a:pt x="102" y="35"/>
                  </a:lnTo>
                  <a:lnTo>
                    <a:pt x="92" y="16"/>
                  </a:lnTo>
                  <a:lnTo>
                    <a:pt x="83" y="0"/>
                  </a:lnTo>
                  <a:lnTo>
                    <a:pt x="90" y="4"/>
                  </a:lnTo>
                  <a:lnTo>
                    <a:pt x="103" y="11"/>
                  </a:lnTo>
                  <a:lnTo>
                    <a:pt x="119" y="20"/>
                  </a:lnTo>
                  <a:lnTo>
                    <a:pt x="134" y="31"/>
                  </a:lnTo>
                  <a:lnTo>
                    <a:pt x="149" y="44"/>
                  </a:lnTo>
                  <a:lnTo>
                    <a:pt x="159" y="59"/>
                  </a:lnTo>
                  <a:lnTo>
                    <a:pt x="164" y="74"/>
                  </a:lnTo>
                  <a:lnTo>
                    <a:pt x="160" y="91"/>
                  </a:lnTo>
                  <a:close/>
                </a:path>
              </a:pathLst>
            </a:custGeom>
            <a:solidFill>
              <a:srgbClr val="FF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1" name="Freeform 17"/>
            <p:cNvSpPr>
              <a:spLocks/>
            </p:cNvSpPr>
            <p:nvPr/>
          </p:nvSpPr>
          <p:spPr bwMode="auto">
            <a:xfrm>
              <a:off x="2209" y="2945"/>
              <a:ext cx="57" cy="57"/>
            </a:xfrm>
            <a:custGeom>
              <a:avLst/>
              <a:gdLst>
                <a:gd name="T0" fmla="*/ 0 w 57"/>
                <a:gd name="T1" fmla="*/ 52 h 57"/>
                <a:gd name="T2" fmla="*/ 5 w 57"/>
                <a:gd name="T3" fmla="*/ 44 h 57"/>
                <a:gd name="T4" fmla="*/ 12 w 57"/>
                <a:gd name="T5" fmla="*/ 37 h 57"/>
                <a:gd name="T6" fmla="*/ 18 w 57"/>
                <a:gd name="T7" fmla="*/ 27 h 57"/>
                <a:gd name="T8" fmla="*/ 24 w 57"/>
                <a:gd name="T9" fmla="*/ 20 h 57"/>
                <a:gd name="T10" fmla="*/ 30 w 57"/>
                <a:gd name="T11" fmla="*/ 12 h 57"/>
                <a:gd name="T12" fmla="*/ 35 w 57"/>
                <a:gd name="T13" fmla="*/ 7 h 57"/>
                <a:gd name="T14" fmla="*/ 39 w 57"/>
                <a:gd name="T15" fmla="*/ 2 h 57"/>
                <a:gd name="T16" fmla="*/ 41 w 57"/>
                <a:gd name="T17" fmla="*/ 0 h 57"/>
                <a:gd name="T18" fmla="*/ 46 w 57"/>
                <a:gd name="T19" fmla="*/ 7 h 57"/>
                <a:gd name="T20" fmla="*/ 52 w 57"/>
                <a:gd name="T21" fmla="*/ 16 h 57"/>
                <a:gd name="T22" fmla="*/ 57 w 57"/>
                <a:gd name="T23" fmla="*/ 27 h 57"/>
                <a:gd name="T24" fmla="*/ 57 w 57"/>
                <a:gd name="T25" fmla="*/ 35 h 57"/>
                <a:gd name="T26" fmla="*/ 53 w 57"/>
                <a:gd name="T27" fmla="*/ 43 h 57"/>
                <a:gd name="T28" fmla="*/ 49 w 57"/>
                <a:gd name="T29" fmla="*/ 49 h 57"/>
                <a:gd name="T30" fmla="*/ 43 w 57"/>
                <a:gd name="T31" fmla="*/ 53 h 57"/>
                <a:gd name="T32" fmla="*/ 35 w 57"/>
                <a:gd name="T33" fmla="*/ 56 h 57"/>
                <a:gd name="T34" fmla="*/ 27 w 57"/>
                <a:gd name="T35" fmla="*/ 57 h 57"/>
                <a:gd name="T36" fmla="*/ 18 w 57"/>
                <a:gd name="T37" fmla="*/ 57 h 57"/>
                <a:gd name="T38" fmla="*/ 9 w 57"/>
                <a:gd name="T39" fmla="*/ 55 h 57"/>
                <a:gd name="T40" fmla="*/ 0 w 57"/>
                <a:gd name="T41" fmla="*/ 52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57"/>
                <a:gd name="T65" fmla="*/ 57 w 57"/>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57">
                  <a:moveTo>
                    <a:pt x="0" y="52"/>
                  </a:moveTo>
                  <a:lnTo>
                    <a:pt x="5" y="44"/>
                  </a:lnTo>
                  <a:lnTo>
                    <a:pt x="12" y="37"/>
                  </a:lnTo>
                  <a:lnTo>
                    <a:pt x="18" y="27"/>
                  </a:lnTo>
                  <a:lnTo>
                    <a:pt x="24" y="20"/>
                  </a:lnTo>
                  <a:lnTo>
                    <a:pt x="30" y="12"/>
                  </a:lnTo>
                  <a:lnTo>
                    <a:pt x="35" y="7"/>
                  </a:lnTo>
                  <a:lnTo>
                    <a:pt x="39" y="2"/>
                  </a:lnTo>
                  <a:lnTo>
                    <a:pt x="41" y="0"/>
                  </a:lnTo>
                  <a:lnTo>
                    <a:pt x="46" y="7"/>
                  </a:lnTo>
                  <a:lnTo>
                    <a:pt x="52" y="16"/>
                  </a:lnTo>
                  <a:lnTo>
                    <a:pt x="57" y="27"/>
                  </a:lnTo>
                  <a:lnTo>
                    <a:pt x="57" y="35"/>
                  </a:lnTo>
                  <a:lnTo>
                    <a:pt x="53" y="43"/>
                  </a:lnTo>
                  <a:lnTo>
                    <a:pt x="49" y="49"/>
                  </a:lnTo>
                  <a:lnTo>
                    <a:pt x="43" y="53"/>
                  </a:lnTo>
                  <a:lnTo>
                    <a:pt x="35" y="56"/>
                  </a:lnTo>
                  <a:lnTo>
                    <a:pt x="27" y="57"/>
                  </a:lnTo>
                  <a:lnTo>
                    <a:pt x="18" y="57"/>
                  </a:lnTo>
                  <a:lnTo>
                    <a:pt x="9" y="55"/>
                  </a:lnTo>
                  <a:lnTo>
                    <a:pt x="0" y="52"/>
                  </a:lnTo>
                  <a:close/>
                </a:path>
              </a:pathLst>
            </a:custGeom>
            <a:solidFill>
              <a:srgbClr val="7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2" name="Freeform 18"/>
            <p:cNvSpPr>
              <a:spLocks/>
            </p:cNvSpPr>
            <p:nvPr/>
          </p:nvSpPr>
          <p:spPr bwMode="auto">
            <a:xfrm>
              <a:off x="2034" y="2963"/>
              <a:ext cx="51" cy="41"/>
            </a:xfrm>
            <a:custGeom>
              <a:avLst/>
              <a:gdLst>
                <a:gd name="T0" fmla="*/ 26 w 51"/>
                <a:gd name="T1" fmla="*/ 0 h 41"/>
                <a:gd name="T2" fmla="*/ 16 w 51"/>
                <a:gd name="T3" fmla="*/ 2 h 41"/>
                <a:gd name="T4" fmla="*/ 8 w 51"/>
                <a:gd name="T5" fmla="*/ 7 h 41"/>
                <a:gd name="T6" fmla="*/ 3 w 51"/>
                <a:gd name="T7" fmla="*/ 13 h 41"/>
                <a:gd name="T8" fmla="*/ 0 w 51"/>
                <a:gd name="T9" fmla="*/ 21 h 41"/>
                <a:gd name="T10" fmla="*/ 3 w 51"/>
                <a:gd name="T11" fmla="*/ 29 h 41"/>
                <a:gd name="T12" fmla="*/ 8 w 51"/>
                <a:gd name="T13" fmla="*/ 34 h 41"/>
                <a:gd name="T14" fmla="*/ 16 w 51"/>
                <a:gd name="T15" fmla="*/ 39 h 41"/>
                <a:gd name="T16" fmla="*/ 26 w 51"/>
                <a:gd name="T17" fmla="*/ 41 h 41"/>
                <a:gd name="T18" fmla="*/ 35 w 51"/>
                <a:gd name="T19" fmla="*/ 39 h 41"/>
                <a:gd name="T20" fmla="*/ 43 w 51"/>
                <a:gd name="T21" fmla="*/ 34 h 41"/>
                <a:gd name="T22" fmla="*/ 48 w 51"/>
                <a:gd name="T23" fmla="*/ 29 h 41"/>
                <a:gd name="T24" fmla="*/ 51 w 51"/>
                <a:gd name="T25" fmla="*/ 21 h 41"/>
                <a:gd name="T26" fmla="*/ 48 w 51"/>
                <a:gd name="T27" fmla="*/ 13 h 41"/>
                <a:gd name="T28" fmla="*/ 43 w 51"/>
                <a:gd name="T29" fmla="*/ 7 h 41"/>
                <a:gd name="T30" fmla="*/ 35 w 51"/>
                <a:gd name="T31" fmla="*/ 2 h 41"/>
                <a:gd name="T32" fmla="*/ 26 w 51"/>
                <a:gd name="T33" fmla="*/ 0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1"/>
                <a:gd name="T53" fmla="*/ 51 w 51"/>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1">
                  <a:moveTo>
                    <a:pt x="26" y="0"/>
                  </a:moveTo>
                  <a:lnTo>
                    <a:pt x="16" y="2"/>
                  </a:lnTo>
                  <a:lnTo>
                    <a:pt x="8" y="7"/>
                  </a:lnTo>
                  <a:lnTo>
                    <a:pt x="3" y="13"/>
                  </a:lnTo>
                  <a:lnTo>
                    <a:pt x="0" y="21"/>
                  </a:lnTo>
                  <a:lnTo>
                    <a:pt x="3" y="29"/>
                  </a:lnTo>
                  <a:lnTo>
                    <a:pt x="8" y="34"/>
                  </a:lnTo>
                  <a:lnTo>
                    <a:pt x="16" y="39"/>
                  </a:lnTo>
                  <a:lnTo>
                    <a:pt x="26" y="41"/>
                  </a:lnTo>
                  <a:lnTo>
                    <a:pt x="35" y="39"/>
                  </a:lnTo>
                  <a:lnTo>
                    <a:pt x="43" y="34"/>
                  </a:lnTo>
                  <a:lnTo>
                    <a:pt x="48" y="29"/>
                  </a:lnTo>
                  <a:lnTo>
                    <a:pt x="51" y="21"/>
                  </a:lnTo>
                  <a:lnTo>
                    <a:pt x="48" y="13"/>
                  </a:lnTo>
                  <a:lnTo>
                    <a:pt x="43" y="7"/>
                  </a:lnTo>
                  <a:lnTo>
                    <a:pt x="35" y="2"/>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41" name="Group 19"/>
          <p:cNvGrpSpPr>
            <a:grpSpLocks/>
          </p:cNvGrpSpPr>
          <p:nvPr/>
        </p:nvGrpSpPr>
        <p:grpSpPr bwMode="auto">
          <a:xfrm>
            <a:off x="2476500" y="2447925"/>
            <a:ext cx="692150" cy="511175"/>
            <a:chOff x="2083" y="1606"/>
            <a:chExt cx="1489" cy="1097"/>
          </a:xfrm>
        </p:grpSpPr>
        <p:sp>
          <p:nvSpPr>
            <p:cNvPr id="14436" name="Rectangle 20"/>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4437" name="Freeform 21"/>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38" name="Freeform 22"/>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39" name="Freeform 23"/>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40" name="Freeform 24"/>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14441" name="Rectangle 25"/>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4442" name="Rectangle 26"/>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43" name="AutoShape 27"/>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4444" name="Freeform 28"/>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45" name="Freeform 29"/>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46" name="Rectangle 30"/>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47" name="Rectangle 31"/>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48" name="Rectangle 32"/>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4449" name="Group 33"/>
            <p:cNvGrpSpPr>
              <a:grpSpLocks/>
            </p:cNvGrpSpPr>
            <p:nvPr/>
          </p:nvGrpSpPr>
          <p:grpSpPr bwMode="auto">
            <a:xfrm>
              <a:off x="2221" y="1871"/>
              <a:ext cx="518" cy="782"/>
              <a:chOff x="2400" y="1656"/>
              <a:chExt cx="752" cy="1136"/>
            </a:xfrm>
          </p:grpSpPr>
          <p:sp>
            <p:nvSpPr>
              <p:cNvPr id="14462" name="Freeform 34"/>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63" name="Freeform 35"/>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64" name="Freeform 36"/>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65" name="Freeform 37"/>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66" name="Freeform 38"/>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4467" name="Line 39"/>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468" name="Line 40"/>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4450" name="Group 41"/>
            <p:cNvGrpSpPr>
              <a:grpSpLocks/>
            </p:cNvGrpSpPr>
            <p:nvPr/>
          </p:nvGrpSpPr>
          <p:grpSpPr bwMode="auto">
            <a:xfrm rot="-6511945">
              <a:off x="2834" y="1842"/>
              <a:ext cx="518" cy="783"/>
              <a:chOff x="2400" y="1656"/>
              <a:chExt cx="752" cy="1136"/>
            </a:xfrm>
          </p:grpSpPr>
          <p:sp>
            <p:nvSpPr>
              <p:cNvPr id="14455" name="Freeform 42"/>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56" name="Freeform 43"/>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57" name="Freeform 44"/>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58" name="Freeform 45"/>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59" name="Freeform 46"/>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60" name="Line 47"/>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461" name="Line 48"/>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4451" name="Freeform 49"/>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lIns="0" tIns="0" rIns="0" bIns="0" anchor="ctr">
              <a:spAutoFit/>
            </a:bodyPr>
            <a:lstStyle/>
            <a:p>
              <a:endParaRPr lang="en-US"/>
            </a:p>
          </p:txBody>
        </p:sp>
        <p:sp>
          <p:nvSpPr>
            <p:cNvPr id="14452" name="Freeform 50"/>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53" name="Rectangle 51"/>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54" name="Rectangle 52"/>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4342" name="AutoShape 53"/>
          <p:cNvSpPr>
            <a:spLocks noChangeArrowheads="1"/>
          </p:cNvSpPr>
          <p:nvPr/>
        </p:nvSpPr>
        <p:spPr bwMode="auto">
          <a:xfrm>
            <a:off x="2913063" y="2657475"/>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4343" name="Line 54"/>
          <p:cNvSpPr>
            <a:spLocks noChangeShapeType="1"/>
          </p:cNvSpPr>
          <p:nvPr/>
        </p:nvSpPr>
        <p:spPr bwMode="auto">
          <a:xfrm flipH="1">
            <a:off x="2638425" y="3095625"/>
            <a:ext cx="280988"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44" name="Line 55"/>
          <p:cNvSpPr>
            <a:spLocks noChangeShapeType="1"/>
          </p:cNvSpPr>
          <p:nvPr/>
        </p:nvSpPr>
        <p:spPr bwMode="auto">
          <a:xfrm flipV="1">
            <a:off x="2638425" y="2832100"/>
            <a:ext cx="0" cy="2635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4345" name="Group 56"/>
          <p:cNvGrpSpPr>
            <a:grpSpLocks/>
          </p:cNvGrpSpPr>
          <p:nvPr/>
        </p:nvGrpSpPr>
        <p:grpSpPr bwMode="auto">
          <a:xfrm>
            <a:off x="2471738" y="3832225"/>
            <a:ext cx="692150" cy="511175"/>
            <a:chOff x="2083" y="1606"/>
            <a:chExt cx="1489" cy="1097"/>
          </a:xfrm>
        </p:grpSpPr>
        <p:sp>
          <p:nvSpPr>
            <p:cNvPr id="14403" name="Rectangle 57"/>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4404" name="Freeform 58"/>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05" name="Freeform 59"/>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06" name="Freeform 60"/>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407" name="Freeform 61"/>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14408" name="Rectangle 62"/>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4409" name="Rectangle 63"/>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10" name="AutoShape 64"/>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4411" name="Freeform 65"/>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12" name="Freeform 66"/>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13" name="Rectangle 67"/>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14" name="Rectangle 68"/>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15" name="Rectangle 69"/>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4416" name="Group 70"/>
            <p:cNvGrpSpPr>
              <a:grpSpLocks/>
            </p:cNvGrpSpPr>
            <p:nvPr/>
          </p:nvGrpSpPr>
          <p:grpSpPr bwMode="auto">
            <a:xfrm>
              <a:off x="2221" y="1871"/>
              <a:ext cx="518" cy="782"/>
              <a:chOff x="2400" y="1656"/>
              <a:chExt cx="752" cy="1136"/>
            </a:xfrm>
          </p:grpSpPr>
          <p:sp>
            <p:nvSpPr>
              <p:cNvPr id="14429" name="Freeform 71"/>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30" name="Freeform 72"/>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31" name="Freeform 73"/>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32" name="Freeform 74"/>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33" name="Freeform 75"/>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4434" name="Line 76"/>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435" name="Line 77"/>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4417" name="Group 78"/>
            <p:cNvGrpSpPr>
              <a:grpSpLocks/>
            </p:cNvGrpSpPr>
            <p:nvPr/>
          </p:nvGrpSpPr>
          <p:grpSpPr bwMode="auto">
            <a:xfrm rot="-6511945">
              <a:off x="2834" y="1842"/>
              <a:ext cx="518" cy="783"/>
              <a:chOff x="2400" y="1656"/>
              <a:chExt cx="752" cy="1136"/>
            </a:xfrm>
          </p:grpSpPr>
          <p:sp>
            <p:nvSpPr>
              <p:cNvPr id="14422" name="Freeform 79"/>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23" name="Freeform 80"/>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24" name="Freeform 81"/>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25" name="Freeform 82"/>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26" name="Freeform 83"/>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27" name="Line 84"/>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428" name="Line 85"/>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4418" name="Freeform 86"/>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lIns="0" tIns="0" rIns="0" bIns="0" anchor="ctr">
              <a:spAutoFit/>
            </a:bodyPr>
            <a:lstStyle/>
            <a:p>
              <a:endParaRPr lang="en-US"/>
            </a:p>
          </p:txBody>
        </p:sp>
        <p:sp>
          <p:nvSpPr>
            <p:cNvPr id="14419" name="Freeform 87"/>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420" name="Rectangle 88"/>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421" name="Rectangle 89"/>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4346" name="AutoShape 90"/>
          <p:cNvSpPr>
            <a:spLocks noChangeArrowheads="1"/>
          </p:cNvSpPr>
          <p:nvPr/>
        </p:nvSpPr>
        <p:spPr bwMode="auto">
          <a:xfrm>
            <a:off x="2908300" y="4041775"/>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4347" name="Line 91"/>
          <p:cNvSpPr>
            <a:spLocks noChangeShapeType="1"/>
          </p:cNvSpPr>
          <p:nvPr/>
        </p:nvSpPr>
        <p:spPr bwMode="auto">
          <a:xfrm flipH="1">
            <a:off x="2633663" y="4479925"/>
            <a:ext cx="280987"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48" name="Line 92"/>
          <p:cNvSpPr>
            <a:spLocks noChangeShapeType="1"/>
          </p:cNvSpPr>
          <p:nvPr/>
        </p:nvSpPr>
        <p:spPr bwMode="auto">
          <a:xfrm flipV="1">
            <a:off x="2633663" y="4216400"/>
            <a:ext cx="0" cy="2635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nvGrpSpPr>
          <p:cNvPr id="14349" name="Group 93"/>
          <p:cNvGrpSpPr>
            <a:grpSpLocks/>
          </p:cNvGrpSpPr>
          <p:nvPr/>
        </p:nvGrpSpPr>
        <p:grpSpPr bwMode="auto">
          <a:xfrm>
            <a:off x="2449513" y="5145088"/>
            <a:ext cx="692150" cy="511175"/>
            <a:chOff x="2083" y="1606"/>
            <a:chExt cx="1489" cy="1097"/>
          </a:xfrm>
        </p:grpSpPr>
        <p:sp>
          <p:nvSpPr>
            <p:cNvPr id="14370" name="Rectangle 94"/>
            <p:cNvSpPr>
              <a:spLocks noChangeArrowheads="1"/>
            </p:cNvSpPr>
            <p:nvPr/>
          </p:nvSpPr>
          <p:spPr bwMode="auto">
            <a:xfrm>
              <a:off x="2083" y="1606"/>
              <a:ext cx="1489" cy="1097"/>
            </a:xfrm>
            <a:prstGeom prst="rect">
              <a:avLst/>
            </a:prstGeom>
            <a:solidFill>
              <a:srgbClr val="B2B2B2"/>
            </a:solidFill>
            <a:ln w="12700" algn="ctr">
              <a:solidFill>
                <a:schemeClr val="bg1"/>
              </a:solidFill>
              <a:miter lim="800000"/>
              <a:headEnd/>
              <a:tailEnd/>
            </a:ln>
          </p:spPr>
          <p:txBody>
            <a:bodyPr lIns="0" tIns="0" rIns="0" bIns="0" anchor="ctr">
              <a:spAutoFit/>
            </a:bodyPr>
            <a:lstStyle/>
            <a:p>
              <a:endParaRPr lang="en-US"/>
            </a:p>
          </p:txBody>
        </p:sp>
        <p:sp>
          <p:nvSpPr>
            <p:cNvPr id="14371" name="Freeform 95"/>
            <p:cNvSpPr>
              <a:spLocks/>
            </p:cNvSpPr>
            <p:nvPr/>
          </p:nvSpPr>
          <p:spPr bwMode="auto">
            <a:xfrm>
              <a:off x="3351" y="2073"/>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372" name="Freeform 96"/>
            <p:cNvSpPr>
              <a:spLocks/>
            </p:cNvSpPr>
            <p:nvPr/>
          </p:nvSpPr>
          <p:spPr bwMode="auto">
            <a:xfrm>
              <a:off x="3351" y="2259"/>
              <a:ext cx="217" cy="63"/>
            </a:xfrm>
            <a:custGeom>
              <a:avLst/>
              <a:gdLst>
                <a:gd name="T0" fmla="*/ 0 w 217"/>
                <a:gd name="T1" fmla="*/ 63 h 63"/>
                <a:gd name="T2" fmla="*/ 217 w 217"/>
                <a:gd name="T3" fmla="*/ 58 h 63"/>
                <a:gd name="T4" fmla="*/ 216 w 217"/>
                <a:gd name="T5" fmla="*/ 0 h 63"/>
                <a:gd name="T6" fmla="*/ 2 w 217"/>
                <a:gd name="T7" fmla="*/ 12 h 63"/>
                <a:gd name="T8" fmla="*/ 0 w 217"/>
                <a:gd name="T9" fmla="*/ 63 h 63"/>
                <a:gd name="T10" fmla="*/ 0 60000 65536"/>
                <a:gd name="T11" fmla="*/ 0 60000 65536"/>
                <a:gd name="T12" fmla="*/ 0 60000 65536"/>
                <a:gd name="T13" fmla="*/ 0 60000 65536"/>
                <a:gd name="T14" fmla="*/ 0 60000 65536"/>
                <a:gd name="T15" fmla="*/ 0 w 217"/>
                <a:gd name="T16" fmla="*/ 0 h 63"/>
                <a:gd name="T17" fmla="*/ 217 w 217"/>
                <a:gd name="T18" fmla="*/ 63 h 63"/>
              </a:gdLst>
              <a:ahLst/>
              <a:cxnLst>
                <a:cxn ang="T10">
                  <a:pos x="T0" y="T1"/>
                </a:cxn>
                <a:cxn ang="T11">
                  <a:pos x="T2" y="T3"/>
                </a:cxn>
                <a:cxn ang="T12">
                  <a:pos x="T4" y="T5"/>
                </a:cxn>
                <a:cxn ang="T13">
                  <a:pos x="T6" y="T7"/>
                </a:cxn>
                <a:cxn ang="T14">
                  <a:pos x="T8" y="T9"/>
                </a:cxn>
              </a:cxnLst>
              <a:rect l="T15" t="T16" r="T17" b="T18"/>
              <a:pathLst>
                <a:path w="217" h="63">
                  <a:moveTo>
                    <a:pt x="0" y="63"/>
                  </a:moveTo>
                  <a:lnTo>
                    <a:pt x="217" y="58"/>
                  </a:lnTo>
                  <a:lnTo>
                    <a:pt x="216" y="0"/>
                  </a:lnTo>
                  <a:lnTo>
                    <a:pt x="2" y="12"/>
                  </a:lnTo>
                  <a:lnTo>
                    <a:pt x="0" y="63"/>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373" name="Freeform 97"/>
            <p:cNvSpPr>
              <a:spLocks/>
            </p:cNvSpPr>
            <p:nvPr/>
          </p:nvSpPr>
          <p:spPr bwMode="auto">
            <a:xfrm>
              <a:off x="2238" y="2493"/>
              <a:ext cx="114" cy="207"/>
            </a:xfrm>
            <a:custGeom>
              <a:avLst/>
              <a:gdLst>
                <a:gd name="T0" fmla="*/ 66 w 114"/>
                <a:gd name="T1" fmla="*/ 0 h 207"/>
                <a:gd name="T2" fmla="*/ 0 w 114"/>
                <a:gd name="T3" fmla="*/ 207 h 207"/>
                <a:gd name="T4" fmla="*/ 54 w 114"/>
                <a:gd name="T5" fmla="*/ 207 h 207"/>
                <a:gd name="T6" fmla="*/ 114 w 114"/>
                <a:gd name="T7" fmla="*/ 18 h 207"/>
                <a:gd name="T8" fmla="*/ 66 w 114"/>
                <a:gd name="T9" fmla="*/ 0 h 207"/>
                <a:gd name="T10" fmla="*/ 0 60000 65536"/>
                <a:gd name="T11" fmla="*/ 0 60000 65536"/>
                <a:gd name="T12" fmla="*/ 0 60000 65536"/>
                <a:gd name="T13" fmla="*/ 0 60000 65536"/>
                <a:gd name="T14" fmla="*/ 0 60000 65536"/>
                <a:gd name="T15" fmla="*/ 0 w 114"/>
                <a:gd name="T16" fmla="*/ 0 h 207"/>
                <a:gd name="T17" fmla="*/ 114 w 114"/>
                <a:gd name="T18" fmla="*/ 207 h 207"/>
              </a:gdLst>
              <a:ahLst/>
              <a:cxnLst>
                <a:cxn ang="T10">
                  <a:pos x="T0" y="T1"/>
                </a:cxn>
                <a:cxn ang="T11">
                  <a:pos x="T2" y="T3"/>
                </a:cxn>
                <a:cxn ang="T12">
                  <a:pos x="T4" y="T5"/>
                </a:cxn>
                <a:cxn ang="T13">
                  <a:pos x="T6" y="T7"/>
                </a:cxn>
                <a:cxn ang="T14">
                  <a:pos x="T8" y="T9"/>
                </a:cxn>
              </a:cxnLst>
              <a:rect l="T15" t="T16" r="T17" b="T18"/>
              <a:pathLst>
                <a:path w="114" h="207">
                  <a:moveTo>
                    <a:pt x="66" y="0"/>
                  </a:moveTo>
                  <a:lnTo>
                    <a:pt x="0" y="207"/>
                  </a:lnTo>
                  <a:lnTo>
                    <a:pt x="54" y="207"/>
                  </a:lnTo>
                  <a:lnTo>
                    <a:pt x="114" y="18"/>
                  </a:lnTo>
                  <a:lnTo>
                    <a:pt x="66"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wrap="none" lIns="0" tIns="0" rIns="0" bIns="0" anchor="ctr">
              <a:spAutoFit/>
            </a:bodyPr>
            <a:lstStyle/>
            <a:p>
              <a:endParaRPr lang="en-US"/>
            </a:p>
          </p:txBody>
        </p:sp>
        <p:sp>
          <p:nvSpPr>
            <p:cNvPr id="14374" name="Freeform 98"/>
            <p:cNvSpPr>
              <a:spLocks/>
            </p:cNvSpPr>
            <p:nvPr/>
          </p:nvSpPr>
          <p:spPr bwMode="auto">
            <a:xfrm>
              <a:off x="2436" y="2541"/>
              <a:ext cx="102" cy="159"/>
            </a:xfrm>
            <a:custGeom>
              <a:avLst/>
              <a:gdLst>
                <a:gd name="T0" fmla="*/ 51 w 102"/>
                <a:gd name="T1" fmla="*/ 0 h 159"/>
                <a:gd name="T2" fmla="*/ 0 w 102"/>
                <a:gd name="T3" fmla="*/ 159 h 159"/>
                <a:gd name="T4" fmla="*/ 54 w 102"/>
                <a:gd name="T5" fmla="*/ 159 h 159"/>
                <a:gd name="T6" fmla="*/ 102 w 102"/>
                <a:gd name="T7" fmla="*/ 0 h 159"/>
                <a:gd name="T8" fmla="*/ 51 w 102"/>
                <a:gd name="T9" fmla="*/ 0 h 159"/>
                <a:gd name="T10" fmla="*/ 0 60000 65536"/>
                <a:gd name="T11" fmla="*/ 0 60000 65536"/>
                <a:gd name="T12" fmla="*/ 0 60000 65536"/>
                <a:gd name="T13" fmla="*/ 0 60000 65536"/>
                <a:gd name="T14" fmla="*/ 0 60000 65536"/>
                <a:gd name="T15" fmla="*/ 0 w 102"/>
                <a:gd name="T16" fmla="*/ 0 h 159"/>
                <a:gd name="T17" fmla="*/ 102 w 102"/>
                <a:gd name="T18" fmla="*/ 159 h 159"/>
              </a:gdLst>
              <a:ahLst/>
              <a:cxnLst>
                <a:cxn ang="T10">
                  <a:pos x="T0" y="T1"/>
                </a:cxn>
                <a:cxn ang="T11">
                  <a:pos x="T2" y="T3"/>
                </a:cxn>
                <a:cxn ang="T12">
                  <a:pos x="T4" y="T5"/>
                </a:cxn>
                <a:cxn ang="T13">
                  <a:pos x="T6" y="T7"/>
                </a:cxn>
                <a:cxn ang="T14">
                  <a:pos x="T8" y="T9"/>
                </a:cxn>
              </a:cxnLst>
              <a:rect l="T15" t="T16" r="T17" b="T18"/>
              <a:pathLst>
                <a:path w="102" h="159">
                  <a:moveTo>
                    <a:pt x="51" y="0"/>
                  </a:moveTo>
                  <a:lnTo>
                    <a:pt x="0" y="159"/>
                  </a:lnTo>
                  <a:lnTo>
                    <a:pt x="54" y="159"/>
                  </a:lnTo>
                  <a:lnTo>
                    <a:pt x="102" y="0"/>
                  </a:lnTo>
                  <a:lnTo>
                    <a:pt x="51" y="0"/>
                  </a:lnTo>
                  <a:close/>
                </a:path>
              </a:pathLst>
            </a:custGeom>
            <a:gradFill rotWithShape="1">
              <a:gsLst>
                <a:gs pos="0">
                  <a:schemeClr val="bg1"/>
                </a:gs>
                <a:gs pos="100000">
                  <a:srgbClr val="333333"/>
                </a:gs>
              </a:gsLst>
              <a:lin ang="5400000" scaled="1"/>
            </a:gradFill>
            <a:ln>
              <a:noFill/>
            </a:ln>
            <a:extLst>
              <a:ext uri="{91240B29-F687-4F45-9708-019B960494DF}">
                <a14:hiddenLine xmlns:a14="http://schemas.microsoft.com/office/drawing/2010/main" w="28575" cap="flat" cmpd="sng">
                  <a:solidFill>
                    <a:srgbClr val="000000"/>
                  </a:solidFill>
                  <a:prstDash val="solid"/>
                  <a:round/>
                  <a:headEnd type="none" w="med" len="med"/>
                  <a:tailEnd type="none" w="med" len="med"/>
                </a14:hiddenLine>
              </a:ext>
            </a:extLst>
          </p:spPr>
          <p:txBody>
            <a:bodyPr wrap="none" lIns="0" tIns="0" rIns="0" bIns="0" anchor="ctr">
              <a:spAutoFit/>
            </a:bodyPr>
            <a:lstStyle/>
            <a:p>
              <a:endParaRPr lang="en-US"/>
            </a:p>
          </p:txBody>
        </p:sp>
        <p:sp>
          <p:nvSpPr>
            <p:cNvPr id="14375" name="Rectangle 99"/>
            <p:cNvSpPr>
              <a:spLocks noChangeArrowheads="1"/>
            </p:cNvSpPr>
            <p:nvPr/>
          </p:nvSpPr>
          <p:spPr bwMode="auto">
            <a:xfrm>
              <a:off x="2762" y="1606"/>
              <a:ext cx="810" cy="248"/>
            </a:xfrm>
            <a:prstGeom prst="rect">
              <a:avLst/>
            </a:prstGeom>
            <a:solidFill>
              <a:srgbClr val="009900"/>
            </a:solidFill>
            <a:ln w="12700" algn="ctr">
              <a:solidFill>
                <a:schemeClr val="bg1"/>
              </a:solidFill>
              <a:miter lim="800000"/>
              <a:headEnd/>
              <a:tailEnd/>
            </a:ln>
          </p:spPr>
          <p:txBody>
            <a:bodyPr wrap="none" lIns="0" tIns="0" rIns="0" bIns="0" anchor="ctr">
              <a:spAutoFit/>
            </a:bodyPr>
            <a:lstStyle/>
            <a:p>
              <a:endParaRPr lang="en-US"/>
            </a:p>
          </p:txBody>
        </p:sp>
        <p:sp>
          <p:nvSpPr>
            <p:cNvPr id="14376" name="Rectangle 100"/>
            <p:cNvSpPr>
              <a:spLocks noChangeArrowheads="1"/>
            </p:cNvSpPr>
            <p:nvPr/>
          </p:nvSpPr>
          <p:spPr bwMode="auto">
            <a:xfrm>
              <a:off x="2778" y="1874"/>
              <a:ext cx="62" cy="827"/>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377" name="AutoShape 101"/>
            <p:cNvSpPr>
              <a:spLocks noChangeArrowheads="1"/>
            </p:cNvSpPr>
            <p:nvPr/>
          </p:nvSpPr>
          <p:spPr bwMode="auto">
            <a:xfrm rot="2681173">
              <a:off x="2441" y="1752"/>
              <a:ext cx="559" cy="573"/>
            </a:xfrm>
            <a:prstGeom prst="irregularSeal2">
              <a:avLst/>
            </a:prstGeom>
            <a:gradFill rotWithShape="1">
              <a:gsLst>
                <a:gs pos="0">
                  <a:srgbClr val="FFFF66"/>
                </a:gs>
                <a:gs pos="100000">
                  <a:srgbClr val="FF0000"/>
                </a:gs>
              </a:gsLst>
              <a:path path="shape">
                <a:fillToRect l="50000" t="50000" r="50000" b="50000"/>
              </a:path>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spAutoFit/>
            </a:bodyPr>
            <a:lstStyle/>
            <a:p>
              <a:endParaRPr lang="en-US"/>
            </a:p>
          </p:txBody>
        </p:sp>
        <p:sp>
          <p:nvSpPr>
            <p:cNvPr id="14378" name="Freeform 102"/>
            <p:cNvSpPr>
              <a:spLocks/>
            </p:cNvSpPr>
            <p:nvPr/>
          </p:nvSpPr>
          <p:spPr bwMode="auto">
            <a:xfrm>
              <a:off x="2219" y="2561"/>
              <a:ext cx="369" cy="104"/>
            </a:xfrm>
            <a:custGeom>
              <a:avLst/>
              <a:gdLst>
                <a:gd name="T0" fmla="*/ 0 w 992"/>
                <a:gd name="T1" fmla="*/ 0 h 280"/>
                <a:gd name="T2" fmla="*/ 0 w 992"/>
                <a:gd name="T3" fmla="*/ 0 h 280"/>
                <a:gd name="T4" fmla="*/ 0 w 992"/>
                <a:gd name="T5" fmla="*/ 0 h 280"/>
                <a:gd name="T6" fmla="*/ 0 w 992"/>
                <a:gd name="T7" fmla="*/ 0 h 280"/>
                <a:gd name="T8" fmla="*/ 0 w 992"/>
                <a:gd name="T9" fmla="*/ 0 h 280"/>
                <a:gd name="T10" fmla="*/ 0 60000 65536"/>
                <a:gd name="T11" fmla="*/ 0 60000 65536"/>
                <a:gd name="T12" fmla="*/ 0 60000 65536"/>
                <a:gd name="T13" fmla="*/ 0 60000 65536"/>
                <a:gd name="T14" fmla="*/ 0 60000 65536"/>
                <a:gd name="T15" fmla="*/ 0 w 992"/>
                <a:gd name="T16" fmla="*/ 0 h 280"/>
                <a:gd name="T17" fmla="*/ 992 w 992"/>
                <a:gd name="T18" fmla="*/ 280 h 280"/>
              </a:gdLst>
              <a:ahLst/>
              <a:cxnLst>
                <a:cxn ang="T10">
                  <a:pos x="T0" y="T1"/>
                </a:cxn>
                <a:cxn ang="T11">
                  <a:pos x="T2" y="T3"/>
                </a:cxn>
                <a:cxn ang="T12">
                  <a:pos x="T4" y="T5"/>
                </a:cxn>
                <a:cxn ang="T13">
                  <a:pos x="T6" y="T7"/>
                </a:cxn>
                <a:cxn ang="T14">
                  <a:pos x="T8" y="T9"/>
                </a:cxn>
              </a:cxnLst>
              <a:rect l="T15" t="T16" r="T17" b="T18"/>
              <a:pathLst>
                <a:path w="992" h="280">
                  <a:moveTo>
                    <a:pt x="0" y="0"/>
                  </a:moveTo>
                  <a:lnTo>
                    <a:pt x="992" y="240"/>
                  </a:lnTo>
                  <a:lnTo>
                    <a:pt x="936" y="280"/>
                  </a:lnTo>
                  <a:lnTo>
                    <a:pt x="16" y="56"/>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79" name="Freeform 103"/>
            <p:cNvSpPr>
              <a:spLocks/>
            </p:cNvSpPr>
            <p:nvPr/>
          </p:nvSpPr>
          <p:spPr bwMode="auto">
            <a:xfrm>
              <a:off x="3429" y="2008"/>
              <a:ext cx="51" cy="375"/>
            </a:xfrm>
            <a:custGeom>
              <a:avLst/>
              <a:gdLst>
                <a:gd name="T0" fmla="*/ 0 w 136"/>
                <a:gd name="T1" fmla="*/ 0 h 1008"/>
                <a:gd name="T2" fmla="*/ 0 w 136"/>
                <a:gd name="T3" fmla="*/ 0 h 1008"/>
                <a:gd name="T4" fmla="*/ 0 w 136"/>
                <a:gd name="T5" fmla="*/ 0 h 1008"/>
                <a:gd name="T6" fmla="*/ 0 w 136"/>
                <a:gd name="T7" fmla="*/ 0 h 1008"/>
                <a:gd name="T8" fmla="*/ 0 w 136"/>
                <a:gd name="T9" fmla="*/ 0 h 1008"/>
                <a:gd name="T10" fmla="*/ 0 60000 65536"/>
                <a:gd name="T11" fmla="*/ 0 60000 65536"/>
                <a:gd name="T12" fmla="*/ 0 60000 65536"/>
                <a:gd name="T13" fmla="*/ 0 60000 65536"/>
                <a:gd name="T14" fmla="*/ 0 60000 65536"/>
                <a:gd name="T15" fmla="*/ 0 w 136"/>
                <a:gd name="T16" fmla="*/ 0 h 1008"/>
                <a:gd name="T17" fmla="*/ 136 w 136"/>
                <a:gd name="T18" fmla="*/ 1008 h 1008"/>
              </a:gdLst>
              <a:ahLst/>
              <a:cxnLst>
                <a:cxn ang="T10">
                  <a:pos x="T0" y="T1"/>
                </a:cxn>
                <a:cxn ang="T11">
                  <a:pos x="T2" y="T3"/>
                </a:cxn>
                <a:cxn ang="T12">
                  <a:pos x="T4" y="T5"/>
                </a:cxn>
                <a:cxn ang="T13">
                  <a:pos x="T6" y="T7"/>
                </a:cxn>
                <a:cxn ang="T14">
                  <a:pos x="T8" y="T9"/>
                </a:cxn>
              </a:cxnLst>
              <a:rect l="T15" t="T16" r="T17" b="T18"/>
              <a:pathLst>
                <a:path w="136" h="1008">
                  <a:moveTo>
                    <a:pt x="0" y="0"/>
                  </a:moveTo>
                  <a:lnTo>
                    <a:pt x="80" y="1008"/>
                  </a:lnTo>
                  <a:lnTo>
                    <a:pt x="136" y="920"/>
                  </a:lnTo>
                  <a:lnTo>
                    <a:pt x="56" y="48"/>
                  </a:lnTo>
                  <a:lnTo>
                    <a:pt x="0" y="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80" name="Rectangle 104"/>
            <p:cNvSpPr>
              <a:spLocks noChangeArrowheads="1"/>
            </p:cNvSpPr>
            <p:nvPr/>
          </p:nvSpPr>
          <p:spPr bwMode="auto">
            <a:xfrm>
              <a:off x="2124" y="1610"/>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381" name="Rectangle 105"/>
            <p:cNvSpPr>
              <a:spLocks noChangeArrowheads="1"/>
            </p:cNvSpPr>
            <p:nvPr/>
          </p:nvSpPr>
          <p:spPr bwMode="auto">
            <a:xfrm rot="5400000">
              <a:off x="306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382" name="Rectangle 106"/>
            <p:cNvSpPr>
              <a:spLocks noChangeArrowheads="1"/>
            </p:cNvSpPr>
            <p:nvPr/>
          </p:nvSpPr>
          <p:spPr bwMode="auto">
            <a:xfrm rot="5400000">
              <a:off x="3399" y="2371"/>
              <a:ext cx="27" cy="253"/>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nvGrpSpPr>
            <p:cNvPr id="14383" name="Group 107"/>
            <p:cNvGrpSpPr>
              <a:grpSpLocks/>
            </p:cNvGrpSpPr>
            <p:nvPr/>
          </p:nvGrpSpPr>
          <p:grpSpPr bwMode="auto">
            <a:xfrm>
              <a:off x="2221" y="1871"/>
              <a:ext cx="518" cy="782"/>
              <a:chOff x="2400" y="1656"/>
              <a:chExt cx="752" cy="1136"/>
            </a:xfrm>
          </p:grpSpPr>
          <p:sp>
            <p:nvSpPr>
              <p:cNvPr id="14396" name="Freeform 108"/>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folHlink"/>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97" name="Freeform 109"/>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8" name="Freeform 110"/>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9" name="Freeform 111"/>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400" name="Freeform 112"/>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lIns="0" tIns="0" rIns="0" bIns="0" anchor="ctr">
                <a:spAutoFit/>
              </a:bodyPr>
              <a:lstStyle/>
              <a:p>
                <a:endParaRPr lang="en-US"/>
              </a:p>
            </p:txBody>
          </p:sp>
          <p:sp>
            <p:nvSpPr>
              <p:cNvPr id="14401" name="Line 113"/>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402" name="Line 114"/>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4384" name="Group 115"/>
            <p:cNvGrpSpPr>
              <a:grpSpLocks/>
            </p:cNvGrpSpPr>
            <p:nvPr/>
          </p:nvGrpSpPr>
          <p:grpSpPr bwMode="auto">
            <a:xfrm rot="-6511945">
              <a:off x="2834" y="1842"/>
              <a:ext cx="518" cy="783"/>
              <a:chOff x="2400" y="1656"/>
              <a:chExt cx="752" cy="1136"/>
            </a:xfrm>
          </p:grpSpPr>
          <p:sp>
            <p:nvSpPr>
              <p:cNvPr id="14389" name="Freeform 116"/>
              <p:cNvSpPr>
                <a:spLocks/>
              </p:cNvSpPr>
              <p:nvPr/>
            </p:nvSpPr>
            <p:spPr bwMode="auto">
              <a:xfrm>
                <a:off x="2400" y="1656"/>
                <a:ext cx="752" cy="1136"/>
              </a:xfrm>
              <a:custGeom>
                <a:avLst/>
                <a:gdLst>
                  <a:gd name="T0" fmla="*/ 240 w 752"/>
                  <a:gd name="T1" fmla="*/ 0 h 1136"/>
                  <a:gd name="T2" fmla="*/ 0 w 752"/>
                  <a:gd name="T3" fmla="*/ 1008 h 1136"/>
                  <a:gd name="T4" fmla="*/ 528 w 752"/>
                  <a:gd name="T5" fmla="*/ 1136 h 1136"/>
                  <a:gd name="T6" fmla="*/ 688 w 752"/>
                  <a:gd name="T7" fmla="*/ 384 h 1136"/>
                  <a:gd name="T8" fmla="*/ 680 w 752"/>
                  <a:gd name="T9" fmla="*/ 328 h 1136"/>
                  <a:gd name="T10" fmla="*/ 712 w 752"/>
                  <a:gd name="T11" fmla="*/ 280 h 1136"/>
                  <a:gd name="T12" fmla="*/ 752 w 752"/>
                  <a:gd name="T13" fmla="*/ 88 h 1136"/>
                  <a:gd name="T14" fmla="*/ 240 w 752"/>
                  <a:gd name="T15" fmla="*/ 0 h 1136"/>
                  <a:gd name="T16" fmla="*/ 0 60000 65536"/>
                  <a:gd name="T17" fmla="*/ 0 60000 65536"/>
                  <a:gd name="T18" fmla="*/ 0 60000 65536"/>
                  <a:gd name="T19" fmla="*/ 0 60000 65536"/>
                  <a:gd name="T20" fmla="*/ 0 60000 65536"/>
                  <a:gd name="T21" fmla="*/ 0 60000 65536"/>
                  <a:gd name="T22" fmla="*/ 0 60000 65536"/>
                  <a:gd name="T23" fmla="*/ 0 60000 65536"/>
                  <a:gd name="T24" fmla="*/ 0 w 752"/>
                  <a:gd name="T25" fmla="*/ 0 h 1136"/>
                  <a:gd name="T26" fmla="*/ 752 w 752"/>
                  <a:gd name="T27" fmla="*/ 1136 h 1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2" h="1136">
                    <a:moveTo>
                      <a:pt x="240" y="0"/>
                    </a:moveTo>
                    <a:lnTo>
                      <a:pt x="0" y="1008"/>
                    </a:lnTo>
                    <a:lnTo>
                      <a:pt x="528" y="1136"/>
                    </a:lnTo>
                    <a:lnTo>
                      <a:pt x="688" y="384"/>
                    </a:lnTo>
                    <a:lnTo>
                      <a:pt x="680" y="328"/>
                    </a:lnTo>
                    <a:lnTo>
                      <a:pt x="712" y="280"/>
                    </a:lnTo>
                    <a:lnTo>
                      <a:pt x="752" y="88"/>
                    </a:lnTo>
                    <a:lnTo>
                      <a:pt x="240" y="0"/>
                    </a:lnTo>
                    <a:close/>
                  </a:path>
                </a:pathLst>
              </a:custGeom>
              <a:solidFill>
                <a:schemeClr val="tx1"/>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90" name="Freeform 117"/>
              <p:cNvSpPr>
                <a:spLocks/>
              </p:cNvSpPr>
              <p:nvPr/>
            </p:nvSpPr>
            <p:spPr bwMode="auto">
              <a:xfrm>
                <a:off x="2608" y="1952"/>
                <a:ext cx="448" cy="192"/>
              </a:xfrm>
              <a:custGeom>
                <a:avLst/>
                <a:gdLst>
                  <a:gd name="T0" fmla="*/ 0 w 448"/>
                  <a:gd name="T1" fmla="*/ 8 h 192"/>
                  <a:gd name="T2" fmla="*/ 48 w 448"/>
                  <a:gd name="T3" fmla="*/ 136 h 192"/>
                  <a:gd name="T4" fmla="*/ 144 w 448"/>
                  <a:gd name="T5" fmla="*/ 136 h 192"/>
                  <a:gd name="T6" fmla="*/ 256 w 448"/>
                  <a:gd name="T7" fmla="*/ 152 h 192"/>
                  <a:gd name="T8" fmla="*/ 336 w 448"/>
                  <a:gd name="T9" fmla="*/ 192 h 192"/>
                  <a:gd name="T10" fmla="*/ 448 w 448"/>
                  <a:gd name="T11" fmla="*/ 120 h 192"/>
                  <a:gd name="T12" fmla="*/ 352 w 448"/>
                  <a:gd name="T13" fmla="*/ 48 h 192"/>
                  <a:gd name="T14" fmla="*/ 240 w 448"/>
                  <a:gd name="T15" fmla="*/ 24 h 192"/>
                  <a:gd name="T16" fmla="*/ 128 w 448"/>
                  <a:gd name="T17" fmla="*/ 0 h 192"/>
                  <a:gd name="T18" fmla="*/ 48 w 448"/>
                  <a:gd name="T19" fmla="*/ 0 h 192"/>
                  <a:gd name="T20" fmla="*/ 0 w 448"/>
                  <a:gd name="T21" fmla="*/ 8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8"/>
                  <a:gd name="T34" fmla="*/ 0 h 192"/>
                  <a:gd name="T35" fmla="*/ 448 w 448"/>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8" h="192">
                    <a:moveTo>
                      <a:pt x="0" y="8"/>
                    </a:moveTo>
                    <a:lnTo>
                      <a:pt x="48" y="136"/>
                    </a:lnTo>
                    <a:lnTo>
                      <a:pt x="144" y="136"/>
                    </a:lnTo>
                    <a:lnTo>
                      <a:pt x="256" y="152"/>
                    </a:lnTo>
                    <a:lnTo>
                      <a:pt x="336" y="192"/>
                    </a:lnTo>
                    <a:lnTo>
                      <a:pt x="448" y="120"/>
                    </a:lnTo>
                    <a:lnTo>
                      <a:pt x="352" y="48"/>
                    </a:lnTo>
                    <a:lnTo>
                      <a:pt x="240" y="24"/>
                    </a:lnTo>
                    <a:lnTo>
                      <a:pt x="128" y="0"/>
                    </a:lnTo>
                    <a:lnTo>
                      <a:pt x="48" y="0"/>
                    </a:lnTo>
                    <a:lnTo>
                      <a:pt x="0" y="8"/>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1" name="Freeform 118"/>
              <p:cNvSpPr>
                <a:spLocks/>
              </p:cNvSpPr>
              <p:nvPr/>
            </p:nvSpPr>
            <p:spPr bwMode="auto">
              <a:xfrm>
                <a:off x="2464" y="2344"/>
                <a:ext cx="456" cy="304"/>
              </a:xfrm>
              <a:custGeom>
                <a:avLst/>
                <a:gdLst>
                  <a:gd name="T0" fmla="*/ 136 w 456"/>
                  <a:gd name="T1" fmla="*/ 0 h 304"/>
                  <a:gd name="T2" fmla="*/ 0 w 456"/>
                  <a:gd name="T3" fmla="*/ 184 h 304"/>
                  <a:gd name="T4" fmla="*/ 96 w 456"/>
                  <a:gd name="T5" fmla="*/ 256 h 304"/>
                  <a:gd name="T6" fmla="*/ 248 w 456"/>
                  <a:gd name="T7" fmla="*/ 296 h 304"/>
                  <a:gd name="T8" fmla="*/ 456 w 456"/>
                  <a:gd name="T9" fmla="*/ 304 h 304"/>
                  <a:gd name="T10" fmla="*/ 424 w 456"/>
                  <a:gd name="T11" fmla="*/ 56 h 304"/>
                  <a:gd name="T12" fmla="*/ 136 w 456"/>
                  <a:gd name="T13" fmla="*/ 0 h 304"/>
                  <a:gd name="T14" fmla="*/ 0 60000 65536"/>
                  <a:gd name="T15" fmla="*/ 0 60000 65536"/>
                  <a:gd name="T16" fmla="*/ 0 60000 65536"/>
                  <a:gd name="T17" fmla="*/ 0 60000 65536"/>
                  <a:gd name="T18" fmla="*/ 0 60000 65536"/>
                  <a:gd name="T19" fmla="*/ 0 60000 65536"/>
                  <a:gd name="T20" fmla="*/ 0 60000 65536"/>
                  <a:gd name="T21" fmla="*/ 0 w 456"/>
                  <a:gd name="T22" fmla="*/ 0 h 304"/>
                  <a:gd name="T23" fmla="*/ 456 w 456"/>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6" h="304">
                    <a:moveTo>
                      <a:pt x="136" y="0"/>
                    </a:moveTo>
                    <a:lnTo>
                      <a:pt x="0" y="184"/>
                    </a:lnTo>
                    <a:lnTo>
                      <a:pt x="96" y="256"/>
                    </a:lnTo>
                    <a:lnTo>
                      <a:pt x="248" y="296"/>
                    </a:lnTo>
                    <a:lnTo>
                      <a:pt x="456" y="304"/>
                    </a:lnTo>
                    <a:lnTo>
                      <a:pt x="424" y="56"/>
                    </a:lnTo>
                    <a:lnTo>
                      <a:pt x="136" y="0"/>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2" name="Freeform 119"/>
              <p:cNvSpPr>
                <a:spLocks/>
              </p:cNvSpPr>
              <p:nvPr/>
            </p:nvSpPr>
            <p:spPr bwMode="auto">
              <a:xfrm>
                <a:off x="2904" y="2120"/>
                <a:ext cx="144" cy="368"/>
              </a:xfrm>
              <a:custGeom>
                <a:avLst/>
                <a:gdLst>
                  <a:gd name="T0" fmla="*/ 56 w 144"/>
                  <a:gd name="T1" fmla="*/ 72 h 368"/>
                  <a:gd name="T2" fmla="*/ 144 w 144"/>
                  <a:gd name="T3" fmla="*/ 0 h 368"/>
                  <a:gd name="T4" fmla="*/ 56 w 144"/>
                  <a:gd name="T5" fmla="*/ 368 h 368"/>
                  <a:gd name="T6" fmla="*/ 0 w 144"/>
                  <a:gd name="T7" fmla="*/ 280 h 368"/>
                  <a:gd name="T8" fmla="*/ 56 w 144"/>
                  <a:gd name="T9" fmla="*/ 72 h 368"/>
                  <a:gd name="T10" fmla="*/ 0 60000 65536"/>
                  <a:gd name="T11" fmla="*/ 0 60000 65536"/>
                  <a:gd name="T12" fmla="*/ 0 60000 65536"/>
                  <a:gd name="T13" fmla="*/ 0 60000 65536"/>
                  <a:gd name="T14" fmla="*/ 0 60000 65536"/>
                  <a:gd name="T15" fmla="*/ 0 w 144"/>
                  <a:gd name="T16" fmla="*/ 0 h 368"/>
                  <a:gd name="T17" fmla="*/ 144 w 144"/>
                  <a:gd name="T18" fmla="*/ 368 h 368"/>
                </a:gdLst>
                <a:ahLst/>
                <a:cxnLst>
                  <a:cxn ang="T10">
                    <a:pos x="T0" y="T1"/>
                  </a:cxn>
                  <a:cxn ang="T11">
                    <a:pos x="T2" y="T3"/>
                  </a:cxn>
                  <a:cxn ang="T12">
                    <a:pos x="T4" y="T5"/>
                  </a:cxn>
                  <a:cxn ang="T13">
                    <a:pos x="T6" y="T7"/>
                  </a:cxn>
                  <a:cxn ang="T14">
                    <a:pos x="T8" y="T9"/>
                  </a:cxn>
                </a:cxnLst>
                <a:rect l="T15" t="T16" r="T17" b="T18"/>
                <a:pathLst>
                  <a:path w="144" h="368">
                    <a:moveTo>
                      <a:pt x="56" y="72"/>
                    </a:moveTo>
                    <a:lnTo>
                      <a:pt x="144" y="0"/>
                    </a:lnTo>
                    <a:lnTo>
                      <a:pt x="56" y="368"/>
                    </a:lnTo>
                    <a:lnTo>
                      <a:pt x="0" y="280"/>
                    </a:lnTo>
                    <a:lnTo>
                      <a:pt x="56" y="72"/>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3" name="Freeform 120"/>
              <p:cNvSpPr>
                <a:spLocks/>
              </p:cNvSpPr>
              <p:nvPr/>
            </p:nvSpPr>
            <p:spPr bwMode="auto">
              <a:xfrm>
                <a:off x="2504" y="2016"/>
                <a:ext cx="136" cy="376"/>
              </a:xfrm>
              <a:custGeom>
                <a:avLst/>
                <a:gdLst>
                  <a:gd name="T0" fmla="*/ 136 w 136"/>
                  <a:gd name="T1" fmla="*/ 104 h 376"/>
                  <a:gd name="T2" fmla="*/ 96 w 136"/>
                  <a:gd name="T3" fmla="*/ 312 h 376"/>
                  <a:gd name="T4" fmla="*/ 0 w 136"/>
                  <a:gd name="T5" fmla="*/ 376 h 376"/>
                  <a:gd name="T6" fmla="*/ 80 w 136"/>
                  <a:gd name="T7" fmla="*/ 0 h 376"/>
                  <a:gd name="T8" fmla="*/ 136 w 136"/>
                  <a:gd name="T9" fmla="*/ 104 h 376"/>
                  <a:gd name="T10" fmla="*/ 0 60000 65536"/>
                  <a:gd name="T11" fmla="*/ 0 60000 65536"/>
                  <a:gd name="T12" fmla="*/ 0 60000 65536"/>
                  <a:gd name="T13" fmla="*/ 0 60000 65536"/>
                  <a:gd name="T14" fmla="*/ 0 60000 65536"/>
                  <a:gd name="T15" fmla="*/ 0 w 136"/>
                  <a:gd name="T16" fmla="*/ 0 h 376"/>
                  <a:gd name="T17" fmla="*/ 136 w 136"/>
                  <a:gd name="T18" fmla="*/ 376 h 376"/>
                </a:gdLst>
                <a:ahLst/>
                <a:cxnLst>
                  <a:cxn ang="T10">
                    <a:pos x="T0" y="T1"/>
                  </a:cxn>
                  <a:cxn ang="T11">
                    <a:pos x="T2" y="T3"/>
                  </a:cxn>
                  <a:cxn ang="T12">
                    <a:pos x="T4" y="T5"/>
                  </a:cxn>
                  <a:cxn ang="T13">
                    <a:pos x="T6" y="T7"/>
                  </a:cxn>
                  <a:cxn ang="T14">
                    <a:pos x="T8" y="T9"/>
                  </a:cxn>
                </a:cxnLst>
                <a:rect l="T15" t="T16" r="T17" b="T18"/>
                <a:pathLst>
                  <a:path w="136" h="376">
                    <a:moveTo>
                      <a:pt x="136" y="104"/>
                    </a:moveTo>
                    <a:lnTo>
                      <a:pt x="96" y="312"/>
                    </a:lnTo>
                    <a:lnTo>
                      <a:pt x="0" y="376"/>
                    </a:lnTo>
                    <a:lnTo>
                      <a:pt x="80" y="0"/>
                    </a:lnTo>
                    <a:lnTo>
                      <a:pt x="136" y="104"/>
                    </a:lnTo>
                    <a:close/>
                  </a:path>
                </a:pathLst>
              </a:custGeom>
              <a:gradFill rotWithShape="1">
                <a:gsLst>
                  <a:gs pos="0">
                    <a:srgbClr val="CCECFF"/>
                  </a:gs>
                  <a:gs pos="100000">
                    <a:srgbClr val="5E6D76"/>
                  </a:gs>
                </a:gsLst>
                <a:lin ang="5400000" scaled="1"/>
              </a:gradFill>
              <a:ln w="12700" cap="flat" cmpd="sng">
                <a:solidFill>
                  <a:schemeClr val="bg1"/>
                </a:solidFill>
                <a:prstDash val="solid"/>
                <a:round/>
                <a:headEnd/>
                <a:tailEnd/>
              </a:ln>
            </p:spPr>
            <p:txBody>
              <a:bodyPr wrap="none" lIns="0" tIns="0" rIns="0" bIns="0" anchor="ctr">
                <a:spAutoFit/>
              </a:bodyPr>
              <a:lstStyle/>
              <a:p>
                <a:endParaRPr lang="en-US"/>
              </a:p>
            </p:txBody>
          </p:sp>
          <p:sp>
            <p:nvSpPr>
              <p:cNvPr id="14394" name="Line 121"/>
              <p:cNvSpPr>
                <a:spLocks noChangeShapeType="1"/>
              </p:cNvSpPr>
              <p:nvPr/>
            </p:nvSpPr>
            <p:spPr bwMode="auto">
              <a:xfrm flipV="1">
                <a:off x="2608" y="1680"/>
                <a:ext cx="136" cy="272"/>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95" name="Line 122"/>
              <p:cNvSpPr>
                <a:spLocks noChangeShapeType="1"/>
              </p:cNvSpPr>
              <p:nvPr/>
            </p:nvSpPr>
            <p:spPr bwMode="auto">
              <a:xfrm flipH="1" flipV="1">
                <a:off x="3048" y="1736"/>
                <a:ext cx="8" cy="32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sp>
          <p:nvSpPr>
            <p:cNvPr id="14385" name="Freeform 123"/>
            <p:cNvSpPr>
              <a:spLocks/>
            </p:cNvSpPr>
            <p:nvPr/>
          </p:nvSpPr>
          <p:spPr bwMode="auto">
            <a:xfrm>
              <a:off x="2689" y="2097"/>
              <a:ext cx="62" cy="351"/>
            </a:xfrm>
            <a:custGeom>
              <a:avLst/>
              <a:gdLst>
                <a:gd name="T0" fmla="*/ 0 w 168"/>
                <a:gd name="T1" fmla="*/ 0 h 944"/>
                <a:gd name="T2" fmla="*/ 0 w 168"/>
                <a:gd name="T3" fmla="*/ 0 h 944"/>
                <a:gd name="T4" fmla="*/ 0 w 168"/>
                <a:gd name="T5" fmla="*/ 0 h 944"/>
                <a:gd name="T6" fmla="*/ 0 w 168"/>
                <a:gd name="T7" fmla="*/ 0 h 944"/>
                <a:gd name="T8" fmla="*/ 0 w 168"/>
                <a:gd name="T9" fmla="*/ 0 h 944"/>
                <a:gd name="T10" fmla="*/ 0 60000 65536"/>
                <a:gd name="T11" fmla="*/ 0 60000 65536"/>
                <a:gd name="T12" fmla="*/ 0 60000 65536"/>
                <a:gd name="T13" fmla="*/ 0 60000 65536"/>
                <a:gd name="T14" fmla="*/ 0 60000 65536"/>
                <a:gd name="T15" fmla="*/ 0 w 168"/>
                <a:gd name="T16" fmla="*/ 0 h 944"/>
                <a:gd name="T17" fmla="*/ 168 w 168"/>
                <a:gd name="T18" fmla="*/ 944 h 944"/>
              </a:gdLst>
              <a:ahLst/>
              <a:cxnLst>
                <a:cxn ang="T10">
                  <a:pos x="T0" y="T1"/>
                </a:cxn>
                <a:cxn ang="T11">
                  <a:pos x="T2" y="T3"/>
                </a:cxn>
                <a:cxn ang="T12">
                  <a:pos x="T4" y="T5"/>
                </a:cxn>
                <a:cxn ang="T13">
                  <a:pos x="T6" y="T7"/>
                </a:cxn>
                <a:cxn ang="T14">
                  <a:pos x="T8" y="T9"/>
                </a:cxn>
              </a:cxnLst>
              <a:rect l="T15" t="T16" r="T17" b="T18"/>
              <a:pathLst>
                <a:path w="168" h="944">
                  <a:moveTo>
                    <a:pt x="168" y="944"/>
                  </a:moveTo>
                  <a:lnTo>
                    <a:pt x="24" y="0"/>
                  </a:lnTo>
                  <a:lnTo>
                    <a:pt x="0" y="48"/>
                  </a:lnTo>
                  <a:lnTo>
                    <a:pt x="128" y="920"/>
                  </a:lnTo>
                  <a:lnTo>
                    <a:pt x="168" y="944"/>
                  </a:lnTo>
                  <a:close/>
                </a:path>
              </a:pathLst>
            </a:custGeom>
            <a:solidFill>
              <a:srgbClr val="B2B2B2"/>
            </a:solidFill>
            <a:ln w="12700" cap="flat" cmpd="sng">
              <a:solidFill>
                <a:schemeClr val="bg1"/>
              </a:solidFill>
              <a:prstDash val="solid"/>
              <a:round/>
              <a:headEnd/>
              <a:tailEnd/>
            </a:ln>
          </p:spPr>
          <p:txBody>
            <a:bodyPr lIns="0" tIns="0" rIns="0" bIns="0" anchor="ctr">
              <a:spAutoFit/>
            </a:bodyPr>
            <a:lstStyle/>
            <a:p>
              <a:endParaRPr lang="en-US"/>
            </a:p>
          </p:txBody>
        </p:sp>
        <p:sp>
          <p:nvSpPr>
            <p:cNvPr id="14386" name="Freeform 124"/>
            <p:cNvSpPr>
              <a:spLocks/>
            </p:cNvSpPr>
            <p:nvPr/>
          </p:nvSpPr>
          <p:spPr bwMode="auto">
            <a:xfrm>
              <a:off x="2382" y="1853"/>
              <a:ext cx="354" cy="78"/>
            </a:xfrm>
            <a:custGeom>
              <a:avLst/>
              <a:gdLst>
                <a:gd name="T0" fmla="*/ 0 w 952"/>
                <a:gd name="T1" fmla="*/ 0 h 208"/>
                <a:gd name="T2" fmla="*/ 0 w 952"/>
                <a:gd name="T3" fmla="*/ 0 h 208"/>
                <a:gd name="T4" fmla="*/ 0 w 952"/>
                <a:gd name="T5" fmla="*/ 0 h 208"/>
                <a:gd name="T6" fmla="*/ 0 w 952"/>
                <a:gd name="T7" fmla="*/ 0 h 208"/>
                <a:gd name="T8" fmla="*/ 0 w 952"/>
                <a:gd name="T9" fmla="*/ 0 h 208"/>
                <a:gd name="T10" fmla="*/ 0 60000 65536"/>
                <a:gd name="T11" fmla="*/ 0 60000 65536"/>
                <a:gd name="T12" fmla="*/ 0 60000 65536"/>
                <a:gd name="T13" fmla="*/ 0 60000 65536"/>
                <a:gd name="T14" fmla="*/ 0 60000 65536"/>
                <a:gd name="T15" fmla="*/ 0 w 952"/>
                <a:gd name="T16" fmla="*/ 0 h 208"/>
                <a:gd name="T17" fmla="*/ 952 w 952"/>
                <a:gd name="T18" fmla="*/ 208 h 208"/>
              </a:gdLst>
              <a:ahLst/>
              <a:cxnLst>
                <a:cxn ang="T10">
                  <a:pos x="T0" y="T1"/>
                </a:cxn>
                <a:cxn ang="T11">
                  <a:pos x="T2" y="T3"/>
                </a:cxn>
                <a:cxn ang="T12">
                  <a:pos x="T4" y="T5"/>
                </a:cxn>
                <a:cxn ang="T13">
                  <a:pos x="T6" y="T7"/>
                </a:cxn>
                <a:cxn ang="T14">
                  <a:pos x="T8" y="T9"/>
                </a:cxn>
              </a:cxnLst>
              <a:rect l="T15" t="T16" r="T17" b="T18"/>
              <a:pathLst>
                <a:path w="952" h="208">
                  <a:moveTo>
                    <a:pt x="0" y="40"/>
                  </a:moveTo>
                  <a:lnTo>
                    <a:pt x="88" y="0"/>
                  </a:lnTo>
                  <a:lnTo>
                    <a:pt x="936" y="160"/>
                  </a:lnTo>
                  <a:lnTo>
                    <a:pt x="952" y="208"/>
                  </a:lnTo>
                  <a:lnTo>
                    <a:pt x="0" y="40"/>
                  </a:lnTo>
                  <a:close/>
                </a:path>
              </a:pathLst>
            </a:custGeom>
            <a:solidFill>
              <a:srgbClr val="B2B2B2"/>
            </a:solidFill>
            <a:ln w="12700" cap="flat" cmpd="sng">
              <a:solidFill>
                <a:schemeClr val="bg1"/>
              </a:solidFill>
              <a:prstDash val="solid"/>
              <a:round/>
              <a:headEnd/>
              <a:tailEnd/>
            </a:ln>
          </p:spPr>
          <p:txBody>
            <a:bodyPr wrap="none" lIns="0" tIns="0" rIns="0" bIns="0" anchor="ctr">
              <a:spAutoFit/>
            </a:bodyPr>
            <a:lstStyle/>
            <a:p>
              <a:endParaRPr lang="en-US"/>
            </a:p>
          </p:txBody>
        </p:sp>
        <p:sp>
          <p:nvSpPr>
            <p:cNvPr id="14387" name="Rectangle 125"/>
            <p:cNvSpPr>
              <a:spLocks noChangeArrowheads="1"/>
            </p:cNvSpPr>
            <p:nvPr/>
          </p:nvSpPr>
          <p:spPr bwMode="auto">
            <a:xfrm>
              <a:off x="2124" y="2018"/>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sp>
          <p:nvSpPr>
            <p:cNvPr id="14388" name="Rectangle 126"/>
            <p:cNvSpPr>
              <a:spLocks noChangeArrowheads="1"/>
            </p:cNvSpPr>
            <p:nvPr/>
          </p:nvSpPr>
          <p:spPr bwMode="auto">
            <a:xfrm>
              <a:off x="2124" y="2426"/>
              <a:ext cx="29" cy="255"/>
            </a:xfrm>
            <a:prstGeom prst="rect">
              <a:avLst/>
            </a:prstGeom>
            <a:solidFill>
              <a:schemeClr val="tx1"/>
            </a:solidFill>
            <a:ln w="12700" algn="ctr">
              <a:solidFill>
                <a:schemeClr val="bg1"/>
              </a:solidFill>
              <a:miter lim="800000"/>
              <a:headEnd/>
              <a:tailEnd/>
            </a:ln>
          </p:spPr>
          <p:txBody>
            <a:bodyPr lIns="0" tIns="0" rIns="0" bIns="0" anchor="ctr">
              <a:spAutoFit/>
            </a:bodyPr>
            <a:lstStyle/>
            <a:p>
              <a:endParaRPr lang="en-US"/>
            </a:p>
          </p:txBody>
        </p:sp>
      </p:grpSp>
      <p:sp>
        <p:nvSpPr>
          <p:cNvPr id="14350" name="AutoShape 127"/>
          <p:cNvSpPr>
            <a:spLocks noChangeArrowheads="1"/>
          </p:cNvSpPr>
          <p:nvPr/>
        </p:nvSpPr>
        <p:spPr bwMode="auto">
          <a:xfrm>
            <a:off x="2886075" y="5354638"/>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4351" name="Line 128"/>
          <p:cNvSpPr>
            <a:spLocks noChangeShapeType="1"/>
          </p:cNvSpPr>
          <p:nvPr/>
        </p:nvSpPr>
        <p:spPr bwMode="auto">
          <a:xfrm flipH="1">
            <a:off x="2611438" y="5792788"/>
            <a:ext cx="280987" cy="0"/>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52" name="Line 129"/>
          <p:cNvSpPr>
            <a:spLocks noChangeShapeType="1"/>
          </p:cNvSpPr>
          <p:nvPr/>
        </p:nvSpPr>
        <p:spPr bwMode="auto">
          <a:xfrm flipV="1">
            <a:off x="2611438" y="5529263"/>
            <a:ext cx="0" cy="263525"/>
          </a:xfrm>
          <a:prstGeom prst="line">
            <a:avLst/>
          </a:prstGeom>
          <a:noFill/>
          <a:ln w="28575">
            <a:solidFill>
              <a:srgbClr val="777777"/>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53" name="Text Box 130"/>
          <p:cNvSpPr txBox="1">
            <a:spLocks noChangeArrowheads="1"/>
          </p:cNvSpPr>
          <p:nvPr/>
        </p:nvSpPr>
        <p:spPr bwMode="auto">
          <a:xfrm>
            <a:off x="492125" y="2411413"/>
            <a:ext cx="19002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1800" b="1" dirty="0"/>
              <a:t>Claim</a:t>
            </a:r>
            <a:br>
              <a:rPr lang="en-US" sz="1800" b="1" dirty="0"/>
            </a:br>
            <a:r>
              <a:rPr lang="en-US" sz="1800" b="1" dirty="0"/>
              <a:t>000-00-002006</a:t>
            </a:r>
          </a:p>
        </p:txBody>
      </p:sp>
      <p:sp>
        <p:nvSpPr>
          <p:cNvPr id="14354" name="Text Box 131"/>
          <p:cNvSpPr txBox="1">
            <a:spLocks noChangeArrowheads="1"/>
          </p:cNvSpPr>
          <p:nvPr/>
        </p:nvSpPr>
        <p:spPr bwMode="auto">
          <a:xfrm>
            <a:off x="492125" y="3813175"/>
            <a:ext cx="19002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1800" b="1" dirty="0"/>
              <a:t>Claim</a:t>
            </a:r>
            <a:br>
              <a:rPr lang="en-US" sz="1800" b="1" dirty="0"/>
            </a:br>
            <a:r>
              <a:rPr lang="en-US" sz="1800" b="1" dirty="0"/>
              <a:t>036-22-934712</a:t>
            </a:r>
          </a:p>
        </p:txBody>
      </p:sp>
      <p:sp>
        <p:nvSpPr>
          <p:cNvPr id="14355" name="Text Box 132"/>
          <p:cNvSpPr txBox="1">
            <a:spLocks noChangeArrowheads="1"/>
          </p:cNvSpPr>
          <p:nvPr/>
        </p:nvSpPr>
        <p:spPr bwMode="auto">
          <a:xfrm>
            <a:off x="492125" y="5202238"/>
            <a:ext cx="19002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r" eaLnBrk="1" hangingPunct="1"/>
            <a:r>
              <a:rPr lang="en-US" sz="1800" b="1" dirty="0"/>
              <a:t>Claim</a:t>
            </a:r>
            <a:br>
              <a:rPr lang="en-US" sz="1800" b="1" dirty="0"/>
            </a:br>
            <a:r>
              <a:rPr lang="en-US" sz="1800" b="1" dirty="0"/>
              <a:t>908-00-230166</a:t>
            </a:r>
          </a:p>
        </p:txBody>
      </p:sp>
      <p:sp>
        <p:nvSpPr>
          <p:cNvPr id="14356" name="Text Box 133"/>
          <p:cNvSpPr txBox="1">
            <a:spLocks noChangeArrowheads="1"/>
          </p:cNvSpPr>
          <p:nvPr/>
        </p:nvSpPr>
        <p:spPr bwMode="auto">
          <a:xfrm>
            <a:off x="868363" y="3162300"/>
            <a:ext cx="2273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1800" b="1"/>
              <a:t>Dr. Matt Sawyer (1)</a:t>
            </a:r>
          </a:p>
        </p:txBody>
      </p:sp>
      <p:sp>
        <p:nvSpPr>
          <p:cNvPr id="14357" name="Text Box 134"/>
          <p:cNvSpPr txBox="1">
            <a:spLocks noChangeArrowheads="1"/>
          </p:cNvSpPr>
          <p:nvPr/>
        </p:nvSpPr>
        <p:spPr bwMode="auto">
          <a:xfrm>
            <a:off x="868363" y="4545013"/>
            <a:ext cx="2060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1800" b="1"/>
              <a:t>Dr. Matt Sawyer (2)</a:t>
            </a:r>
          </a:p>
        </p:txBody>
      </p:sp>
      <p:sp>
        <p:nvSpPr>
          <p:cNvPr id="14358" name="Text Box 135"/>
          <p:cNvSpPr txBox="1">
            <a:spLocks noChangeArrowheads="1"/>
          </p:cNvSpPr>
          <p:nvPr/>
        </p:nvSpPr>
        <p:spPr bwMode="auto">
          <a:xfrm>
            <a:off x="868363" y="5865813"/>
            <a:ext cx="2114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1800" b="1"/>
              <a:t>Dr. Matt Sawyer (3)</a:t>
            </a:r>
          </a:p>
        </p:txBody>
      </p:sp>
      <p:sp>
        <p:nvSpPr>
          <p:cNvPr id="14359" name="Rectangle 136"/>
          <p:cNvSpPr>
            <a:spLocks noChangeArrowheads="1"/>
          </p:cNvSpPr>
          <p:nvPr/>
        </p:nvSpPr>
        <p:spPr bwMode="auto">
          <a:xfrm>
            <a:off x="544513" y="1076325"/>
            <a:ext cx="3517900" cy="5327650"/>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14360" name="Rectangle 137"/>
          <p:cNvSpPr>
            <a:spLocks noChangeArrowheads="1"/>
          </p:cNvSpPr>
          <p:nvPr/>
        </p:nvSpPr>
        <p:spPr bwMode="auto">
          <a:xfrm>
            <a:off x="5351463" y="1104900"/>
            <a:ext cx="3517900" cy="5327650"/>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14361" name="AutoShape 138"/>
          <p:cNvSpPr>
            <a:spLocks noChangeArrowheads="1"/>
          </p:cNvSpPr>
          <p:nvPr/>
        </p:nvSpPr>
        <p:spPr bwMode="auto">
          <a:xfrm>
            <a:off x="5518150" y="3970338"/>
            <a:ext cx="984250" cy="984250"/>
          </a:xfrm>
          <a:prstGeom prst="smileyFace">
            <a:avLst>
              <a:gd name="adj" fmla="val 153"/>
            </a:avLst>
          </a:prstGeom>
          <a:solidFill>
            <a:srgbClr val="FFCC99"/>
          </a:solidFill>
          <a:ln w="12700">
            <a:solidFill>
              <a:srgbClr val="000000"/>
            </a:solidFill>
            <a:round/>
            <a:headEnd/>
            <a:tailEnd/>
          </a:ln>
        </p:spPr>
        <p:txBody>
          <a:bodyPr wrap="none" anchor="ctr"/>
          <a:lstStyle/>
          <a:p>
            <a:endParaRPr lang="en-US"/>
          </a:p>
        </p:txBody>
      </p:sp>
      <p:sp>
        <p:nvSpPr>
          <p:cNvPr id="14362" name="Line 139"/>
          <p:cNvSpPr>
            <a:spLocks noChangeShapeType="1"/>
          </p:cNvSpPr>
          <p:nvPr/>
        </p:nvSpPr>
        <p:spPr bwMode="auto">
          <a:xfrm>
            <a:off x="3886200" y="3148013"/>
            <a:ext cx="2139950" cy="0"/>
          </a:xfrm>
          <a:prstGeom prst="line">
            <a:avLst/>
          </a:prstGeom>
          <a:noFill/>
          <a:ln w="28575">
            <a:solidFill>
              <a:srgbClr val="777777"/>
            </a:solidFill>
            <a:round/>
            <a:headEnd type="diamond" w="med" len="me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363" name="Line 140"/>
          <p:cNvSpPr>
            <a:spLocks noChangeShapeType="1"/>
          </p:cNvSpPr>
          <p:nvPr/>
        </p:nvSpPr>
        <p:spPr bwMode="auto">
          <a:xfrm>
            <a:off x="6019800" y="3148013"/>
            <a:ext cx="0" cy="825500"/>
          </a:xfrm>
          <a:prstGeom prst="line">
            <a:avLst/>
          </a:prstGeom>
          <a:noFill/>
          <a:ln w="28575">
            <a:solidFill>
              <a:srgbClr val="777777"/>
            </a:solidFill>
            <a:round/>
            <a:headEnd/>
            <a:tailEnd type="diamond"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64" name="Line 141"/>
          <p:cNvSpPr>
            <a:spLocks noChangeShapeType="1"/>
          </p:cNvSpPr>
          <p:nvPr/>
        </p:nvSpPr>
        <p:spPr bwMode="auto">
          <a:xfrm flipV="1">
            <a:off x="6013450" y="4953000"/>
            <a:ext cx="0" cy="931863"/>
          </a:xfrm>
          <a:prstGeom prst="line">
            <a:avLst/>
          </a:prstGeom>
          <a:noFill/>
          <a:ln w="28575">
            <a:solidFill>
              <a:srgbClr val="777777"/>
            </a:solidFill>
            <a:round/>
            <a:headEnd/>
            <a:tailEnd type="diamond"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4365" name="Line 142"/>
          <p:cNvSpPr>
            <a:spLocks noChangeShapeType="1"/>
          </p:cNvSpPr>
          <p:nvPr/>
        </p:nvSpPr>
        <p:spPr bwMode="auto">
          <a:xfrm>
            <a:off x="3863975" y="5886450"/>
            <a:ext cx="2159000" cy="0"/>
          </a:xfrm>
          <a:prstGeom prst="line">
            <a:avLst/>
          </a:prstGeom>
          <a:noFill/>
          <a:ln w="28575">
            <a:solidFill>
              <a:srgbClr val="777777"/>
            </a:solidFill>
            <a:round/>
            <a:headEnd type="diamond" w="med" len="me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366" name="Line 143"/>
          <p:cNvSpPr>
            <a:spLocks noChangeShapeType="1"/>
          </p:cNvSpPr>
          <p:nvPr/>
        </p:nvSpPr>
        <p:spPr bwMode="auto">
          <a:xfrm>
            <a:off x="3886200" y="4554538"/>
            <a:ext cx="1649413" cy="0"/>
          </a:xfrm>
          <a:prstGeom prst="line">
            <a:avLst/>
          </a:prstGeom>
          <a:noFill/>
          <a:ln w="28575">
            <a:solidFill>
              <a:srgbClr val="777777"/>
            </a:solidFill>
            <a:round/>
            <a:headEnd type="diamond" w="med" len="med"/>
            <a:tailEnd type="diamond"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367" name="Text Box 144"/>
          <p:cNvSpPr txBox="1">
            <a:spLocks noChangeArrowheads="1"/>
          </p:cNvSpPr>
          <p:nvPr/>
        </p:nvSpPr>
        <p:spPr bwMode="auto">
          <a:xfrm>
            <a:off x="6562725" y="4349750"/>
            <a:ext cx="2411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sz="1400">
                <a:solidFill>
                  <a:schemeClr val="bg1"/>
                </a:solidFill>
                <a:latin typeface="Arial" pitchFamily="34" charset="0"/>
              </a:defRPr>
            </a:lvl1pPr>
            <a:lvl2pPr marL="742950" indent="-285750" eaLnBrk="0" hangingPunct="0">
              <a:defRPr sz="1400">
                <a:solidFill>
                  <a:schemeClr val="bg1"/>
                </a:solidFill>
                <a:latin typeface="Arial" pitchFamily="34" charset="0"/>
              </a:defRPr>
            </a:lvl2pPr>
            <a:lvl3pPr marL="1143000" indent="-228600" eaLnBrk="0" hangingPunct="0">
              <a:defRPr sz="1400">
                <a:solidFill>
                  <a:schemeClr val="bg1"/>
                </a:solidFill>
                <a:latin typeface="Arial" pitchFamily="34" charset="0"/>
              </a:defRPr>
            </a:lvl3pPr>
            <a:lvl4pPr marL="1600200" indent="-228600" eaLnBrk="0" hangingPunct="0">
              <a:defRPr sz="1400">
                <a:solidFill>
                  <a:schemeClr val="bg1"/>
                </a:solidFill>
                <a:latin typeface="Arial" pitchFamily="34" charset="0"/>
              </a:defRPr>
            </a:lvl4pPr>
            <a:lvl5pPr marL="2057400" indent="-228600" eaLnBrk="0" hangingPunct="0">
              <a:defRPr sz="1400">
                <a:solidFill>
                  <a:schemeClr val="bg1"/>
                </a:solidFill>
                <a:latin typeface="Arial" pitchFamily="34" charset="0"/>
              </a:defRPr>
            </a:lvl5pPr>
            <a:lvl6pPr marL="2514600" indent="-228600" algn="ctr" eaLnBrk="0" fontAlgn="base" hangingPunct="0">
              <a:spcBef>
                <a:spcPct val="50000"/>
              </a:spcBef>
              <a:spcAft>
                <a:spcPct val="30000"/>
              </a:spcAft>
              <a:buClr>
                <a:schemeClr val="tx1"/>
              </a:buClr>
              <a:defRPr sz="1400">
                <a:solidFill>
                  <a:schemeClr val="bg1"/>
                </a:solidFill>
                <a:latin typeface="Arial" pitchFamily="34" charset="0"/>
              </a:defRPr>
            </a:lvl6pPr>
            <a:lvl7pPr marL="2971800" indent="-228600" algn="ctr" eaLnBrk="0" fontAlgn="base" hangingPunct="0">
              <a:spcBef>
                <a:spcPct val="50000"/>
              </a:spcBef>
              <a:spcAft>
                <a:spcPct val="30000"/>
              </a:spcAft>
              <a:buClr>
                <a:schemeClr val="tx1"/>
              </a:buClr>
              <a:defRPr sz="1400">
                <a:solidFill>
                  <a:schemeClr val="bg1"/>
                </a:solidFill>
                <a:latin typeface="Arial" pitchFamily="34" charset="0"/>
              </a:defRPr>
            </a:lvl7pPr>
            <a:lvl8pPr marL="3429000" indent="-228600" algn="ctr" eaLnBrk="0" fontAlgn="base" hangingPunct="0">
              <a:spcBef>
                <a:spcPct val="50000"/>
              </a:spcBef>
              <a:spcAft>
                <a:spcPct val="30000"/>
              </a:spcAft>
              <a:buClr>
                <a:schemeClr val="tx1"/>
              </a:buClr>
              <a:defRPr sz="1400">
                <a:solidFill>
                  <a:schemeClr val="bg1"/>
                </a:solidFill>
                <a:latin typeface="Arial" pitchFamily="34" charset="0"/>
              </a:defRPr>
            </a:lvl8pPr>
            <a:lvl9pPr marL="3886200" indent="-228600" algn="ctr" eaLnBrk="0" fontAlgn="base" hangingPunct="0">
              <a:spcBef>
                <a:spcPct val="50000"/>
              </a:spcBef>
              <a:spcAft>
                <a:spcPct val="30000"/>
              </a:spcAft>
              <a:buClr>
                <a:schemeClr val="tx1"/>
              </a:buClr>
              <a:defRPr sz="1400">
                <a:solidFill>
                  <a:schemeClr val="bg1"/>
                </a:solidFill>
                <a:latin typeface="Arial" pitchFamily="34" charset="0"/>
              </a:defRPr>
            </a:lvl9pPr>
          </a:lstStyle>
          <a:p>
            <a:pPr algn="l" eaLnBrk="1" hangingPunct="1"/>
            <a:r>
              <a:rPr lang="en-US" sz="1800" b="1" dirty="0"/>
              <a:t>Dr. Matt Sawyer (AB)</a:t>
            </a:r>
          </a:p>
        </p:txBody>
      </p:sp>
      <p:sp>
        <p:nvSpPr>
          <p:cNvPr id="14368" name="Rectangle 146"/>
          <p:cNvSpPr>
            <a:spLocks noChangeArrowheads="1"/>
          </p:cNvSpPr>
          <p:nvPr/>
        </p:nvSpPr>
        <p:spPr bwMode="auto">
          <a:xfrm>
            <a:off x="6202363" y="4870274"/>
            <a:ext cx="2771775"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85750" indent="-285750" algn="l" eaLnBrk="0" hangingPunct="0">
              <a:spcBef>
                <a:spcPct val="40000"/>
              </a:spcBef>
              <a:spcAft>
                <a:spcPct val="0"/>
              </a:spcAft>
              <a:buClr>
                <a:srgbClr val="0146AD"/>
              </a:buClr>
              <a:buFont typeface="Wingdings 3" pitchFamily="18" charset="2"/>
              <a:buChar char="}"/>
            </a:pPr>
            <a:r>
              <a:rPr lang="en-US" dirty="0" smtClean="0"/>
              <a:t>Vendor, attorney, auto repair, doctor, medical care organization, etc.</a:t>
            </a:r>
            <a:endParaRPr lang="en-US" dirty="0"/>
          </a:p>
        </p:txBody>
      </p:sp>
      <p:pic>
        <p:nvPicPr>
          <p:cNvPr id="14369" name="Picture 17" descr="claimcen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1325" y="1155700"/>
            <a:ext cx="118427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 name="Group 149"/>
          <p:cNvGrpSpPr/>
          <p:nvPr/>
        </p:nvGrpSpPr>
        <p:grpSpPr>
          <a:xfrm>
            <a:off x="6562725" y="2223756"/>
            <a:ext cx="1629553" cy="1448132"/>
            <a:chOff x="6781800" y="1524000"/>
            <a:chExt cx="1136650" cy="1066800"/>
          </a:xfrm>
        </p:grpSpPr>
        <p:pic>
          <p:nvPicPr>
            <p:cNvPr id="1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379" y="1524000"/>
              <a:ext cx="994672" cy="99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152" name="Content Placeholder 5"/>
            <p:cNvSpPr txBox="1">
              <a:spLocks/>
            </p:cNvSpPr>
            <p:nvPr/>
          </p:nvSpPr>
          <p:spPr bwMode="auto">
            <a:xfrm>
              <a:off x="6781800" y="2300287"/>
              <a:ext cx="1136650" cy="290513"/>
            </a:xfrm>
            <a:prstGeom prst="rect">
              <a:avLst/>
            </a:prstGeom>
            <a:noFill/>
            <a:ln w="9525">
              <a:noFill/>
              <a:miter lim="800000"/>
              <a:headEnd/>
              <a:tailEnd/>
            </a:ln>
          </p:spPr>
          <p:txBody>
            <a:bodyPr lIns="0" tIns="0" rIns="0" bIns="0"/>
            <a:lstStyle/>
            <a:p>
              <a:pPr marL="457200" indent="-457200" algn="ctr" eaLnBrk="0" hangingPunct="0">
                <a:spcBef>
                  <a:spcPct val="40000"/>
                </a:spcBef>
                <a:buClr>
                  <a:srgbClr val="04628C"/>
                </a:buClr>
                <a:buSzPct val="90000"/>
                <a:buFont typeface="Arial" pitchFamily="34" charset="0"/>
                <a:buNone/>
                <a:defRPr/>
              </a:pPr>
              <a:r>
                <a:rPr lang="en-US" sz="1100" kern="0" dirty="0">
                  <a:solidFill>
                    <a:schemeClr val="tx1"/>
                  </a:solidFill>
                  <a:latin typeface="Arial Narrow" pitchFamily="34" charset="0"/>
                  <a:cs typeface="+mn-cs"/>
                </a:rPr>
                <a:t>ContactManager</a:t>
              </a:r>
            </a:p>
          </p:txBody>
        </p:sp>
      </p:grpSp>
    </p:spTree>
    <p:extLst>
      <p:ext uri="{BB962C8B-B14F-4D97-AF65-F5344CB8AC3E}">
        <p14:creationId xmlns:p14="http://schemas.microsoft.com/office/powerpoint/2010/main" val="126674089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test-template">
  <a:themeElements>
    <a:clrScheme name="">
      <a:dk1>
        <a:srgbClr val="8F8F5C"/>
      </a:dk1>
      <a:lt1>
        <a:srgbClr val="FFFFFF"/>
      </a:lt1>
      <a:dk2>
        <a:srgbClr val="000000"/>
      </a:dk2>
      <a:lt2>
        <a:srgbClr val="DADAB3"/>
      </a:lt2>
      <a:accent1>
        <a:srgbClr val="003399"/>
      </a:accent1>
      <a:accent2>
        <a:srgbClr val="FF9933"/>
      </a:accent2>
      <a:accent3>
        <a:srgbClr val="AAAAAA"/>
      </a:accent3>
      <a:accent4>
        <a:srgbClr val="DADADA"/>
      </a:accent4>
      <a:accent5>
        <a:srgbClr val="AAADCA"/>
      </a:accent5>
      <a:accent6>
        <a:srgbClr val="E78A2D"/>
      </a:accent6>
      <a:hlink>
        <a:srgbClr val="C0C0C0"/>
      </a:hlink>
      <a:folHlink>
        <a:srgbClr val="FFCC00"/>
      </a:folHlink>
    </a:clrScheme>
    <a:fontScheme name="test-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spAutoFit/>
      </a:bodyPr>
      <a:lstStyle>
        <a:defPPr>
          <a:defRPr dirty="0" err="1" smtClean="0">
            <a:solidFill>
              <a:srgbClr val="C00000"/>
            </a:solidFill>
            <a:latin typeface="Calibri" pitchFamily="34" charset="0"/>
            <a:cs typeface="Calibri" pitchFamily="34" charset="0"/>
          </a:defRPr>
        </a:defPPr>
      </a:lstStyle>
    </a:txDef>
  </a:objectDefaults>
  <a:extraClrSchemeLst>
    <a:extraClrScheme>
      <a:clrScheme name="test-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st-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st-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st-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st-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st-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st-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B57B5F54F4DA48B31C4943C8567926" ma:contentTypeVersion="3" ma:contentTypeDescription="Create a new document." ma:contentTypeScope="" ma:versionID="5eaa3ee1509582f4e02561b7145d904d">
  <xsd:schema xmlns:xsd="http://www.w3.org/2001/XMLSchema" xmlns:xs="http://www.w3.org/2001/XMLSchema" xmlns:p="http://schemas.microsoft.com/office/2006/metadata/properties" xmlns:ns2="e38a8859-07ab-46c5-a44f-5c9b86e92d7c" targetNamespace="http://schemas.microsoft.com/office/2006/metadata/properties" ma:root="true" ma:fieldsID="4d2d3dc816ad86660348993a9b5cdcc4" ns2:_="">
    <xsd:import namespace="e38a8859-07ab-46c5-a44f-5c9b86e92d7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a8859-07ab-46c5-a44f-5c9b86e92d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84CD9E-EA94-4444-BD6D-27B5229A54BF}"/>
</file>

<file path=customXml/itemProps2.xml><?xml version="1.0" encoding="utf-8"?>
<ds:datastoreItem xmlns:ds="http://schemas.openxmlformats.org/officeDocument/2006/customXml" ds:itemID="{448ECC88-D371-4505-A7BF-2C518AE8C15C}">
  <ds:schemaRefs>
    <ds:schemaRef ds:uri="http://schemas.microsoft.com/sharepoint/v3/contenttype/forms"/>
  </ds:schemaRefs>
</ds:datastoreItem>
</file>

<file path=customXml/itemProps3.xml><?xml version="1.0" encoding="utf-8"?>
<ds:datastoreItem xmlns:ds="http://schemas.openxmlformats.org/officeDocument/2006/customXml" ds:itemID="{80BD5F59-9B07-4D32-97F2-75A45456A7F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18110</TotalTime>
  <Words>6387</Words>
  <Application>Microsoft Office PowerPoint</Application>
  <PresentationFormat>On-screen Show (4:3)</PresentationFormat>
  <Paragraphs>563</Paragraphs>
  <Slides>50</Slides>
  <Notes>50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Arial Narrow</vt:lpstr>
      <vt:lpstr>Calibri</vt:lpstr>
      <vt:lpstr>Times New Roman</vt:lpstr>
      <vt:lpstr>Webdings</vt:lpstr>
      <vt:lpstr>Wingdings</vt:lpstr>
      <vt:lpstr>Wingdings 2</vt:lpstr>
      <vt:lpstr>Wingdings 3</vt:lpstr>
      <vt:lpstr>1_test-template</vt:lpstr>
      <vt:lpstr>Contact Roles</vt:lpstr>
      <vt:lpstr>Lesson objectives</vt:lpstr>
      <vt:lpstr>Lesson outline</vt:lpstr>
      <vt:lpstr>Contacts</vt:lpstr>
      <vt:lpstr>The contact type hierarchy</vt:lpstr>
      <vt:lpstr>(Notes only slide)</vt:lpstr>
      <vt:lpstr>Two applications store contacts</vt:lpstr>
      <vt:lpstr>Local contacts</vt:lpstr>
      <vt:lpstr>Shared contacts</vt:lpstr>
      <vt:lpstr>(Notes only slide)</vt:lpstr>
      <vt:lpstr>Lesson outline</vt:lpstr>
      <vt:lpstr>Contact roles</vt:lpstr>
      <vt:lpstr>(Notes only slide)</vt:lpstr>
      <vt:lpstr>Creating contacts from the new claim wizard</vt:lpstr>
      <vt:lpstr>Roles in the User Interface</vt:lpstr>
      <vt:lpstr>Transferring roles on a claim</vt:lpstr>
      <vt:lpstr>Transferring roles screen</vt:lpstr>
      <vt:lpstr>Transfer the roles</vt:lpstr>
      <vt:lpstr>Lesson outline</vt:lpstr>
      <vt:lpstr>Contact categorization</vt:lpstr>
      <vt:lpstr>Categorization by subtype</vt:lpstr>
      <vt:lpstr>Categorization by role</vt:lpstr>
      <vt:lpstr>The contact role data model</vt:lpstr>
      <vt:lpstr>The contact data model in the UI</vt:lpstr>
      <vt:lpstr>Intersection of roles and subtypes</vt:lpstr>
      <vt:lpstr>Lesson outline</vt:lpstr>
      <vt:lpstr>Configuring Contact Roles</vt:lpstr>
      <vt:lpstr>Configuring Contact Role Categories</vt:lpstr>
      <vt:lpstr>Categorizing Roles</vt:lpstr>
      <vt:lpstr>Role constraints</vt:lpstr>
      <vt:lpstr>Two types of role constraints</vt:lpstr>
      <vt:lpstr>Specifying role constraints</vt:lpstr>
      <vt:lpstr>Lesson outline</vt:lpstr>
      <vt:lpstr>Contact role type constraints in the user interface</vt:lpstr>
      <vt:lpstr>Contact role type constraint configuration</vt:lpstr>
      <vt:lpstr>Lesson outline</vt:lpstr>
      <vt:lpstr>Entity role constraints</vt:lpstr>
      <vt:lpstr>Entity role constraints in the UI (1)</vt:lpstr>
      <vt:lpstr>Entity role constraints in the UI (2)</vt:lpstr>
      <vt:lpstr>Entity role constraints in the UI (3)</vt:lpstr>
      <vt:lpstr>Entities that can be role owners</vt:lpstr>
      <vt:lpstr>Entity role constraint configuration (unrestricted)</vt:lpstr>
      <vt:lpstr>Entity role constraint configuration (restricted)</vt:lpstr>
      <vt:lpstr>Role refs with multiple role constraints</vt:lpstr>
      <vt:lpstr>Conditional role constraints</vt:lpstr>
      <vt:lpstr>Contact role functions</vt:lpstr>
      <vt:lpstr>Review: Steps to create a new contact role</vt:lpstr>
      <vt:lpstr>Lesson objectives review</vt:lpstr>
      <vt:lpstr>Review questions</vt:lpstr>
      <vt:lpstr>Notices</vt:lpstr>
    </vt:vector>
  </TitlesOfParts>
  <Company>Guidewire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Roles</dc:title>
  <dc:creator>Tom Rhoades</dc:creator>
  <dc:description>3230</dc:description>
  <cp:lastModifiedBy>S, Sudha (Cognizant)</cp:lastModifiedBy>
  <cp:revision>1929</cp:revision>
  <dcterms:created xsi:type="dcterms:W3CDTF">2007-08-02T20:13:16Z</dcterms:created>
  <dcterms:modified xsi:type="dcterms:W3CDTF">2020-10-26T15:48:35Z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BuildNumber">
    <vt:lpwstr>50</vt:lpwstr>
  </property>
  <property fmtid="{D5CDD505-2E9C-101B-9397-08002B2CF9AE}" pid="3" name="SectionVersionNumber">
    <vt:lpwstr>4.0.2.100</vt:lpwstr>
  </property>
  <property fmtid="{D5CDD505-2E9C-101B-9397-08002B2CF9AE}" pid="4" name="ContentTypeId">
    <vt:lpwstr>0x0101008CB57B5F54F4DA48B31C4943C8567926</vt:lpwstr>
  </property>
</Properties>
</file>